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Inter" panose="020B0502030000000004" pitchFamily="34" charset="0"/>
      <p:regular r:id="rId32"/>
      <p:bold r:id="rId33"/>
      <p:italic r:id="rId34"/>
      <p:boldItalic r:id="rId35"/>
    </p:embeddedFont>
    <p:embeddedFont>
      <p:font typeface="Inter Light" panose="02000503000000020004" pitchFamily="2" charset="0"/>
      <p:regular r:id="rId36"/>
      <p:bold r:id="rId37"/>
      <p:italic r:id="rId38"/>
      <p:boldItalic r:id="rId39"/>
    </p:embeddedFont>
    <p:embeddedFont>
      <p:font typeface="Inter Medium" panose="02000503000000020004" pitchFamily="2" charset="0"/>
      <p:regular r:id="rId40"/>
      <p:bold r:id="rId41"/>
      <p:italic r:id="rId42"/>
      <p:boldItalic r:id="rId43"/>
    </p:embeddedFont>
    <p:embeddedFont>
      <p:font typeface="Inter Tight" panose="020B0604020202020204" charset="0"/>
      <p:regular r:id="rId44"/>
      <p:bold r:id="rId45"/>
      <p:italic r:id="rId46"/>
      <p:boldItalic r:id="rId47"/>
    </p:embeddedFont>
    <p:embeddedFont>
      <p:font typeface="Inter Tight Medium" panose="020B0604020202020204" charset="0"/>
      <p:regular r:id="rId48"/>
      <p:bold r:id="rId49"/>
      <p:italic r:id="rId50"/>
      <p:boldItalic r:id="rId51"/>
    </p:embeddedFont>
    <p:embeddedFont>
      <p:font typeface="Inter Tight SemiBold" panose="020B0604020202020204" charset="0"/>
      <p:regular r:id="rId52"/>
      <p:bold r:id="rId53"/>
      <p:italic r:id="rId54"/>
      <p:boldItalic r:id="rId55"/>
    </p:embeddedFont>
    <p:embeddedFont>
      <p:font typeface="Noto Sans Arabic" pitchFamily="2" charset="-78"/>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642" y="28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AB676CBD-C142-466D-96A1-72DEE4793631}"/>
    <pc:docChg chg="modSld">
      <pc:chgData name="Zaeem Javaid" userId="6620a48c0a62430c" providerId="LiveId" clId="{AB676CBD-C142-466D-96A1-72DEE4793631}" dt="2025-02-24T10:54:52.880" v="5" actId="732"/>
      <pc:docMkLst>
        <pc:docMk/>
      </pc:docMkLst>
      <pc:sldChg chg="modSp mod">
        <pc:chgData name="Zaeem Javaid" userId="6620a48c0a62430c" providerId="LiveId" clId="{AB676CBD-C142-466D-96A1-72DEE4793631}" dt="2025-02-24T10:54:25.220" v="4" actId="1035"/>
        <pc:sldMkLst>
          <pc:docMk/>
          <pc:sldMk cId="0" sldId="268"/>
        </pc:sldMkLst>
        <pc:spChg chg="mod">
          <ac:chgData name="Zaeem Javaid" userId="6620a48c0a62430c" providerId="LiveId" clId="{AB676CBD-C142-466D-96A1-72DEE4793631}" dt="2025-02-24T10:54:25.220" v="4" actId="1035"/>
          <ac:spMkLst>
            <pc:docMk/>
            <pc:sldMk cId="0" sldId="268"/>
            <ac:spMk id="190" creationId="{00000000-0000-0000-0000-000000000000}"/>
          </ac:spMkLst>
        </pc:spChg>
      </pc:sldChg>
      <pc:sldChg chg="modSp mod">
        <pc:chgData name="Zaeem Javaid" userId="6620a48c0a62430c" providerId="LiveId" clId="{AB676CBD-C142-466D-96A1-72DEE4793631}" dt="2025-02-24T10:54:52.880" v="5" actId="732"/>
        <pc:sldMkLst>
          <pc:docMk/>
          <pc:sldMk cId="0" sldId="275"/>
        </pc:sldMkLst>
        <pc:picChg chg="mod modCrop">
          <ac:chgData name="Zaeem Javaid" userId="6620a48c0a62430c" providerId="LiveId" clId="{AB676CBD-C142-466D-96A1-72DEE4793631}" dt="2025-02-24T10:54:52.880" v="5" actId="732"/>
          <ac:picMkLst>
            <pc:docMk/>
            <pc:sldMk cId="0" sldId="275"/>
            <ac:picMk id="26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slam21c.com/propagation/qualities-for-success-self-control/"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muslimmatters.org/2023/07/21/when-problems-have-no-solution-making-peace-with-endless-trials/" TargetMode="External"/><Relationship Id="rId4" Type="http://schemas.openxmlformats.org/officeDocument/2006/relationships/hyperlink" Target="https://yaqeeninstitute.org/watch/series/the-true-meaning-of-patience-late-night-talk"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jLQXotfD0dw&amp;t=12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2d991f29ea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g2d991f29e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2 mins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381e13b5ba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381e13b5ba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4 mins</a:t>
            </a:r>
            <a:endParaRPr/>
          </a:p>
          <a:p>
            <a:pPr marL="0" lvl="0" indent="0" algn="l" rtl="0">
              <a:spcBef>
                <a:spcPts val="0"/>
              </a:spcBef>
              <a:spcAft>
                <a:spcPts val="0"/>
              </a:spcAft>
              <a:buNone/>
            </a:pPr>
            <a:endParaRPr/>
          </a:p>
          <a:p>
            <a:pPr marL="0" lvl="0" indent="0" algn="l" rtl="0">
              <a:spcBef>
                <a:spcPts val="0"/>
              </a:spcBef>
              <a:spcAft>
                <a:spcPts val="0"/>
              </a:spcAft>
              <a:buNone/>
            </a:pPr>
            <a:r>
              <a:rPr lang="en-GB"/>
              <a:t>Tartil (Recitation): </a:t>
            </a:r>
            <a:endParaRPr/>
          </a:p>
          <a:p>
            <a:pPr marL="0" lvl="0" indent="0" algn="l" rtl="0">
              <a:spcBef>
                <a:spcPts val="0"/>
              </a:spcBef>
              <a:spcAft>
                <a:spcPts val="0"/>
              </a:spcAft>
              <a:buNone/>
            </a:pPr>
            <a:r>
              <a:rPr lang="en-GB"/>
              <a:t>- Slowly, calmly</a:t>
            </a:r>
            <a:endParaRPr/>
          </a:p>
          <a:p>
            <a:pPr marL="0" lvl="0" indent="0" algn="l" rtl="0">
              <a:spcBef>
                <a:spcPts val="0"/>
              </a:spcBef>
              <a:spcAft>
                <a:spcPts val="0"/>
              </a:spcAft>
              <a:buNone/>
            </a:pPr>
            <a:r>
              <a:rPr lang="en-GB"/>
              <a:t>- Pausing at the end of each ayah to absorb the words</a:t>
            </a:r>
            <a:endParaRPr/>
          </a:p>
          <a:p>
            <a:pPr marL="0" lvl="0" indent="0" algn="l" rtl="0">
              <a:spcBef>
                <a:spcPts val="0"/>
              </a:spcBef>
              <a:spcAft>
                <a:spcPts val="0"/>
              </a:spcAft>
              <a:buNone/>
            </a:pPr>
            <a:r>
              <a:rPr lang="en-GB"/>
              <a:t>- With tajwid </a:t>
            </a:r>
            <a:endParaRPr/>
          </a:p>
          <a:p>
            <a:pPr marL="0" lvl="0" indent="0" algn="l" rtl="0">
              <a:spcBef>
                <a:spcPts val="0"/>
              </a:spcBef>
              <a:spcAft>
                <a:spcPts val="0"/>
              </a:spcAft>
              <a:buNone/>
            </a:pPr>
            <a:r>
              <a:rPr lang="en-GB"/>
              <a:t>- Recite beautifully: "Allah does not listen to anything as He listens to the recitation of the Qur’ān by a Prophet who recites the Qur’ān audibly and melodiously" (Bukhari). </a:t>
            </a:r>
            <a:endParaRPr/>
          </a:p>
          <a:p>
            <a:pPr marL="0" lvl="0" indent="0" algn="l" rtl="0">
              <a:spcBef>
                <a:spcPts val="0"/>
              </a:spcBef>
              <a:spcAft>
                <a:spcPts val="0"/>
              </a:spcAft>
              <a:buNone/>
            </a:pPr>
            <a:r>
              <a:rPr lang="en-GB"/>
              <a:t>- Feel the verses as you recite; experience the emotion. </a:t>
            </a:r>
            <a:endParaRPr/>
          </a:p>
          <a:p>
            <a:pPr marL="0" lvl="0" indent="0" algn="l" rtl="0">
              <a:spcBef>
                <a:spcPts val="0"/>
              </a:spcBef>
              <a:spcAft>
                <a:spcPts val="0"/>
              </a:spcAft>
              <a:buNone/>
            </a:pPr>
            <a:r>
              <a:rPr lang="en-GB"/>
              <a:t>- Cry: It is mustaḥabb (recommended) to cry whilst reciting the Qur’ān, and when it is being recited. The way to achieve this is to evoke sadness in the heart by reflecting on the severe threats, warnings and promises; and then reflecting on one’s shortcomings regarding them. And if this does not evoke sadness and crying, as it does to the elite (worshippers), then he should cry over the lack of (being able to cry), as this is one of the greatest calamities.” (Imam al Ghazali)</a:t>
            </a:r>
            <a:endParaRPr/>
          </a:p>
          <a:p>
            <a:pPr marL="0" lvl="0" indent="0" algn="l" rtl="0">
              <a:spcBef>
                <a:spcPts val="0"/>
              </a:spcBef>
              <a:spcAft>
                <a:spcPts val="0"/>
              </a:spcAft>
              <a:buNone/>
            </a:pPr>
            <a:endParaRPr/>
          </a:p>
          <a:p>
            <a:pPr marL="0" lvl="0" indent="0" algn="l" rtl="0">
              <a:spcBef>
                <a:spcPts val="0"/>
              </a:spcBef>
              <a:spcAft>
                <a:spcPts val="0"/>
              </a:spcAft>
              <a:buNone/>
            </a:pPr>
            <a:r>
              <a:rPr lang="en-GB"/>
              <a:t>(Show video; 4:25 or 3:42) https://www.youtube.com/watch?v=M1oX0b1kIb4 </a:t>
            </a:r>
            <a:endParaRPr/>
          </a:p>
          <a:p>
            <a:pPr marL="0" lvl="0" indent="0" algn="l" rtl="0">
              <a:spcBef>
                <a:spcPts val="0"/>
              </a:spcBef>
              <a:spcAft>
                <a:spcPts val="0"/>
              </a:spcAft>
              <a:buNone/>
            </a:pPr>
            <a:endParaRPr/>
          </a:p>
          <a:p>
            <a:pPr marL="0" lvl="0" indent="0" algn="l" rtl="0">
              <a:spcBef>
                <a:spcPts val="0"/>
              </a:spcBef>
              <a:spcAft>
                <a:spcPts val="0"/>
              </a:spcAft>
              <a:buNone/>
            </a:pPr>
            <a:r>
              <a:rPr lang="en-GB"/>
              <a:t>Tafsir (Explanation):</a:t>
            </a:r>
            <a:endParaRPr/>
          </a:p>
          <a:p>
            <a:pPr marL="0" lvl="0" indent="0" algn="l" rtl="0">
              <a:spcBef>
                <a:spcPts val="0"/>
              </a:spcBef>
              <a:spcAft>
                <a:spcPts val="0"/>
              </a:spcAft>
              <a:buNone/>
            </a:pPr>
            <a:endParaRPr/>
          </a:p>
          <a:p>
            <a:pPr marL="0" lvl="0" indent="0" algn="l" rtl="0">
              <a:spcBef>
                <a:spcPts val="0"/>
              </a:spcBef>
              <a:spcAft>
                <a:spcPts val="0"/>
              </a:spcAft>
              <a:buNone/>
            </a:pPr>
            <a:r>
              <a:rPr lang="en-GB"/>
              <a:t>Tadabbur (Reflection): </a:t>
            </a:r>
            <a:endParaRPr/>
          </a:p>
          <a:p>
            <a:pPr marL="0" lvl="0" indent="0" algn="l" rtl="0">
              <a:spcBef>
                <a:spcPts val="0"/>
              </a:spcBef>
              <a:spcAft>
                <a:spcPts val="0"/>
              </a:spcAft>
              <a:buNone/>
            </a:pPr>
            <a:endParaRPr/>
          </a:p>
          <a:p>
            <a:pPr marL="0" lvl="0" indent="0" algn="l" rtl="0">
              <a:spcBef>
                <a:spcPts val="0"/>
              </a:spcBef>
              <a:spcAft>
                <a:spcPts val="0"/>
              </a:spcAft>
              <a:buNone/>
            </a:pPr>
            <a:r>
              <a:rPr lang="en-GB"/>
              <a:t>Tatbiq (Application): </a:t>
            </a:r>
            <a:endParaRPr/>
          </a:p>
          <a:p>
            <a:pPr marL="0" lvl="0" indent="0" algn="l" rtl="0">
              <a:spcBef>
                <a:spcPts val="0"/>
              </a:spcBef>
              <a:spcAft>
                <a:spcPts val="0"/>
              </a:spcAft>
              <a:buNone/>
            </a:pPr>
            <a:r>
              <a:rPr lang="en-GB"/>
              <a:t>- Our purpose is to develop Qur'anic Character. Aisha (ra) when asked about the Prophet (saw)'s character, replied: His character was the Qur'an.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3793e99053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3 mins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Instructor to provide an example of a verse illustrating how to do Tadabbur.</a:t>
            </a:r>
            <a:endParaRPr/>
          </a:p>
        </p:txBody>
      </p:sp>
      <p:sp>
        <p:nvSpPr>
          <p:cNvPr id="155" name="Google Shape;155;g33793e99053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381e13b5ba_0_8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381e13b5ba_0_8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381e13b5ba_0_8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Explanation - 4 mins </a:t>
            </a:r>
            <a:endParaRPr/>
          </a:p>
          <a:p>
            <a:pPr marL="0" lvl="0" indent="0" algn="l" rtl="0">
              <a:spcBef>
                <a:spcPts val="0"/>
              </a:spcBef>
              <a:spcAft>
                <a:spcPts val="0"/>
              </a:spcAft>
              <a:buNone/>
            </a:pPr>
            <a:r>
              <a:rPr lang="en-GB"/>
              <a:t>Reflect - 2 mins </a:t>
            </a:r>
            <a:endParaRPr/>
          </a:p>
          <a:p>
            <a:pPr marL="0" lvl="0" indent="0" algn="l" rtl="0">
              <a:spcBef>
                <a:spcPts val="0"/>
              </a:spcBef>
              <a:spcAft>
                <a:spcPts val="0"/>
              </a:spcAft>
              <a:buNone/>
            </a:pPr>
            <a:endParaRPr/>
          </a:p>
        </p:txBody>
      </p:sp>
      <p:sp>
        <p:nvSpPr>
          <p:cNvPr id="172" name="Google Shape;172;g3381e13b5ba_0_8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384022e12d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Discussion: 3 mins to discuss and 3 mins for feedback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3" name="Google Shape;193;g3384022e12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384022e12d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3 mins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Some resources to understand the meaning of sabr: </a:t>
            </a:r>
            <a:endParaRPr/>
          </a:p>
          <a:p>
            <a:pPr marL="0" lvl="0" indent="0" algn="l" rtl="0">
              <a:lnSpc>
                <a:spcPct val="100000"/>
              </a:lnSpc>
              <a:spcBef>
                <a:spcPts val="0"/>
              </a:spcBef>
              <a:spcAft>
                <a:spcPts val="0"/>
              </a:spcAft>
              <a:buSzPts val="1400"/>
              <a:buNone/>
            </a:pPr>
            <a:r>
              <a:rPr lang="en-GB" u="sng">
                <a:solidFill>
                  <a:schemeClr val="hlink"/>
                </a:solidFill>
                <a:hlinkClick r:id="rId3"/>
              </a:rPr>
              <a:t>https://www.islam21c.com/propagation/qualities-for-success-self-control/</a:t>
            </a:r>
            <a:endParaRPr/>
          </a:p>
          <a:p>
            <a:pPr marL="0" lvl="0" indent="0" algn="l" rtl="0">
              <a:lnSpc>
                <a:spcPct val="100000"/>
              </a:lnSpc>
              <a:spcBef>
                <a:spcPts val="0"/>
              </a:spcBef>
              <a:spcAft>
                <a:spcPts val="0"/>
              </a:spcAft>
              <a:buSzPts val="1400"/>
              <a:buNone/>
            </a:pPr>
            <a:r>
              <a:rPr lang="en-GB" u="sng">
                <a:solidFill>
                  <a:schemeClr val="hlink"/>
                </a:solidFill>
                <a:hlinkClick r:id="rId4"/>
              </a:rPr>
              <a:t>https://yaqeeninstitute.org/watch/series/the-true-meaning-of-patience-late-night-talk</a:t>
            </a:r>
            <a:r>
              <a:rPr lang="en-GB"/>
              <a:t> </a:t>
            </a:r>
            <a:endParaRPr/>
          </a:p>
          <a:p>
            <a:pPr marL="0" lvl="0" indent="0" algn="l" rtl="0">
              <a:lnSpc>
                <a:spcPct val="100000"/>
              </a:lnSpc>
              <a:spcBef>
                <a:spcPts val="0"/>
              </a:spcBef>
              <a:spcAft>
                <a:spcPts val="0"/>
              </a:spcAft>
              <a:buSzPts val="1400"/>
              <a:buNone/>
            </a:pPr>
            <a:r>
              <a:rPr lang="en-GB" u="sng">
                <a:solidFill>
                  <a:schemeClr val="hlink"/>
                </a:solidFill>
                <a:hlinkClick r:id="rId5"/>
              </a:rPr>
              <a:t>https://muslimmatters.org/2023/07/21/when-problems-have-no-solution-making-peace-with-endless-trials/</a:t>
            </a:r>
            <a:endParaRPr/>
          </a:p>
          <a:p>
            <a:pPr marL="0" lvl="0" indent="0" algn="l" rtl="0">
              <a:lnSpc>
                <a:spcPct val="100000"/>
              </a:lnSpc>
              <a:spcBef>
                <a:spcPts val="0"/>
              </a:spcBef>
              <a:spcAft>
                <a:spcPts val="0"/>
              </a:spcAft>
              <a:buSzPts val="1400"/>
              <a:buNone/>
            </a:pPr>
            <a:endParaRPr/>
          </a:p>
        </p:txBody>
      </p:sp>
      <p:sp>
        <p:nvSpPr>
          <p:cNvPr id="207" name="Google Shape;207;g3384022e12d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384022e12d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3384022e12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384022e12d_0_2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GB">
                <a:solidFill>
                  <a:schemeClr val="dk1"/>
                </a:solidFill>
              </a:rPr>
              <a:t>10 mins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224" name="Google Shape;224;g3384022e12d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384022e12d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Explanation: 2 mins</a:t>
            </a:r>
            <a:endParaRPr/>
          </a:p>
          <a:p>
            <a:pPr marL="0" lvl="0" indent="0" algn="l" rtl="0">
              <a:spcBef>
                <a:spcPts val="0"/>
              </a:spcBef>
              <a:spcAft>
                <a:spcPts val="0"/>
              </a:spcAft>
              <a:buNone/>
            </a:pPr>
            <a:r>
              <a:rPr lang="en-GB"/>
              <a:t>Act: 1 min </a:t>
            </a:r>
            <a:endParaRPr/>
          </a:p>
          <a:p>
            <a:pPr marL="0" lvl="0" indent="0" algn="l" rtl="0">
              <a:spcBef>
                <a:spcPts val="0"/>
              </a:spcBef>
              <a:spcAft>
                <a:spcPts val="0"/>
              </a:spcAft>
              <a:buNone/>
            </a:pPr>
            <a:r>
              <a:rPr lang="en-GB"/>
              <a:t>Reflect: 2 mins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5" name="Google Shape;235;g3384022e12d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384022e12d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3 mins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251" name="Google Shape;251;g3384022e12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33793e99053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solidFill>
                  <a:schemeClr val="dk1"/>
                </a:solidFill>
              </a:rPr>
              <a:t>Play in background Surah Qāf: </a:t>
            </a:r>
            <a:r>
              <a:rPr lang="en-GB" u="sng">
                <a:solidFill>
                  <a:schemeClr val="hlink"/>
                </a:solidFill>
                <a:hlinkClick r:id="rId3"/>
              </a:rPr>
              <a:t>https://www.youtube.com/watch?v=jLQXotfD0dw&amp;t=12s</a:t>
            </a:r>
            <a:r>
              <a:rPr lang="en-GB">
                <a:solidFill>
                  <a:schemeClr val="dk1"/>
                </a:solidFill>
              </a:rPr>
              <a:t> </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GB">
                <a:solidFill>
                  <a:schemeClr val="dk1"/>
                </a:solidFill>
              </a:rPr>
              <a:t>Have the question ready on the board so learners can start thinking as they walk in/wait for the session to start.</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33" name="Google Shape;33;g33793e99053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3793e99053_0_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33793e99053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384022e12d_0_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2 mins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2" name="Google Shape;272;g3384022e12d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384022e12d_0_1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Challenge: 1 min</a:t>
            </a:r>
            <a:endParaRPr/>
          </a:p>
          <a:p>
            <a:pPr marL="0" lvl="0" indent="0" algn="l" rtl="0">
              <a:spcBef>
                <a:spcPts val="0"/>
              </a:spcBef>
              <a:spcAft>
                <a:spcPts val="0"/>
              </a:spcAft>
              <a:buNone/>
            </a:pPr>
            <a:endParaRPr/>
          </a:p>
        </p:txBody>
      </p:sp>
      <p:sp>
        <p:nvSpPr>
          <p:cNvPr id="286" name="Google Shape;286;g3384022e12d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384022e12d_0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Explanation: 2 mins </a:t>
            </a:r>
            <a:endParaRPr/>
          </a:p>
        </p:txBody>
      </p:sp>
      <p:sp>
        <p:nvSpPr>
          <p:cNvPr id="300" name="Google Shape;300;g3384022e12d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384022e12d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Reflect: 3 mins</a:t>
            </a:r>
            <a:endParaRPr/>
          </a:p>
          <a:p>
            <a:pPr marL="0" lvl="0" indent="0" algn="l" rtl="0">
              <a:spcBef>
                <a:spcPts val="0"/>
              </a:spcBef>
              <a:spcAft>
                <a:spcPts val="0"/>
              </a:spcAft>
              <a:buNone/>
            </a:pPr>
            <a:endParaRPr/>
          </a:p>
        </p:txBody>
      </p:sp>
      <p:sp>
        <p:nvSpPr>
          <p:cNvPr id="312" name="Google Shape;312;g3384022e12d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384022e12d_0_1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Explanation: 3 mins </a:t>
            </a:r>
            <a:endParaRPr/>
          </a:p>
          <a:p>
            <a:pPr marL="0" lvl="0" indent="0" algn="l" rtl="0">
              <a:spcBef>
                <a:spcPts val="0"/>
              </a:spcBef>
              <a:spcAft>
                <a:spcPts val="0"/>
              </a:spcAft>
              <a:buNone/>
            </a:pPr>
            <a:r>
              <a:rPr lang="en-GB"/>
              <a:t>Reflect: 3 mins</a:t>
            </a:r>
            <a:endParaRPr/>
          </a:p>
        </p:txBody>
      </p:sp>
      <p:sp>
        <p:nvSpPr>
          <p:cNvPr id="327" name="Google Shape;327;g3384022e12d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384022e12d_0_1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Explanation: 4 mins</a:t>
            </a:r>
            <a:endParaRPr/>
          </a:p>
        </p:txBody>
      </p:sp>
      <p:sp>
        <p:nvSpPr>
          <p:cNvPr id="341" name="Google Shape;341;g3384022e12d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37a4c3b998_0_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5 mins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55" name="Google Shape;355;g337a4c3b998_0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3793e99053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facilitator should collect all sticky notes and group them on the wall according to the main themes. </a:t>
            </a:r>
            <a:endParaRPr/>
          </a:p>
          <a:p>
            <a:pPr marL="0" lvl="0" indent="0" algn="l" rtl="0">
              <a:lnSpc>
                <a:spcPct val="100000"/>
              </a:lnSpc>
              <a:spcBef>
                <a:spcPts val="0"/>
              </a:spcBef>
              <a:spcAft>
                <a:spcPts val="0"/>
              </a:spcAft>
              <a:buSzPts val="1400"/>
              <a:buNone/>
            </a:pPr>
            <a:endParaRPr/>
          </a:p>
        </p:txBody>
      </p:sp>
      <p:sp>
        <p:nvSpPr>
          <p:cNvPr id="367" name="Google Shape;367;g33793e99053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3793e99053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g33793e99053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3793e99053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g33793e99053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3793e99053_0_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1 min</a:t>
            </a:r>
            <a:endParaRPr/>
          </a:p>
        </p:txBody>
      </p:sp>
      <p:sp>
        <p:nvSpPr>
          <p:cNvPr id="57" name="Google Shape;57;g33793e99053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3793e99053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1 min</a:t>
            </a:r>
            <a:endParaRPr/>
          </a:p>
        </p:txBody>
      </p:sp>
      <p:sp>
        <p:nvSpPr>
          <p:cNvPr id="66" name="Google Shape;66;g33793e99053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81e13b5b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2 mins explanation</a:t>
            </a:r>
            <a:endParaRPr/>
          </a:p>
          <a:p>
            <a:pPr marL="0" lvl="0" indent="0" algn="l" rtl="0">
              <a:spcBef>
                <a:spcPts val="0"/>
              </a:spcBef>
              <a:spcAft>
                <a:spcPts val="0"/>
              </a:spcAft>
              <a:buNone/>
            </a:pPr>
            <a:r>
              <a:rPr lang="en-GB"/>
              <a:t>2 mins reflect</a:t>
            </a:r>
            <a:endParaRPr/>
          </a:p>
        </p:txBody>
      </p:sp>
      <p:sp>
        <p:nvSpPr>
          <p:cNvPr id="84" name="Google Shape;84;g3381e13b5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381e13b5ba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 mins</a:t>
            </a:r>
            <a:endParaRPr/>
          </a:p>
        </p:txBody>
      </p:sp>
      <p:sp>
        <p:nvSpPr>
          <p:cNvPr id="100" name="Google Shape;100;g3381e13b5b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384022e12d_0_1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Everyone has a physical heart, but not everyone’s ‘spiritual’ heart is alive or healthy. In order to benefit from revelation, our hearts need to be alive. </a:t>
            </a:r>
            <a:endParaRPr/>
          </a:p>
          <a:p>
            <a:pPr marL="0" lvl="0" indent="0" algn="l" rtl="0">
              <a:spcBef>
                <a:spcPts val="0"/>
              </a:spcBef>
              <a:spcAft>
                <a:spcPts val="0"/>
              </a:spcAft>
              <a:buNone/>
            </a:pPr>
            <a:endParaRPr/>
          </a:p>
          <a:p>
            <a:pPr marL="0" lvl="0" indent="0" algn="l" rtl="0">
              <a:spcBef>
                <a:spcPts val="0"/>
              </a:spcBef>
              <a:spcAft>
                <a:spcPts val="0"/>
              </a:spcAft>
              <a:buNone/>
            </a:pPr>
            <a:r>
              <a:rPr lang="en-GB"/>
              <a:t>Explanation: 3 mins </a:t>
            </a:r>
            <a:endParaRPr/>
          </a:p>
          <a:p>
            <a:pPr marL="0" lvl="0" indent="0" algn="l" rtl="0">
              <a:spcBef>
                <a:spcPts val="0"/>
              </a:spcBef>
              <a:spcAft>
                <a:spcPts val="0"/>
              </a:spcAft>
              <a:buNone/>
            </a:pPr>
            <a:r>
              <a:rPr lang="en-GB"/>
              <a:t>Reflect: 1 min</a:t>
            </a:r>
            <a:endParaRPr/>
          </a:p>
        </p:txBody>
      </p:sp>
      <p:sp>
        <p:nvSpPr>
          <p:cNvPr id="115" name="Google Shape;115;g3384022e12d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381e13b5ba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1 min</a:t>
            </a:r>
            <a:endParaRPr/>
          </a:p>
        </p:txBody>
      </p:sp>
      <p:sp>
        <p:nvSpPr>
          <p:cNvPr id="135" name="Google Shape;135;g3381e13b5ba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413169"/>
        </a:solid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
          <p:cNvSpPr/>
          <p:nvPr/>
        </p:nvSpPr>
        <p:spPr>
          <a:xfrm rot="-5400000" flipH="1">
            <a:off x="5741655" y="138151"/>
            <a:ext cx="3540600" cy="3264300"/>
          </a:xfrm>
          <a:prstGeom prst="round1Rect">
            <a:avLst>
              <a:gd name="adj" fmla="val 1825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5878344" y="4814567"/>
            <a:ext cx="972719" cy="19031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7"/>
        <p:cNvGrpSpPr/>
        <p:nvPr/>
      </p:nvGrpSpPr>
      <p:grpSpPr>
        <a:xfrm>
          <a:off x="0" y="0"/>
          <a:ext cx="0" cy="0"/>
          <a:chOff x="0" y="0"/>
          <a:chExt cx="0" cy="0"/>
        </a:xfrm>
      </p:grpSpPr>
      <p:sp>
        <p:nvSpPr>
          <p:cNvPr id="18" name="Google Shape;18;p5"/>
          <p:cNvSpPr/>
          <p:nvPr/>
        </p:nvSpPr>
        <p:spPr>
          <a:xfrm>
            <a:off x="-1" y="2494065"/>
            <a:ext cx="4124100" cy="2194800"/>
          </a:xfrm>
          <a:prstGeom prst="round1Rect">
            <a:avLst>
              <a:gd name="adj" fmla="val 2570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9"/>
        <p:cNvGrpSpPr/>
        <p:nvPr/>
      </p:nvGrpSpPr>
      <p:grpSpPr>
        <a:xfrm>
          <a:off x="0" y="0"/>
          <a:ext cx="0" cy="0"/>
          <a:chOff x="0" y="0"/>
          <a:chExt cx="0" cy="0"/>
        </a:xfrm>
      </p:grpSpPr>
      <p:sp>
        <p:nvSpPr>
          <p:cNvPr id="20" name="Google Shape;20;p6"/>
          <p:cNvSpPr/>
          <p:nvPr/>
        </p:nvSpPr>
        <p:spPr>
          <a:xfrm rot="-588418">
            <a:off x="5079736" y="1388092"/>
            <a:ext cx="6756329" cy="6541685"/>
          </a:xfrm>
          <a:prstGeom prst="arc">
            <a:avLst>
              <a:gd name="adj1" fmla="val 11367237"/>
              <a:gd name="adj2" fmla="val 675902"/>
            </a:avLst>
          </a:prstGeom>
          <a:noFill/>
          <a:ln w="889000" cap="flat" cmpd="sng">
            <a:solidFill>
              <a:srgbClr val="C3B8DE"/>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23" name="Google Shape;23;p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4" name="Google Shape;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flipH="1">
            <a:off x="8583900" y="4688889"/>
            <a:ext cx="560100" cy="454500"/>
          </a:xfrm>
          <a:prstGeom prst="round1Rect">
            <a:avLst>
              <a:gd name="adj" fmla="val 37898"/>
            </a:avLst>
          </a:pr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 name="Google Shape;7;p1"/>
          <p:cNvSpPr txBox="1"/>
          <p:nvPr/>
        </p:nvSpPr>
        <p:spPr>
          <a:xfrm>
            <a:off x="6797226" y="4816177"/>
            <a:ext cx="1650600" cy="200100"/>
          </a:xfrm>
          <a:prstGeom prst="rect">
            <a:avLst/>
          </a:prstGeom>
          <a:noFill/>
          <a:ln>
            <a:noFill/>
          </a:ln>
        </p:spPr>
        <p:txBody>
          <a:bodyPr spcFirstLastPara="1" wrap="square" lIns="45725" tIns="22850" rIns="45725" bIns="22850" anchor="t" anchorCtr="0">
            <a:spAutoFit/>
          </a:bodyPr>
          <a:lstStyle/>
          <a:p>
            <a:pPr marL="0" marR="0" lvl="0" indent="0" algn="r" rtl="0">
              <a:lnSpc>
                <a:spcPct val="100000"/>
              </a:lnSpc>
              <a:spcBef>
                <a:spcPts val="0"/>
              </a:spcBef>
              <a:spcAft>
                <a:spcPts val="0"/>
              </a:spcAft>
              <a:buNone/>
            </a:pPr>
            <a:r>
              <a:rPr lang="en-GB" sz="1000" b="0" i="0" u="none" strike="noStrike" cap="none">
                <a:solidFill>
                  <a:srgbClr val="1E1E1E"/>
                </a:solidFill>
                <a:latin typeface="Inter Medium"/>
                <a:ea typeface="Inter Medium"/>
                <a:cs typeface="Inter Medium"/>
                <a:sym typeface="Inter Medium"/>
              </a:rPr>
              <a:t>Surah Qāf: </a:t>
            </a:r>
            <a:r>
              <a:rPr lang="en-GB" sz="1000" b="0" i="0" u="none" strike="noStrike" cap="none">
                <a:solidFill>
                  <a:srgbClr val="1E1E1E"/>
                </a:solidFill>
                <a:latin typeface="Inter"/>
                <a:ea typeface="Inter"/>
                <a:cs typeface="Inter"/>
                <a:sym typeface="Inter"/>
              </a:rPr>
              <a:t>Session </a:t>
            </a:r>
            <a:r>
              <a:rPr lang="en-GB" sz="1000">
                <a:solidFill>
                  <a:srgbClr val="1E1E1E"/>
                </a:solidFill>
                <a:latin typeface="Inter"/>
                <a:ea typeface="Inter"/>
                <a:cs typeface="Inter"/>
                <a:sym typeface="Inter"/>
              </a:rPr>
              <a:t>4</a:t>
            </a:r>
            <a:endParaRPr sz="1000" b="0" i="0" u="none" strike="noStrike" cap="none">
              <a:solidFill>
                <a:srgbClr val="FFFFFF"/>
              </a:solidFill>
              <a:latin typeface="Inter"/>
              <a:ea typeface="Inter"/>
              <a:cs typeface="Inter"/>
              <a:sym typeface="Inter"/>
            </a:endParaRPr>
          </a:p>
        </p:txBody>
      </p:sp>
      <p:sp>
        <p:nvSpPr>
          <p:cNvPr id="8" name="Google Shape;8;p1"/>
          <p:cNvSpPr txBox="1"/>
          <p:nvPr/>
        </p:nvSpPr>
        <p:spPr>
          <a:xfrm>
            <a:off x="8729430" y="4801967"/>
            <a:ext cx="2784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Inter Tight"/>
                <a:ea typeface="Inter Tight"/>
                <a:cs typeface="Inter Tight"/>
                <a:sym typeface="Inter Tight"/>
              </a:rPr>
              <a:t>‹#›</a:t>
            </a:fld>
            <a:endParaRPr sz="1200" b="0" i="0" u="none" strike="noStrike" cap="none">
              <a:solidFill>
                <a:schemeClr val="lt1"/>
              </a:solidFill>
              <a:latin typeface="Inter Tight"/>
              <a:ea typeface="Inter Tight"/>
              <a:cs typeface="Inter Tight"/>
              <a:sym typeface="Inter Tight"/>
            </a:endParaRPr>
          </a:p>
        </p:txBody>
      </p:sp>
      <p:sp>
        <p:nvSpPr>
          <p:cNvPr id="9" name="Google Shape;9;p1"/>
          <p:cNvSpPr/>
          <p:nvPr/>
        </p:nvSpPr>
        <p:spPr>
          <a:xfrm>
            <a:off x="0" y="4688890"/>
            <a:ext cx="7033200" cy="454500"/>
          </a:xfrm>
          <a:prstGeom prst="round1Rect">
            <a:avLst>
              <a:gd name="adj" fmla="val 37898"/>
            </a:avLst>
          </a:pr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10" name="Google Shape;10;p1"/>
          <p:cNvPicPr preferRelativeResize="0"/>
          <p:nvPr/>
        </p:nvPicPr>
        <p:blipFill rotWithShape="1">
          <a:blip r:embed="rId8">
            <a:alphaModFix/>
          </a:blip>
          <a:srcRect/>
          <a:stretch/>
        </p:blipFill>
        <p:spPr>
          <a:xfrm>
            <a:off x="5878344" y="4814567"/>
            <a:ext cx="972719" cy="190314"/>
          </a:xfrm>
          <a:prstGeom prst="rect">
            <a:avLst/>
          </a:prstGeom>
          <a:noFill/>
          <a:ln>
            <a:noFill/>
          </a:ln>
        </p:spPr>
      </p:pic>
      <p:pic>
        <p:nvPicPr>
          <p:cNvPr id="11" name="Google Shape;11;p1"/>
          <p:cNvPicPr preferRelativeResize="0"/>
          <p:nvPr/>
        </p:nvPicPr>
        <p:blipFill rotWithShape="1">
          <a:blip r:embed="rId9">
            <a:alphaModFix/>
          </a:blip>
          <a:srcRect/>
          <a:stretch/>
        </p:blipFill>
        <p:spPr>
          <a:xfrm>
            <a:off x="1015059" y="4843591"/>
            <a:ext cx="1183126" cy="1248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8"/>
          <p:cNvSpPr txBox="1"/>
          <p:nvPr/>
        </p:nvSpPr>
        <p:spPr>
          <a:xfrm>
            <a:off x="1004425" y="749084"/>
            <a:ext cx="40179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Instructions for Use</a:t>
            </a:r>
            <a:endParaRPr sz="3600">
              <a:solidFill>
                <a:srgbClr val="1E1E1E"/>
              </a:solidFill>
              <a:latin typeface="Inter Tight Medium"/>
              <a:ea typeface="Inter Tight Medium"/>
              <a:cs typeface="Inter Tight Medium"/>
              <a:sym typeface="Inter Tight Medium"/>
            </a:endParaRPr>
          </a:p>
        </p:txBody>
      </p:sp>
      <p:sp>
        <p:nvSpPr>
          <p:cNvPr id="30" name="Google Shape;30;p8"/>
          <p:cNvSpPr txBox="1"/>
          <p:nvPr/>
        </p:nvSpPr>
        <p:spPr>
          <a:xfrm>
            <a:off x="1081200" y="1529375"/>
            <a:ext cx="6804000" cy="3009300"/>
          </a:xfrm>
          <a:prstGeom prst="rect">
            <a:avLst/>
          </a:prstGeom>
          <a:noFill/>
          <a:ln>
            <a:noFill/>
          </a:ln>
        </p:spPr>
        <p:txBody>
          <a:bodyPr spcFirstLastPara="1" wrap="square" lIns="45725" tIns="22850" rIns="45725" bIns="22850" anchor="t" anchorCtr="0">
            <a:spAutoFit/>
          </a:bodyPr>
          <a:lstStyle/>
          <a:p>
            <a:pPr marL="457200" marR="0" lvl="0" indent="-298450" algn="l" rtl="0">
              <a:lnSpc>
                <a:spcPct val="150000"/>
              </a:lnSpc>
              <a:spcBef>
                <a:spcPts val="0"/>
              </a:spcBef>
              <a:spcAft>
                <a:spcPts val="0"/>
              </a:spcAft>
              <a:buClr>
                <a:srgbClr val="1E1E1E"/>
              </a:buClr>
              <a:buSzPts val="1100"/>
              <a:buChar char="●"/>
            </a:pPr>
            <a:r>
              <a:rPr lang="en-GB" sz="1100" b="1">
                <a:solidFill>
                  <a:srgbClr val="1E1E1E"/>
                </a:solidFill>
                <a:latin typeface="Inter"/>
                <a:ea typeface="Inter"/>
                <a:cs typeface="Inter"/>
                <a:sym typeface="Inter"/>
              </a:rPr>
              <a:t>Preparation</a:t>
            </a:r>
            <a:r>
              <a:rPr lang="en-GB" sz="1100">
                <a:solidFill>
                  <a:srgbClr val="1E1E1E"/>
                </a:solidFill>
                <a:latin typeface="Inter Light"/>
                <a:ea typeface="Inter Light"/>
                <a:cs typeface="Inter Light"/>
                <a:sym typeface="Inter Light"/>
              </a:rPr>
              <a:t>: Read the accompanying PDF, A Journey Through Surah Qaf, in advance to ensure smooth delivery.</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Recitation</a:t>
            </a:r>
            <a:r>
              <a:rPr lang="en-GB" sz="1100">
                <a:solidFill>
                  <a:srgbClr val="1E1E1E"/>
                </a:solidFill>
                <a:latin typeface="Inter Light"/>
                <a:ea typeface="Inter Light"/>
                <a:cs typeface="Inter Light"/>
                <a:sym typeface="Inter Light"/>
              </a:rPr>
              <a:t>: Recite the passage aloud and encourage attendees to repeat after you. Begin the session with the passage from Part 1 and recite the passage from Part 2 in the middle of the session.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Session Structure:</a:t>
            </a:r>
            <a:r>
              <a:rPr lang="en-GB" sz="1100">
                <a:solidFill>
                  <a:srgbClr val="1E1E1E"/>
                </a:solidFill>
                <a:latin typeface="Inter Light"/>
                <a:ea typeface="Inter Light"/>
                <a:cs typeface="Inter Light"/>
                <a:sym typeface="Inter Light"/>
              </a:rPr>
              <a:t> Each session is divided into two parts with a short break in between.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Reflection &amp; Discussion</a:t>
            </a:r>
            <a:r>
              <a:rPr lang="en-GB" sz="1100">
                <a:solidFill>
                  <a:srgbClr val="1E1E1E"/>
                </a:solidFill>
                <a:latin typeface="Inter Light"/>
                <a:ea typeface="Inter Light"/>
                <a:cs typeface="Inter Light"/>
                <a:sym typeface="Inter Light"/>
              </a:rPr>
              <a:t>: Dedicate the recommended time to reflection and discussion questions—this is essential for fostering a culture of tadabbur (deep contemplation).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Timings</a:t>
            </a:r>
            <a:r>
              <a:rPr lang="en-GB" sz="1100">
                <a:solidFill>
                  <a:srgbClr val="1E1E1E"/>
                </a:solidFill>
                <a:latin typeface="Inter Light"/>
                <a:ea typeface="Inter Light"/>
                <a:cs typeface="Inter Light"/>
                <a:sym typeface="Inter Light"/>
              </a:rPr>
              <a:t>: Suggested timings for each slide are provided in the slide descriptions for guidance.</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Engagement</a:t>
            </a:r>
            <a:r>
              <a:rPr lang="en-GB" sz="1100">
                <a:solidFill>
                  <a:srgbClr val="1E1E1E"/>
                </a:solidFill>
                <a:latin typeface="Inter Light"/>
                <a:ea typeface="Inter Light"/>
                <a:cs typeface="Inter Light"/>
                <a:sym typeface="Inter Light"/>
              </a:rPr>
              <a:t>: Display the starter question as attendees arrive and settle in.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Memorisation</a:t>
            </a:r>
            <a:r>
              <a:rPr lang="en-GB" sz="1100">
                <a:solidFill>
                  <a:srgbClr val="1E1E1E"/>
                </a:solidFill>
                <a:latin typeface="Inter Light"/>
                <a:ea typeface="Inter Light"/>
                <a:cs typeface="Inter Light"/>
                <a:sym typeface="Inter Light"/>
              </a:rPr>
              <a:t>: Encourage all attendees to memorise both the Arabic and English translations of the verses.</a:t>
            </a:r>
            <a:endParaRPr sz="1100">
              <a:solidFill>
                <a:srgbClr val="1E1E1E"/>
              </a:solidFill>
              <a:latin typeface="Inter Light"/>
              <a:ea typeface="Inter Light"/>
              <a:cs typeface="Inter Light"/>
              <a:sym typeface="Inter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p:nvPr/>
        </p:nvSpPr>
        <p:spPr>
          <a:xfrm>
            <a:off x="1004425" y="749075"/>
            <a:ext cx="7519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Interacting With the Qur’ān: 4 Steps</a:t>
            </a:r>
            <a:endParaRPr sz="3600">
              <a:solidFill>
                <a:srgbClr val="1E1E1E"/>
              </a:solidFill>
              <a:latin typeface="Inter Tight Medium"/>
              <a:ea typeface="Inter Tight Medium"/>
              <a:cs typeface="Inter Tight Medium"/>
              <a:sym typeface="Inter Tight Medium"/>
            </a:endParaRPr>
          </a:p>
        </p:txBody>
      </p:sp>
      <p:pic>
        <p:nvPicPr>
          <p:cNvPr id="148" name="Google Shape;148;p17"/>
          <p:cNvPicPr preferRelativeResize="0"/>
          <p:nvPr/>
        </p:nvPicPr>
        <p:blipFill rotWithShape="1">
          <a:blip r:embed="rId3">
            <a:alphaModFix/>
          </a:blip>
          <a:srcRect t="27275" b="28009"/>
          <a:stretch/>
        </p:blipFill>
        <p:spPr>
          <a:xfrm>
            <a:off x="533525" y="1972025"/>
            <a:ext cx="8076950" cy="2031599"/>
          </a:xfrm>
          <a:prstGeom prst="rect">
            <a:avLst/>
          </a:prstGeom>
          <a:noFill/>
          <a:ln>
            <a:noFill/>
          </a:ln>
        </p:spPr>
      </p:pic>
      <p:sp>
        <p:nvSpPr>
          <p:cNvPr id="149" name="Google Shape;149;p17"/>
          <p:cNvSpPr/>
          <p:nvPr/>
        </p:nvSpPr>
        <p:spPr>
          <a:xfrm>
            <a:off x="1667075" y="1465013"/>
            <a:ext cx="1203900" cy="507000"/>
          </a:xfrm>
          <a:prstGeom prst="roundRect">
            <a:avLst>
              <a:gd name="adj" fmla="val 9088"/>
            </a:avLst>
          </a:prstGeom>
          <a:solidFill>
            <a:srgbClr val="FFFFFF"/>
          </a:solidFill>
          <a:ln w="9525" cap="flat" cmpd="sng">
            <a:solidFill>
              <a:srgbClr val="413169"/>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1. Tartil</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Recitation</a:t>
            </a:r>
            <a:endParaRPr sz="1000">
              <a:solidFill>
                <a:srgbClr val="1E1E1E"/>
              </a:solidFill>
              <a:latin typeface="Inter Light"/>
              <a:ea typeface="Inter Light"/>
              <a:cs typeface="Inter Light"/>
              <a:sym typeface="Inter Light"/>
            </a:endParaRPr>
          </a:p>
        </p:txBody>
      </p:sp>
      <p:sp>
        <p:nvSpPr>
          <p:cNvPr id="150" name="Google Shape;150;p17"/>
          <p:cNvSpPr/>
          <p:nvPr/>
        </p:nvSpPr>
        <p:spPr>
          <a:xfrm>
            <a:off x="4704550" y="1465013"/>
            <a:ext cx="1203900" cy="507000"/>
          </a:xfrm>
          <a:prstGeom prst="roundRect">
            <a:avLst>
              <a:gd name="adj" fmla="val 9088"/>
            </a:avLst>
          </a:prstGeom>
          <a:solidFill>
            <a:srgbClr val="FFFFFF"/>
          </a:solidFill>
          <a:ln w="9525" cap="flat" cmpd="sng">
            <a:solidFill>
              <a:srgbClr val="C3B8DE"/>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3. Tadabbur</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Reflecting</a:t>
            </a:r>
            <a:endParaRPr sz="1000">
              <a:solidFill>
                <a:srgbClr val="1E1E1E"/>
              </a:solidFill>
              <a:latin typeface="Inter Light"/>
              <a:ea typeface="Inter Light"/>
              <a:cs typeface="Inter Light"/>
              <a:sym typeface="Inter Light"/>
            </a:endParaRPr>
          </a:p>
        </p:txBody>
      </p:sp>
      <p:sp>
        <p:nvSpPr>
          <p:cNvPr id="151" name="Google Shape;151;p17"/>
          <p:cNvSpPr/>
          <p:nvPr/>
        </p:nvSpPr>
        <p:spPr>
          <a:xfrm>
            <a:off x="3175000" y="4046925"/>
            <a:ext cx="1203900" cy="507000"/>
          </a:xfrm>
          <a:prstGeom prst="roundRect">
            <a:avLst>
              <a:gd name="adj" fmla="val 9088"/>
            </a:avLst>
          </a:prstGeom>
          <a:solidFill>
            <a:srgbClr val="FFFFFF"/>
          </a:solidFill>
          <a:ln w="9525" cap="flat" cmpd="sng">
            <a:solidFill>
              <a:srgbClr val="9E8CCA"/>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2. Tafsir</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Understanding</a:t>
            </a:r>
            <a:endParaRPr sz="1000">
              <a:solidFill>
                <a:srgbClr val="1E1E1E"/>
              </a:solidFill>
              <a:latin typeface="Inter Light"/>
              <a:ea typeface="Inter Light"/>
              <a:cs typeface="Inter Light"/>
              <a:sym typeface="Inter Light"/>
            </a:endParaRPr>
          </a:p>
        </p:txBody>
      </p:sp>
      <p:sp>
        <p:nvSpPr>
          <p:cNvPr id="152" name="Google Shape;152;p17"/>
          <p:cNvSpPr/>
          <p:nvPr/>
        </p:nvSpPr>
        <p:spPr>
          <a:xfrm>
            <a:off x="6266500" y="4046925"/>
            <a:ext cx="1203900" cy="507000"/>
          </a:xfrm>
          <a:prstGeom prst="roundRect">
            <a:avLst>
              <a:gd name="adj" fmla="val 9088"/>
            </a:avLst>
          </a:prstGeom>
          <a:solidFill>
            <a:srgbClr val="FFFFFF"/>
          </a:solidFill>
          <a:ln w="9525" cap="flat" cmpd="sng">
            <a:solidFill>
              <a:srgbClr val="DBD4EC"/>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4. Tatbiq</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Applying</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p:nvPr/>
        </p:nvSpPr>
        <p:spPr>
          <a:xfrm>
            <a:off x="1004425" y="749075"/>
            <a:ext cx="4655100" cy="6003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3600"/>
              <a:buFont typeface="Arial"/>
              <a:buNone/>
            </a:pPr>
            <a:r>
              <a:rPr lang="en-GB" sz="3600">
                <a:solidFill>
                  <a:srgbClr val="1E1E1E"/>
                </a:solidFill>
                <a:latin typeface="Inter Tight Medium"/>
                <a:ea typeface="Inter Tight Medium"/>
                <a:cs typeface="Inter Tight Medium"/>
                <a:sym typeface="Inter Tight Medium"/>
              </a:rPr>
              <a:t>Tadabbur</a:t>
            </a:r>
            <a:endParaRPr sz="3600">
              <a:solidFill>
                <a:srgbClr val="1E1E1E"/>
              </a:solidFill>
              <a:latin typeface="Inter Tight Medium"/>
              <a:ea typeface="Inter Tight Medium"/>
              <a:cs typeface="Inter Tight Medium"/>
              <a:sym typeface="Inter Tight Medium"/>
            </a:endParaRPr>
          </a:p>
        </p:txBody>
      </p:sp>
      <p:sp>
        <p:nvSpPr>
          <p:cNvPr id="158" name="Google Shape;158;p18"/>
          <p:cNvSpPr txBox="1"/>
          <p:nvPr/>
        </p:nvSpPr>
        <p:spPr>
          <a:xfrm>
            <a:off x="1081200" y="1605575"/>
            <a:ext cx="3598500" cy="7851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What is Allah telling me in this verse?</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How does this apply to my life now?</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What action will I take based on this?</a:t>
            </a:r>
            <a:endParaRPr sz="1200">
              <a:solidFill>
                <a:srgbClr val="1E1E1E"/>
              </a:solidFill>
              <a:latin typeface="Inter Light"/>
              <a:ea typeface="Inter Light"/>
              <a:cs typeface="Inter Light"/>
              <a:sym typeface="Inter Light"/>
            </a:endParaRPr>
          </a:p>
        </p:txBody>
      </p:sp>
      <p:pic>
        <p:nvPicPr>
          <p:cNvPr id="159" name="Google Shape;159;p18"/>
          <p:cNvPicPr preferRelativeResize="0"/>
          <p:nvPr/>
        </p:nvPicPr>
        <p:blipFill rotWithShape="1">
          <a:blip r:embed="rId3">
            <a:alphaModFix/>
          </a:blip>
          <a:srcRect b="15519"/>
          <a:stretch/>
        </p:blipFill>
        <p:spPr>
          <a:xfrm>
            <a:off x="6123700" y="495625"/>
            <a:ext cx="3439500" cy="3818100"/>
          </a:xfrm>
          <a:prstGeom prst="roundRect">
            <a:avLst>
              <a:gd name="adj" fmla="val 11515"/>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163"/>
        <p:cNvGrpSpPr/>
        <p:nvPr/>
      </p:nvGrpSpPr>
      <p:grpSpPr>
        <a:xfrm>
          <a:off x="0" y="0"/>
          <a:ext cx="0" cy="0"/>
          <a:chOff x="0" y="0"/>
          <a:chExt cx="0" cy="0"/>
        </a:xfrm>
      </p:grpSpPr>
      <p:pic>
        <p:nvPicPr>
          <p:cNvPr id="164" name="Google Shape;164;p19"/>
          <p:cNvPicPr preferRelativeResize="0"/>
          <p:nvPr/>
        </p:nvPicPr>
        <p:blipFill>
          <a:blip r:embed="rId3">
            <a:alphaModFix/>
          </a:blip>
          <a:stretch>
            <a:fillRect/>
          </a:stretch>
        </p:blipFill>
        <p:spPr>
          <a:xfrm>
            <a:off x="-44775" y="-120650"/>
            <a:ext cx="9144001" cy="6096000"/>
          </a:xfrm>
          <a:prstGeom prst="rect">
            <a:avLst/>
          </a:prstGeom>
          <a:noFill/>
          <a:ln>
            <a:noFill/>
          </a:ln>
        </p:spPr>
      </p:pic>
      <p:sp>
        <p:nvSpPr>
          <p:cNvPr id="165" name="Google Shape;165;p19"/>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166" name="Google Shape;166;p19"/>
          <p:cNvSpPr txBox="1"/>
          <p:nvPr/>
        </p:nvSpPr>
        <p:spPr>
          <a:xfrm>
            <a:off x="488167" y="669197"/>
            <a:ext cx="6363600" cy="153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endParaRPr sz="700" b="0" i="0" u="none" strike="noStrike" cap="none">
              <a:solidFill>
                <a:schemeClr val="lt1"/>
              </a:solidFill>
              <a:latin typeface="Arial"/>
              <a:ea typeface="Arial"/>
              <a:cs typeface="Arial"/>
              <a:sym typeface="Arial"/>
            </a:endParaRPr>
          </a:p>
        </p:txBody>
      </p:sp>
      <p:pic>
        <p:nvPicPr>
          <p:cNvPr id="167" name="Google Shape;167;p19"/>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168" name="Google Shape;168;p19"/>
          <p:cNvPicPr preferRelativeResize="0"/>
          <p:nvPr/>
        </p:nvPicPr>
        <p:blipFill rotWithShape="1">
          <a:blip r:embed="rId5">
            <a:alphaModFix/>
          </a:blip>
          <a:srcRect/>
          <a:stretch/>
        </p:blipFill>
        <p:spPr>
          <a:xfrm>
            <a:off x="6851616" y="4524951"/>
            <a:ext cx="1714500" cy="180975"/>
          </a:xfrm>
          <a:prstGeom prst="rect">
            <a:avLst/>
          </a:prstGeom>
          <a:noFill/>
          <a:ln>
            <a:noFill/>
          </a:ln>
        </p:spPr>
      </p:pic>
      <p:sp>
        <p:nvSpPr>
          <p:cNvPr id="169" name="Google Shape;169;p19"/>
          <p:cNvSpPr txBox="1"/>
          <p:nvPr/>
        </p:nvSpPr>
        <p:spPr>
          <a:xfrm>
            <a:off x="488175" y="738075"/>
            <a:ext cx="8078100" cy="364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a:solidFill>
                  <a:schemeClr val="lt1"/>
                </a:solidFill>
                <a:latin typeface="Inter Tight SemiBold"/>
                <a:ea typeface="Inter Tight SemiBold"/>
                <a:cs typeface="Inter Tight SemiBold"/>
                <a:sym typeface="Inter Tight SemiBold"/>
              </a:rPr>
              <a:t>“Reciting the Quran as it should be recited means for the tongue, the mind, and the heart to all take part in the act together. The tongue’s duty is to pronounce the letters correctly and recite beautifully, the mind’s duty is to explore the meanings, and the heart’s duty is to take heed and be responsive to the words with alarm and eagerness to comply. So the tongue recites, the mind explains, and the heart internalises.” - Ibn al Qayyim</a:t>
            </a:r>
            <a:endParaRPr sz="2500" b="1">
              <a:solidFill>
                <a:schemeClr val="lt1"/>
              </a:solidFill>
              <a:latin typeface="Inter Tight SemiBold"/>
              <a:ea typeface="Inter Tight SemiBold"/>
              <a:cs typeface="Inter Tight SemiBold"/>
              <a:sym typeface="Inter Tight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75" name="Google Shape;175;p20"/>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76" name="Google Shape;176;p20"/>
          <p:cNvSpPr txBox="1"/>
          <p:nvPr/>
        </p:nvSpPr>
        <p:spPr>
          <a:xfrm>
            <a:off x="1230150" y="3390275"/>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38. Indeed, We created the heavens and the earth and everything in between in six Days, and We were not ˹even˺ touched with fatigue.</a:t>
            </a:r>
            <a:endParaRPr sz="1200">
              <a:solidFill>
                <a:schemeClr val="dk1"/>
              </a:solidFill>
              <a:latin typeface="Inter Light"/>
              <a:ea typeface="Inter Light"/>
              <a:cs typeface="Inter Light"/>
              <a:sym typeface="Inter Light"/>
            </a:endParaRPr>
          </a:p>
        </p:txBody>
      </p:sp>
      <p:sp>
        <p:nvSpPr>
          <p:cNvPr id="177" name="Google Shape;177;p20"/>
          <p:cNvSpPr txBox="1"/>
          <p:nvPr/>
        </p:nvSpPr>
        <p:spPr>
          <a:xfrm>
            <a:off x="1230150" y="2336675"/>
            <a:ext cx="3703200" cy="798000"/>
          </a:xfrm>
          <a:prstGeom prst="rect">
            <a:avLst/>
          </a:prstGeom>
          <a:noFill/>
          <a:ln>
            <a:noFill/>
          </a:ln>
        </p:spPr>
        <p:txBody>
          <a:bodyPr spcFirstLastPara="1" wrap="square" lIns="45725" tIns="22850" rIns="45725" bIns="22850" anchor="b" anchorCtr="0">
            <a:noAutofit/>
          </a:bodyPr>
          <a:lstStyle/>
          <a:p>
            <a:pPr marL="0" marR="0" lvl="0" indent="0" algn="ctr" rtl="1">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وَلَقَدْ خَلَقْنَا ٱلسَّمَـٰوَٰتِ وَٱلْأَرْضَ وَمَا بَيْنَهُمَا فِى سِتَّةِ أَيَّامٍ وَمَا مَسَّنَا مِن لُّغُوبٍ</a:t>
            </a:r>
            <a:endParaRPr sz="1800">
              <a:solidFill>
                <a:srgbClr val="413169"/>
              </a:solidFill>
              <a:latin typeface="Noto Sans Arabic"/>
              <a:ea typeface="Noto Sans Arabic"/>
              <a:cs typeface="Noto Sans Arabic"/>
              <a:sym typeface="Noto Sans Arabic"/>
            </a:endParaRPr>
          </a:p>
        </p:txBody>
      </p:sp>
      <p:sp>
        <p:nvSpPr>
          <p:cNvPr id="178" name="Google Shape;178;p20"/>
          <p:cNvSpPr txBox="1"/>
          <p:nvPr/>
        </p:nvSpPr>
        <p:spPr>
          <a:xfrm>
            <a:off x="1004400" y="748800"/>
            <a:ext cx="49266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Connection to the Start</a:t>
            </a:r>
            <a:endParaRPr sz="3600">
              <a:solidFill>
                <a:srgbClr val="1E1E1E"/>
              </a:solidFill>
              <a:latin typeface="Inter Tight Medium"/>
              <a:ea typeface="Inter Tight Medium"/>
              <a:cs typeface="Inter Tight Medium"/>
              <a:sym typeface="Inter Tight Medium"/>
            </a:endParaRPr>
          </a:p>
        </p:txBody>
      </p:sp>
      <p:sp>
        <p:nvSpPr>
          <p:cNvPr id="179" name="Google Shape;179;p20"/>
          <p:cNvSpPr/>
          <p:nvPr/>
        </p:nvSpPr>
        <p:spPr>
          <a:xfrm>
            <a:off x="5590750" y="1882825"/>
            <a:ext cx="2530500" cy="6513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0" name="Google Shape;180;p20"/>
          <p:cNvSpPr txBox="1"/>
          <p:nvPr/>
        </p:nvSpPr>
        <p:spPr>
          <a:xfrm>
            <a:off x="5768650" y="1990125"/>
            <a:ext cx="1716900" cy="431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 Sunday to Friday </a:t>
            </a: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 Six stages</a:t>
            </a:r>
            <a:endParaRPr sz="1000">
              <a:solidFill>
                <a:srgbClr val="1E1E1E"/>
              </a:solidFill>
              <a:latin typeface="Inter Light"/>
              <a:ea typeface="Inter Light"/>
              <a:cs typeface="Inter Light"/>
              <a:sym typeface="Inter Light"/>
            </a:endParaRPr>
          </a:p>
        </p:txBody>
      </p:sp>
      <p:sp>
        <p:nvSpPr>
          <p:cNvPr id="181" name="Google Shape;181;p20"/>
          <p:cNvSpPr/>
          <p:nvPr/>
        </p:nvSpPr>
        <p:spPr>
          <a:xfrm>
            <a:off x="7645075" y="1990125"/>
            <a:ext cx="996300" cy="4311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سِتَّةِ أَيَّامٍ</a:t>
            </a:r>
            <a:endParaRPr sz="900">
              <a:solidFill>
                <a:schemeClr val="lt1"/>
              </a:solidFill>
              <a:latin typeface="Calibri"/>
              <a:ea typeface="Calibri"/>
              <a:cs typeface="Calibri"/>
              <a:sym typeface="Calibri"/>
            </a:endParaRPr>
          </a:p>
        </p:txBody>
      </p:sp>
      <p:sp>
        <p:nvSpPr>
          <p:cNvPr id="182" name="Google Shape;182;p20"/>
          <p:cNvSpPr/>
          <p:nvPr/>
        </p:nvSpPr>
        <p:spPr>
          <a:xfrm>
            <a:off x="5590750" y="2676750"/>
            <a:ext cx="2530500" cy="6513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3" name="Google Shape;183;p20"/>
          <p:cNvSpPr/>
          <p:nvPr/>
        </p:nvSpPr>
        <p:spPr>
          <a:xfrm>
            <a:off x="7645150" y="2786850"/>
            <a:ext cx="996300" cy="4311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لُّغُوبٍ</a:t>
            </a:r>
            <a:endParaRPr sz="900" b="0" i="0" u="none" strike="noStrike" cap="none">
              <a:solidFill>
                <a:schemeClr val="lt1"/>
              </a:solidFill>
              <a:latin typeface="Calibri"/>
              <a:ea typeface="Calibri"/>
              <a:cs typeface="Calibri"/>
              <a:sym typeface="Calibri"/>
            </a:endParaRPr>
          </a:p>
        </p:txBody>
      </p:sp>
      <p:sp>
        <p:nvSpPr>
          <p:cNvPr id="184" name="Google Shape;184;p20"/>
          <p:cNvSpPr txBox="1"/>
          <p:nvPr/>
        </p:nvSpPr>
        <p:spPr>
          <a:xfrm>
            <a:off x="5768650" y="2786850"/>
            <a:ext cx="1716900" cy="431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Not even an ounce of tiredness touched Him.</a:t>
            </a:r>
            <a:endParaRPr sz="1000" b="1">
              <a:solidFill>
                <a:srgbClr val="1E1E1E"/>
              </a:solidFill>
              <a:latin typeface="Inter"/>
              <a:ea typeface="Inter"/>
              <a:cs typeface="Inter"/>
              <a:sym typeface="Inter"/>
            </a:endParaRPr>
          </a:p>
        </p:txBody>
      </p:sp>
      <p:sp>
        <p:nvSpPr>
          <p:cNvPr id="185" name="Google Shape;185;p20"/>
          <p:cNvSpPr/>
          <p:nvPr/>
        </p:nvSpPr>
        <p:spPr>
          <a:xfrm>
            <a:off x="5590750" y="3470675"/>
            <a:ext cx="3050700" cy="10092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6" name="Google Shape;186;p20"/>
          <p:cNvSpPr txBox="1"/>
          <p:nvPr/>
        </p:nvSpPr>
        <p:spPr>
          <a:xfrm>
            <a:off x="6419734" y="36664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187" name="Google Shape;187;p20"/>
          <p:cNvSpPr txBox="1"/>
          <p:nvPr/>
        </p:nvSpPr>
        <p:spPr>
          <a:xfrm>
            <a:off x="6419725" y="3952850"/>
            <a:ext cx="22215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Why is creation mentioned here again? What is Allah proving to us?</a:t>
            </a:r>
            <a:endParaRPr sz="1000">
              <a:solidFill>
                <a:srgbClr val="1E1E1E"/>
              </a:solidFill>
              <a:latin typeface="Inter Tight Medium"/>
              <a:ea typeface="Inter Tight Medium"/>
              <a:cs typeface="Inter Tight Medium"/>
              <a:sym typeface="Inter Tight Medium"/>
            </a:endParaRPr>
          </a:p>
        </p:txBody>
      </p:sp>
      <p:pic>
        <p:nvPicPr>
          <p:cNvPr id="188" name="Google Shape;188;p20"/>
          <p:cNvPicPr preferRelativeResize="0"/>
          <p:nvPr/>
        </p:nvPicPr>
        <p:blipFill rotWithShape="1">
          <a:blip r:embed="rId3">
            <a:alphaModFix/>
          </a:blip>
          <a:srcRect/>
          <a:stretch/>
        </p:blipFill>
        <p:spPr>
          <a:xfrm>
            <a:off x="5818589" y="3666479"/>
            <a:ext cx="497928" cy="497928"/>
          </a:xfrm>
          <a:prstGeom prst="rect">
            <a:avLst/>
          </a:prstGeom>
          <a:noFill/>
          <a:ln>
            <a:noFill/>
          </a:ln>
        </p:spPr>
      </p:pic>
      <p:sp>
        <p:nvSpPr>
          <p:cNvPr id="189" name="Google Shape;189;p20"/>
          <p:cNvSpPr/>
          <p:nvPr/>
        </p:nvSpPr>
        <p:spPr>
          <a:xfrm>
            <a:off x="5590750" y="1447700"/>
            <a:ext cx="3050700" cy="2925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90" name="Google Shape;190;p20"/>
          <p:cNvSpPr txBox="1"/>
          <p:nvPr/>
        </p:nvSpPr>
        <p:spPr>
          <a:xfrm>
            <a:off x="5773384" y="1452255"/>
            <a:ext cx="13833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Reason for revelation</a:t>
            </a:r>
            <a:endParaRPr sz="1000" dirty="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96" name="Google Shape;196;p21"/>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97" name="Google Shape;197;p21"/>
          <p:cNvSpPr txBox="1"/>
          <p:nvPr/>
        </p:nvSpPr>
        <p:spPr>
          <a:xfrm>
            <a:off x="1230150" y="3360700"/>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39. So be patient ˹O Prophet˺ with what they say. And glorify the praises of your Lord before sunrise and before sunset.</a:t>
            </a:r>
            <a:endParaRPr sz="1200">
              <a:solidFill>
                <a:schemeClr val="dk1"/>
              </a:solidFill>
              <a:latin typeface="Inter Light"/>
              <a:ea typeface="Inter Light"/>
              <a:cs typeface="Inter Light"/>
              <a:sym typeface="Inter Light"/>
            </a:endParaRPr>
          </a:p>
        </p:txBody>
      </p:sp>
      <p:sp>
        <p:nvSpPr>
          <p:cNvPr id="198" name="Google Shape;198;p21"/>
          <p:cNvSpPr txBox="1"/>
          <p:nvPr/>
        </p:nvSpPr>
        <p:spPr>
          <a:xfrm>
            <a:off x="1230150" y="2366250"/>
            <a:ext cx="3703200" cy="7389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b="1">
                <a:solidFill>
                  <a:srgbClr val="413169"/>
                </a:solidFill>
                <a:latin typeface="Noto Sans Arabic"/>
                <a:ea typeface="Noto Sans Arabic"/>
                <a:cs typeface="Noto Sans Arabic"/>
                <a:sym typeface="Noto Sans Arabic"/>
              </a:rPr>
              <a:t>فَٱصْبِرْ عَلَىٰ مَا يَقُولُونَ</a:t>
            </a:r>
            <a:r>
              <a:rPr lang="en-GB" sz="1800">
                <a:solidFill>
                  <a:srgbClr val="413169"/>
                </a:solidFill>
                <a:latin typeface="Noto Sans Arabic"/>
                <a:ea typeface="Noto Sans Arabic"/>
                <a:cs typeface="Noto Sans Arabic"/>
                <a:sym typeface="Noto Sans Arabic"/>
              </a:rPr>
              <a:t> وَسَبِّحْ بِحَمْدِ رَبِّكَ قَبْلَ طُلُوعِ ٱلشَّمْسِ وَقَبْلَ ٱلْغُرُوبِ</a:t>
            </a:r>
            <a:endParaRPr sz="1800">
              <a:solidFill>
                <a:srgbClr val="413169"/>
              </a:solidFill>
              <a:latin typeface="Noto Sans Arabic"/>
              <a:ea typeface="Noto Sans Arabic"/>
              <a:cs typeface="Noto Sans Arabic"/>
              <a:sym typeface="Noto Sans Arabic"/>
            </a:endParaRPr>
          </a:p>
        </p:txBody>
      </p:sp>
      <p:sp>
        <p:nvSpPr>
          <p:cNvPr id="199" name="Google Shape;199;p21"/>
          <p:cNvSpPr/>
          <p:nvPr/>
        </p:nvSpPr>
        <p:spPr>
          <a:xfrm>
            <a:off x="6123709" y="490579"/>
            <a:ext cx="3731400" cy="3818100"/>
          </a:xfrm>
          <a:prstGeom prst="roundRect">
            <a:avLst>
              <a:gd name="adj" fmla="val 1072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00" name="Google Shape;200;p21"/>
          <p:cNvSpPr/>
          <p:nvPr/>
        </p:nvSpPr>
        <p:spPr>
          <a:xfrm>
            <a:off x="5333650" y="1468700"/>
            <a:ext cx="3445200" cy="11643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01" name="Google Shape;201;p21"/>
          <p:cNvSpPr txBox="1"/>
          <p:nvPr/>
        </p:nvSpPr>
        <p:spPr>
          <a:xfrm>
            <a:off x="6189059" y="1664497"/>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Discuss</a:t>
            </a:r>
            <a:endParaRPr sz="700" b="0" i="0" u="none" strike="noStrike" cap="none">
              <a:solidFill>
                <a:srgbClr val="000000"/>
              </a:solidFill>
              <a:latin typeface="Arial"/>
              <a:ea typeface="Arial"/>
              <a:cs typeface="Arial"/>
              <a:sym typeface="Arial"/>
            </a:endParaRPr>
          </a:p>
        </p:txBody>
      </p:sp>
      <p:sp>
        <p:nvSpPr>
          <p:cNvPr id="202" name="Google Shape;202;p21"/>
          <p:cNvSpPr txBox="1"/>
          <p:nvPr/>
        </p:nvSpPr>
        <p:spPr>
          <a:xfrm>
            <a:off x="6189050" y="1950850"/>
            <a:ext cx="24078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Why does Allah ask us to remain patient?</a:t>
            </a:r>
            <a:endParaRPr sz="1000">
              <a:solidFill>
                <a:srgbClr val="1E1E1E"/>
              </a:solidFill>
              <a:latin typeface="Inter Tight Medium"/>
              <a:ea typeface="Inter Tight Medium"/>
              <a:cs typeface="Inter Tight Medium"/>
              <a:sym typeface="Inter Tight Medium"/>
            </a:endParaRPr>
          </a:p>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What is Sabr? </a:t>
            </a:r>
            <a:endParaRPr sz="1000">
              <a:solidFill>
                <a:srgbClr val="1E1E1E"/>
              </a:solidFill>
              <a:latin typeface="Inter Tight Medium"/>
              <a:ea typeface="Inter Tight Medium"/>
              <a:cs typeface="Inter Tight Medium"/>
              <a:sym typeface="Inter Tight Medium"/>
            </a:endParaRPr>
          </a:p>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Why does Allah send us trials?</a:t>
            </a:r>
            <a:endParaRPr sz="1000">
              <a:solidFill>
                <a:srgbClr val="1E1E1E"/>
              </a:solidFill>
              <a:latin typeface="Inter Tight Medium"/>
              <a:ea typeface="Inter Tight Medium"/>
              <a:cs typeface="Inter Tight Medium"/>
              <a:sym typeface="Inter Tight Medium"/>
            </a:endParaRPr>
          </a:p>
        </p:txBody>
      </p:sp>
      <p:pic>
        <p:nvPicPr>
          <p:cNvPr id="203" name="Google Shape;203;p21"/>
          <p:cNvPicPr preferRelativeResize="0"/>
          <p:nvPr/>
        </p:nvPicPr>
        <p:blipFill rotWithShape="1">
          <a:blip r:embed="rId3">
            <a:alphaModFix/>
          </a:blip>
          <a:srcRect/>
          <a:stretch/>
        </p:blipFill>
        <p:spPr>
          <a:xfrm>
            <a:off x="5590941" y="1696784"/>
            <a:ext cx="445722" cy="470229"/>
          </a:xfrm>
          <a:prstGeom prst="rect">
            <a:avLst/>
          </a:prstGeom>
          <a:noFill/>
          <a:ln>
            <a:noFill/>
          </a:ln>
        </p:spPr>
      </p:pic>
      <p:sp>
        <p:nvSpPr>
          <p:cNvPr id="204" name="Google Shape;204;p21"/>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Remedy I</a:t>
            </a:r>
            <a:endParaRPr sz="36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p:nvPr/>
        </p:nvSpPr>
        <p:spPr>
          <a:xfrm>
            <a:off x="1004425" y="749075"/>
            <a:ext cx="4655100" cy="6003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3600"/>
              <a:buFont typeface="Arial"/>
              <a:buNone/>
            </a:pPr>
            <a:r>
              <a:rPr lang="en-GB" sz="3600">
                <a:solidFill>
                  <a:srgbClr val="1E1E1E"/>
                </a:solidFill>
                <a:latin typeface="Inter Tight Medium"/>
                <a:ea typeface="Inter Tight Medium"/>
                <a:cs typeface="Inter Tight Medium"/>
                <a:sym typeface="Inter Tight Medium"/>
              </a:rPr>
              <a:t>Sabr</a:t>
            </a:r>
            <a:endParaRPr sz="3600">
              <a:solidFill>
                <a:srgbClr val="1E1E1E"/>
              </a:solidFill>
              <a:latin typeface="Inter Tight Medium"/>
              <a:ea typeface="Inter Tight Medium"/>
              <a:cs typeface="Inter Tight Medium"/>
              <a:sym typeface="Inter Tight Medium"/>
            </a:endParaRPr>
          </a:p>
        </p:txBody>
      </p:sp>
      <p:sp>
        <p:nvSpPr>
          <p:cNvPr id="210" name="Google Shape;210;p22"/>
          <p:cNvSpPr txBox="1"/>
          <p:nvPr/>
        </p:nvSpPr>
        <p:spPr>
          <a:xfrm>
            <a:off x="1081200" y="1605575"/>
            <a:ext cx="3598500" cy="10620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Endurance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Contentment with Allah’s decree</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Persevering towards your goals</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Not losing control of yourself</a:t>
            </a:r>
            <a:endParaRPr sz="1200">
              <a:solidFill>
                <a:srgbClr val="1E1E1E"/>
              </a:solidFill>
              <a:latin typeface="Inter Light"/>
              <a:ea typeface="Inter Light"/>
              <a:cs typeface="Inter Light"/>
              <a:sym typeface="Inter Light"/>
            </a:endParaRPr>
          </a:p>
        </p:txBody>
      </p:sp>
      <p:pic>
        <p:nvPicPr>
          <p:cNvPr id="211" name="Google Shape;211;p22"/>
          <p:cNvPicPr preferRelativeResize="0"/>
          <p:nvPr/>
        </p:nvPicPr>
        <p:blipFill rotWithShape="1">
          <a:blip r:embed="rId3">
            <a:alphaModFix/>
          </a:blip>
          <a:srcRect t="10458"/>
          <a:stretch/>
        </p:blipFill>
        <p:spPr>
          <a:xfrm>
            <a:off x="6123700" y="490574"/>
            <a:ext cx="3428100" cy="3818100"/>
          </a:xfrm>
          <a:prstGeom prst="roundRect">
            <a:avLst>
              <a:gd name="adj" fmla="val 11663"/>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215"/>
        <p:cNvGrpSpPr/>
        <p:nvPr/>
      </p:nvGrpSpPr>
      <p:grpSpPr>
        <a:xfrm>
          <a:off x="0" y="0"/>
          <a:ext cx="0" cy="0"/>
          <a:chOff x="0" y="0"/>
          <a:chExt cx="0" cy="0"/>
        </a:xfrm>
      </p:grpSpPr>
      <p:pic>
        <p:nvPicPr>
          <p:cNvPr id="216" name="Google Shape;216;p23"/>
          <p:cNvPicPr preferRelativeResize="0"/>
          <p:nvPr/>
        </p:nvPicPr>
        <p:blipFill>
          <a:blip r:embed="rId3">
            <a:alphaModFix amt="70000"/>
          </a:blip>
          <a:stretch>
            <a:fillRect/>
          </a:stretch>
        </p:blipFill>
        <p:spPr>
          <a:xfrm>
            <a:off x="0" y="0"/>
            <a:ext cx="9144000" cy="5143500"/>
          </a:xfrm>
          <a:prstGeom prst="rect">
            <a:avLst/>
          </a:prstGeom>
          <a:noFill/>
          <a:ln>
            <a:noFill/>
          </a:ln>
        </p:spPr>
      </p:pic>
      <p:sp>
        <p:nvSpPr>
          <p:cNvPr id="217" name="Google Shape;217;p23"/>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218" name="Google Shape;218;p23"/>
          <p:cNvSpPr txBox="1"/>
          <p:nvPr/>
        </p:nvSpPr>
        <p:spPr>
          <a:xfrm>
            <a:off x="488167" y="669197"/>
            <a:ext cx="6363600" cy="153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endParaRPr sz="700" b="0" i="0" u="none" strike="noStrike" cap="none">
              <a:solidFill>
                <a:schemeClr val="lt1"/>
              </a:solidFill>
              <a:latin typeface="Arial"/>
              <a:ea typeface="Arial"/>
              <a:cs typeface="Arial"/>
              <a:sym typeface="Arial"/>
            </a:endParaRPr>
          </a:p>
        </p:txBody>
      </p:sp>
      <p:pic>
        <p:nvPicPr>
          <p:cNvPr id="219" name="Google Shape;219;p23"/>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220" name="Google Shape;220;p23"/>
          <p:cNvPicPr preferRelativeResize="0"/>
          <p:nvPr/>
        </p:nvPicPr>
        <p:blipFill rotWithShape="1">
          <a:blip r:embed="rId5">
            <a:alphaModFix/>
          </a:blip>
          <a:srcRect/>
          <a:stretch/>
        </p:blipFill>
        <p:spPr>
          <a:xfrm>
            <a:off x="6851616" y="4524951"/>
            <a:ext cx="1714500" cy="180975"/>
          </a:xfrm>
          <a:prstGeom prst="rect">
            <a:avLst/>
          </a:prstGeom>
          <a:noFill/>
          <a:ln>
            <a:noFill/>
          </a:ln>
        </p:spPr>
      </p:pic>
      <p:sp>
        <p:nvSpPr>
          <p:cNvPr id="221" name="Google Shape;221;p23"/>
          <p:cNvSpPr txBox="1"/>
          <p:nvPr/>
        </p:nvSpPr>
        <p:spPr>
          <a:xfrm>
            <a:off x="488175" y="738075"/>
            <a:ext cx="63054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300" b="1">
                <a:solidFill>
                  <a:schemeClr val="lt1"/>
                </a:solidFill>
                <a:latin typeface="Inter Tight SemiBold"/>
                <a:ea typeface="Inter Tight SemiBold"/>
                <a:cs typeface="Inter Tight SemiBold"/>
                <a:sym typeface="Inter Tight SemiBold"/>
              </a:rPr>
              <a:t>“Sabr is not passive; it is perseverance in the face of obstacles, staying focused, and self-controlled during challenges. Sabr is active, deep, and essential.”</a:t>
            </a:r>
            <a:endParaRPr sz="3300" b="1">
              <a:solidFill>
                <a:schemeClr val="lt1"/>
              </a:solidFill>
              <a:latin typeface="Inter Tight SemiBold"/>
              <a:ea typeface="Inter Tight SemiBold"/>
              <a:cs typeface="Inter Tight SemiBold"/>
              <a:sym typeface="Inter Tigh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p:nvPr/>
        </p:nvSpPr>
        <p:spPr>
          <a:xfrm>
            <a:off x="1004425" y="749075"/>
            <a:ext cx="4655100" cy="6003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3600"/>
              <a:buFont typeface="Arial"/>
              <a:buNone/>
            </a:pPr>
            <a:r>
              <a:rPr lang="en-GB" sz="3600">
                <a:solidFill>
                  <a:srgbClr val="1E1E1E"/>
                </a:solidFill>
                <a:latin typeface="Inter Tight Medium"/>
                <a:ea typeface="Inter Tight Medium"/>
                <a:cs typeface="Inter Tight Medium"/>
                <a:sym typeface="Inter Tight Medium"/>
              </a:rPr>
              <a:t>Activity</a:t>
            </a:r>
            <a:endParaRPr sz="3600">
              <a:solidFill>
                <a:srgbClr val="1E1E1E"/>
              </a:solidFill>
              <a:latin typeface="Inter Tight Medium"/>
              <a:ea typeface="Inter Tight Medium"/>
              <a:cs typeface="Inter Tight Medium"/>
              <a:sym typeface="Inter Tight Medium"/>
            </a:endParaRPr>
          </a:p>
        </p:txBody>
      </p:sp>
      <p:sp>
        <p:nvSpPr>
          <p:cNvPr id="227" name="Google Shape;227;p24"/>
          <p:cNvSpPr txBox="1"/>
          <p:nvPr/>
        </p:nvSpPr>
        <p:spPr>
          <a:xfrm>
            <a:off x="1081200" y="1605575"/>
            <a:ext cx="6389100" cy="2310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Think about a recent struggle you faced:</a:t>
            </a:r>
            <a:endParaRPr sz="1200">
              <a:solidFill>
                <a:srgbClr val="1E1E1E"/>
              </a:solidFill>
              <a:latin typeface="Inter Light"/>
              <a:ea typeface="Inter Light"/>
              <a:cs typeface="Inter Light"/>
              <a:sym typeface="Inter Light"/>
            </a:endParaRPr>
          </a:p>
        </p:txBody>
      </p:sp>
      <p:sp>
        <p:nvSpPr>
          <p:cNvPr id="228" name="Google Shape;228;p24"/>
          <p:cNvSpPr/>
          <p:nvPr/>
        </p:nvSpPr>
        <p:spPr>
          <a:xfrm>
            <a:off x="718675" y="1990375"/>
            <a:ext cx="1968000" cy="844800"/>
          </a:xfrm>
          <a:prstGeom prst="roundRect">
            <a:avLst>
              <a:gd name="adj" fmla="val 9088"/>
            </a:avLst>
          </a:prstGeom>
          <a:solidFill>
            <a:srgbClr val="FFFFFF"/>
          </a:solidFill>
          <a:ln w="9525" cap="flat" cmpd="sng">
            <a:solidFill>
              <a:srgbClr val="ED7D31"/>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rgbClr val="000000"/>
              </a:buClr>
              <a:buSzPts val="1000"/>
              <a:buFont typeface="Arial"/>
              <a:buNone/>
            </a:pPr>
            <a:r>
              <a:rPr lang="en-GB" sz="1000" b="1">
                <a:solidFill>
                  <a:srgbClr val="1E1E1E"/>
                </a:solidFill>
                <a:latin typeface="Inter"/>
                <a:ea typeface="Inter"/>
                <a:cs typeface="Inter"/>
                <a:sym typeface="Inter"/>
              </a:rPr>
              <a:t>Family</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Disagreements</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Misunderstandings</a:t>
            </a:r>
            <a:endParaRPr sz="900">
              <a:solidFill>
                <a:srgbClr val="FFFFFF"/>
              </a:solidFill>
              <a:latin typeface="Calibri"/>
              <a:ea typeface="Calibri"/>
              <a:cs typeface="Calibri"/>
              <a:sym typeface="Calibri"/>
            </a:endParaRPr>
          </a:p>
        </p:txBody>
      </p:sp>
      <p:sp>
        <p:nvSpPr>
          <p:cNvPr id="229" name="Google Shape;229;p24"/>
          <p:cNvSpPr/>
          <p:nvPr/>
        </p:nvSpPr>
        <p:spPr>
          <a:xfrm>
            <a:off x="2761026" y="1990374"/>
            <a:ext cx="1968000" cy="844800"/>
          </a:xfrm>
          <a:prstGeom prst="roundRect">
            <a:avLst>
              <a:gd name="adj" fmla="val 9088"/>
            </a:avLst>
          </a:prstGeom>
          <a:solidFill>
            <a:srgbClr val="FFFFFF"/>
          </a:solidFill>
          <a:ln w="9525" cap="flat" cmpd="sng">
            <a:solidFill>
              <a:srgbClr val="ED7D31"/>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rgbClr val="000000"/>
              </a:buClr>
              <a:buSzPts val="1000"/>
              <a:buFont typeface="Arial"/>
              <a:buNone/>
            </a:pPr>
            <a:r>
              <a:rPr lang="en-GB" sz="1000" b="1">
                <a:solidFill>
                  <a:srgbClr val="1E1E1E"/>
                </a:solidFill>
                <a:latin typeface="Inter"/>
                <a:ea typeface="Inter"/>
                <a:cs typeface="Inter"/>
                <a:sym typeface="Inter"/>
              </a:rPr>
              <a:t>Work</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Difficult colleagues</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High stress</a:t>
            </a:r>
            <a:endParaRPr sz="900">
              <a:solidFill>
                <a:srgbClr val="FFFFFF"/>
              </a:solidFill>
              <a:latin typeface="Calibri"/>
              <a:ea typeface="Calibri"/>
              <a:cs typeface="Calibri"/>
              <a:sym typeface="Calibri"/>
            </a:endParaRPr>
          </a:p>
        </p:txBody>
      </p:sp>
      <p:sp>
        <p:nvSpPr>
          <p:cNvPr id="230" name="Google Shape;230;p24"/>
          <p:cNvSpPr/>
          <p:nvPr/>
        </p:nvSpPr>
        <p:spPr>
          <a:xfrm>
            <a:off x="6845725" y="1990375"/>
            <a:ext cx="1968000" cy="844800"/>
          </a:xfrm>
          <a:prstGeom prst="roundRect">
            <a:avLst>
              <a:gd name="adj" fmla="val 9088"/>
            </a:avLst>
          </a:prstGeom>
          <a:solidFill>
            <a:srgbClr val="FFFFFF"/>
          </a:solidFill>
          <a:ln w="9525" cap="flat" cmpd="sng">
            <a:solidFill>
              <a:srgbClr val="ED7D31"/>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rgbClr val="000000"/>
              </a:buClr>
              <a:buSzPts val="1000"/>
              <a:buFont typeface="Arial"/>
              <a:buNone/>
            </a:pPr>
            <a:r>
              <a:rPr lang="en-GB" sz="1000" b="1">
                <a:solidFill>
                  <a:srgbClr val="1E1E1E"/>
                </a:solidFill>
                <a:latin typeface="Inter"/>
                <a:ea typeface="Inter"/>
                <a:cs typeface="Inter"/>
                <a:sym typeface="Inter"/>
              </a:rPr>
              <a:t>Islamophobia</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Discrimination</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Negative remarks</a:t>
            </a:r>
            <a:endParaRPr sz="900">
              <a:solidFill>
                <a:srgbClr val="FFFFFF"/>
              </a:solidFill>
              <a:latin typeface="Calibri"/>
              <a:ea typeface="Calibri"/>
              <a:cs typeface="Calibri"/>
              <a:sym typeface="Calibri"/>
            </a:endParaRPr>
          </a:p>
        </p:txBody>
      </p:sp>
      <p:sp>
        <p:nvSpPr>
          <p:cNvPr id="231" name="Google Shape;231;p24"/>
          <p:cNvSpPr/>
          <p:nvPr/>
        </p:nvSpPr>
        <p:spPr>
          <a:xfrm>
            <a:off x="4803375" y="1990375"/>
            <a:ext cx="1968000" cy="844800"/>
          </a:xfrm>
          <a:prstGeom prst="roundRect">
            <a:avLst>
              <a:gd name="adj" fmla="val 9088"/>
            </a:avLst>
          </a:prstGeom>
          <a:solidFill>
            <a:srgbClr val="FFFFFF"/>
          </a:solidFill>
          <a:ln w="9525" cap="flat" cmpd="sng">
            <a:solidFill>
              <a:srgbClr val="ED7D31"/>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rgbClr val="000000"/>
              </a:buClr>
              <a:buSzPts val="1000"/>
              <a:buFont typeface="Arial"/>
              <a:buNone/>
            </a:pPr>
            <a:r>
              <a:rPr lang="en-GB" sz="1000" b="1">
                <a:solidFill>
                  <a:srgbClr val="1E1E1E"/>
                </a:solidFill>
                <a:latin typeface="Inter"/>
                <a:ea typeface="Inter"/>
                <a:cs typeface="Inter"/>
                <a:sym typeface="Inter"/>
              </a:rPr>
              <a:t>Religion</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Personal struggles with faith</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Criticism from others</a:t>
            </a:r>
            <a:endParaRPr sz="900">
              <a:solidFill>
                <a:srgbClr val="FFFFFF"/>
              </a:solidFill>
              <a:latin typeface="Calibri"/>
              <a:ea typeface="Calibri"/>
              <a:cs typeface="Calibri"/>
              <a:sym typeface="Calibri"/>
            </a:endParaRPr>
          </a:p>
        </p:txBody>
      </p:sp>
      <p:sp>
        <p:nvSpPr>
          <p:cNvPr id="232" name="Google Shape;232;p24"/>
          <p:cNvSpPr txBox="1"/>
          <p:nvPr/>
        </p:nvSpPr>
        <p:spPr>
          <a:xfrm>
            <a:off x="1081200" y="3073600"/>
            <a:ext cx="6389100" cy="7851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AutoNum type="arabicPeriod" startAt="2"/>
            </a:pPr>
            <a:r>
              <a:rPr lang="en-GB" sz="1200">
                <a:solidFill>
                  <a:srgbClr val="1E1E1E"/>
                </a:solidFill>
                <a:latin typeface="Inter Light"/>
                <a:ea typeface="Inter Light"/>
                <a:cs typeface="Inter Light"/>
                <a:sym typeface="Inter Light"/>
              </a:rPr>
              <a:t>How did you react. Did you remain patient, or did frustration take over?</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startAt="2"/>
            </a:pPr>
            <a:r>
              <a:rPr lang="en-GB" sz="1200">
                <a:solidFill>
                  <a:srgbClr val="1E1E1E"/>
                </a:solidFill>
                <a:latin typeface="Inter Light"/>
                <a:ea typeface="Inter Light"/>
                <a:cs typeface="Inter Light"/>
                <a:sym typeface="Inter Light"/>
              </a:rPr>
              <a:t>What was the outcome of your reaction? Did it improve or worsen the situation?</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startAt="2"/>
            </a:pPr>
            <a:r>
              <a:rPr lang="en-GB" sz="1200">
                <a:solidFill>
                  <a:srgbClr val="1E1E1E"/>
                </a:solidFill>
                <a:latin typeface="Inter Light"/>
                <a:ea typeface="Inter Light"/>
                <a:cs typeface="Inter Light"/>
                <a:sym typeface="Inter Light"/>
              </a:rPr>
              <a:t>How could you have acted with sabr in the situation</a:t>
            </a: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38" name="Google Shape;238;p25"/>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39" name="Google Shape;239;p25"/>
          <p:cNvSpPr txBox="1"/>
          <p:nvPr/>
        </p:nvSpPr>
        <p:spPr>
          <a:xfrm>
            <a:off x="1230150" y="3360700"/>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39. So be patient ˹O Prophet˺ with what they say. And glorify the praises of your Lord before sunrise and before sunset.</a:t>
            </a:r>
            <a:endParaRPr sz="1200">
              <a:solidFill>
                <a:schemeClr val="dk1"/>
              </a:solidFill>
              <a:latin typeface="Inter Light"/>
              <a:ea typeface="Inter Light"/>
              <a:cs typeface="Inter Light"/>
              <a:sym typeface="Inter Light"/>
            </a:endParaRPr>
          </a:p>
        </p:txBody>
      </p:sp>
      <p:sp>
        <p:nvSpPr>
          <p:cNvPr id="240" name="Google Shape;240;p25"/>
          <p:cNvSpPr txBox="1"/>
          <p:nvPr/>
        </p:nvSpPr>
        <p:spPr>
          <a:xfrm>
            <a:off x="1230150" y="2366250"/>
            <a:ext cx="3703200" cy="7389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فَٱصْبِرْ عَلَىٰ مَا يَقُولُونَ </a:t>
            </a:r>
            <a:r>
              <a:rPr lang="en-GB" sz="1800" b="1">
                <a:solidFill>
                  <a:srgbClr val="413169"/>
                </a:solidFill>
                <a:latin typeface="Noto Sans Arabic"/>
                <a:ea typeface="Noto Sans Arabic"/>
                <a:cs typeface="Noto Sans Arabic"/>
                <a:sym typeface="Noto Sans Arabic"/>
              </a:rPr>
              <a:t>وَسَبِّحْ بِحَمْدِ رَبِّكَ قَبْلَ طُلُوعِ ٱلشَّمْسِ وَقَبْلَ ٱلْغُرُوبِ</a:t>
            </a:r>
            <a:endParaRPr sz="1800" b="1">
              <a:solidFill>
                <a:srgbClr val="413169"/>
              </a:solidFill>
              <a:latin typeface="Noto Sans Arabic"/>
              <a:ea typeface="Noto Sans Arabic"/>
              <a:cs typeface="Noto Sans Arabic"/>
              <a:sym typeface="Noto Sans Arabic"/>
            </a:endParaRPr>
          </a:p>
        </p:txBody>
      </p:sp>
      <p:sp>
        <p:nvSpPr>
          <p:cNvPr id="241" name="Google Shape;241;p25"/>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Remedy II</a:t>
            </a:r>
            <a:endParaRPr sz="3600">
              <a:solidFill>
                <a:srgbClr val="1E1E1E"/>
              </a:solidFill>
              <a:latin typeface="Inter Tight Medium"/>
              <a:ea typeface="Inter Tight Medium"/>
              <a:cs typeface="Inter Tight Medium"/>
              <a:sym typeface="Inter Tight Medium"/>
            </a:endParaRPr>
          </a:p>
        </p:txBody>
      </p:sp>
      <p:sp>
        <p:nvSpPr>
          <p:cNvPr id="242" name="Google Shape;242;p25"/>
          <p:cNvSpPr txBox="1"/>
          <p:nvPr/>
        </p:nvSpPr>
        <p:spPr>
          <a:xfrm>
            <a:off x="5395650" y="990000"/>
            <a:ext cx="3224700" cy="27243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Tasbīḥ and ḥamd are our powerful weapons</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Morning &amp; Evening: connects the physical signs around us to our Creator.</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When you glorify Allah, you have a direct link with Him, and one who maintains such a link is content and reassured and thus able to remain patient. </a:t>
            </a:r>
            <a:endParaRPr sz="1200">
              <a:solidFill>
                <a:srgbClr val="1E1E1E"/>
              </a:solidFill>
              <a:latin typeface="Inter Light"/>
              <a:ea typeface="Inter Light"/>
              <a:cs typeface="Inter Light"/>
              <a:sym typeface="Inter Light"/>
            </a:endParaRPr>
          </a:p>
        </p:txBody>
      </p:sp>
      <p:sp>
        <p:nvSpPr>
          <p:cNvPr id="243" name="Google Shape;243;p25"/>
          <p:cNvSpPr/>
          <p:nvPr/>
        </p:nvSpPr>
        <p:spPr>
          <a:xfrm>
            <a:off x="6745950" y="3799500"/>
            <a:ext cx="2253300" cy="7389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44" name="Google Shape;244;p25"/>
          <p:cNvSpPr txBox="1"/>
          <p:nvPr/>
        </p:nvSpPr>
        <p:spPr>
          <a:xfrm>
            <a:off x="7377325" y="3991963"/>
            <a:ext cx="16221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has dhikr helped </a:t>
            </a:r>
            <a:br>
              <a:rPr lang="en-GB" sz="1000">
                <a:solidFill>
                  <a:srgbClr val="1E1E1E"/>
                </a:solidFill>
                <a:latin typeface="Inter Tight Medium"/>
                <a:ea typeface="Inter Tight Medium"/>
                <a:cs typeface="Inter Tight Medium"/>
                <a:sym typeface="Inter Tight Medium"/>
              </a:rPr>
            </a:br>
            <a:r>
              <a:rPr lang="en-GB" sz="1000">
                <a:solidFill>
                  <a:srgbClr val="1E1E1E"/>
                </a:solidFill>
                <a:latin typeface="Inter Tight Medium"/>
                <a:ea typeface="Inter Tight Medium"/>
                <a:cs typeface="Inter Tight Medium"/>
                <a:sym typeface="Inter Tight Medium"/>
              </a:rPr>
              <a:t>you during a difficult time?</a:t>
            </a:r>
            <a:endParaRPr sz="1000">
              <a:solidFill>
                <a:srgbClr val="1E1E1E"/>
              </a:solidFill>
              <a:latin typeface="Inter Tight Medium"/>
              <a:ea typeface="Inter Tight Medium"/>
              <a:cs typeface="Inter Tight Medium"/>
              <a:sym typeface="Inter Tight Medium"/>
            </a:endParaRPr>
          </a:p>
        </p:txBody>
      </p:sp>
      <p:pic>
        <p:nvPicPr>
          <p:cNvPr id="245" name="Google Shape;245;p25"/>
          <p:cNvPicPr preferRelativeResize="0"/>
          <p:nvPr/>
        </p:nvPicPr>
        <p:blipFill rotWithShape="1">
          <a:blip r:embed="rId3">
            <a:alphaModFix/>
          </a:blip>
          <a:srcRect/>
          <a:stretch/>
        </p:blipFill>
        <p:spPr>
          <a:xfrm>
            <a:off x="6850277" y="3919991"/>
            <a:ext cx="497928" cy="497928"/>
          </a:xfrm>
          <a:prstGeom prst="rect">
            <a:avLst/>
          </a:prstGeom>
          <a:noFill/>
          <a:ln>
            <a:noFill/>
          </a:ln>
        </p:spPr>
      </p:pic>
      <p:sp>
        <p:nvSpPr>
          <p:cNvPr id="246" name="Google Shape;246;p25"/>
          <p:cNvSpPr/>
          <p:nvPr/>
        </p:nvSpPr>
        <p:spPr>
          <a:xfrm>
            <a:off x="4807925" y="3799525"/>
            <a:ext cx="1881900" cy="7389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47" name="Google Shape;247;p25"/>
          <p:cNvSpPr txBox="1"/>
          <p:nvPr/>
        </p:nvSpPr>
        <p:spPr>
          <a:xfrm>
            <a:off x="5439300" y="3992000"/>
            <a:ext cx="12504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Commit to setting a daily adhkār routine.</a:t>
            </a:r>
            <a:endParaRPr sz="1000">
              <a:solidFill>
                <a:srgbClr val="1E1E1E"/>
              </a:solidFill>
              <a:latin typeface="Inter Tight Medium"/>
              <a:ea typeface="Inter Tight Medium"/>
              <a:cs typeface="Inter Tight Medium"/>
              <a:sym typeface="Inter Tight Medium"/>
            </a:endParaRPr>
          </a:p>
        </p:txBody>
      </p:sp>
      <p:pic>
        <p:nvPicPr>
          <p:cNvPr id="248" name="Google Shape;248;p25"/>
          <p:cNvPicPr preferRelativeResize="0"/>
          <p:nvPr/>
        </p:nvPicPr>
        <p:blipFill rotWithShape="1">
          <a:blip r:embed="rId4">
            <a:alphaModFix/>
          </a:blip>
          <a:srcRect/>
          <a:stretch/>
        </p:blipFill>
        <p:spPr>
          <a:xfrm>
            <a:off x="4869400" y="3919988"/>
            <a:ext cx="583611" cy="4979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txBox="1"/>
          <p:nvPr/>
        </p:nvSpPr>
        <p:spPr>
          <a:xfrm>
            <a:off x="5395650" y="990000"/>
            <a:ext cx="3224700" cy="3555600"/>
          </a:xfrm>
          <a:prstGeom prst="rect">
            <a:avLst/>
          </a:prstGeom>
          <a:noFill/>
          <a:ln>
            <a:noFill/>
          </a:ln>
        </p:spPr>
        <p:txBody>
          <a:bodyPr spcFirstLastPara="1" wrap="square" lIns="45725" tIns="22850" rIns="45725" bIns="22850" anchor="t" anchorCtr="0">
            <a:spAutoFit/>
          </a:bodyPr>
          <a:lstStyle/>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Allah emphasises the night frequently in the Qur’ān. </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 night is for rest. The rest of the body is sleeping. The rest for the soul is qiyām.</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Noto Sans Arabic"/>
                <a:ea typeface="Noto Sans Arabic"/>
                <a:cs typeface="Noto Sans Arabic"/>
                <a:sym typeface="Noto Sans Arabic"/>
              </a:rPr>
              <a:t>ٱلسُّجُودِ</a:t>
            </a:r>
            <a:r>
              <a:rPr lang="en-GB" sz="1200">
                <a:solidFill>
                  <a:srgbClr val="1E1E1E"/>
                </a:solidFill>
                <a:latin typeface="Inter Light"/>
                <a:ea typeface="Inter Light"/>
                <a:cs typeface="Inter Light"/>
                <a:sym typeface="Inter Light"/>
              </a:rPr>
              <a:t> - prostrating; this indicates ṣalāh. Most important part of ṣalāh is sujūd.</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Adhkar after salah: Immediately after the ṣalāh, the Prophet ﷺ would say astaghfirullah. </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This could also refer to the sunan ṣalāh after the farḍ.</a:t>
            </a:r>
            <a:endParaRPr sz="1200">
              <a:solidFill>
                <a:srgbClr val="1E1E1E"/>
              </a:solidFill>
              <a:latin typeface="Inter Light"/>
              <a:ea typeface="Inter Light"/>
              <a:cs typeface="Inter Light"/>
              <a:sym typeface="Inter Light"/>
            </a:endParaRPr>
          </a:p>
        </p:txBody>
      </p:sp>
      <p:sp>
        <p:nvSpPr>
          <p:cNvPr id="254" name="Google Shape;254;p26"/>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55" name="Google Shape;255;p26"/>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56" name="Google Shape;256;p26"/>
          <p:cNvSpPr txBox="1"/>
          <p:nvPr/>
        </p:nvSpPr>
        <p:spPr>
          <a:xfrm>
            <a:off x="1230150" y="3327813"/>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40. And glorify Him during part of the night and after the prayers.</a:t>
            </a:r>
            <a:endParaRPr sz="1200">
              <a:solidFill>
                <a:schemeClr val="dk1"/>
              </a:solidFill>
              <a:latin typeface="Inter Light"/>
              <a:ea typeface="Inter Light"/>
              <a:cs typeface="Inter Light"/>
              <a:sym typeface="Inter Light"/>
            </a:endParaRPr>
          </a:p>
        </p:txBody>
      </p:sp>
      <p:sp>
        <p:nvSpPr>
          <p:cNvPr id="257" name="Google Shape;257;p26"/>
          <p:cNvSpPr txBox="1"/>
          <p:nvPr/>
        </p:nvSpPr>
        <p:spPr>
          <a:xfrm>
            <a:off x="1230150" y="2656738"/>
            <a:ext cx="3703200" cy="415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وَمِنَ ٱلَّيْلِ فَسَبِّحْهُ وَأَدْبَـٰرَ ٱلسُّجُودِ</a:t>
            </a:r>
            <a:endParaRPr sz="1800">
              <a:solidFill>
                <a:srgbClr val="413169"/>
              </a:solidFill>
              <a:latin typeface="Noto Sans Arabic"/>
              <a:ea typeface="Noto Sans Arabic"/>
              <a:cs typeface="Noto Sans Arabic"/>
              <a:sym typeface="Noto Sans Arabic"/>
            </a:endParaRPr>
          </a:p>
        </p:txBody>
      </p:sp>
      <p:sp>
        <p:nvSpPr>
          <p:cNvPr id="258" name="Google Shape;258;p26"/>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Remedy III</a:t>
            </a:r>
            <a:endParaRPr sz="36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5" name="Google Shape;35;p9"/>
          <p:cNvPicPr preferRelativeResize="0"/>
          <p:nvPr/>
        </p:nvPicPr>
        <p:blipFill>
          <a:blip r:embed="rId3">
            <a:alphaModFix/>
          </a:blip>
          <a:stretch>
            <a:fillRect/>
          </a:stretch>
        </p:blipFill>
        <p:spPr>
          <a:xfrm>
            <a:off x="5516375" y="1089500"/>
            <a:ext cx="4175100" cy="3141600"/>
          </a:xfrm>
          <a:prstGeom prst="roundRect">
            <a:avLst>
              <a:gd name="adj" fmla="val 10443"/>
            </a:avLst>
          </a:prstGeom>
          <a:noFill/>
          <a:ln>
            <a:noFill/>
          </a:ln>
        </p:spPr>
      </p:pic>
      <p:sp>
        <p:nvSpPr>
          <p:cNvPr id="36" name="Google Shape;36;p9"/>
          <p:cNvSpPr/>
          <p:nvPr/>
        </p:nvSpPr>
        <p:spPr>
          <a:xfrm>
            <a:off x="5516375" y="1089500"/>
            <a:ext cx="4147800" cy="3141600"/>
          </a:xfrm>
          <a:prstGeom prst="roundRect">
            <a:avLst>
              <a:gd name="adj" fmla="val 1045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7" name="Google Shape;37;p9"/>
          <p:cNvSpPr txBox="1"/>
          <p:nvPr/>
        </p:nvSpPr>
        <p:spPr>
          <a:xfrm>
            <a:off x="966421" y="2171183"/>
            <a:ext cx="37857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endParaRPr sz="1000">
              <a:solidFill>
                <a:srgbClr val="1E1E1E"/>
              </a:solidFill>
              <a:latin typeface="Inter Light"/>
              <a:ea typeface="Inter Light"/>
              <a:cs typeface="Inter Light"/>
              <a:sym typeface="Inter Light"/>
            </a:endParaRPr>
          </a:p>
        </p:txBody>
      </p:sp>
      <p:sp>
        <p:nvSpPr>
          <p:cNvPr id="38" name="Google Shape;38;p9"/>
          <p:cNvSpPr/>
          <p:nvPr/>
        </p:nvSpPr>
        <p:spPr>
          <a:xfrm>
            <a:off x="966425" y="1876275"/>
            <a:ext cx="3785700" cy="14256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9" name="Google Shape;39;p9"/>
          <p:cNvSpPr txBox="1"/>
          <p:nvPr/>
        </p:nvSpPr>
        <p:spPr>
          <a:xfrm>
            <a:off x="1795400" y="2072075"/>
            <a:ext cx="2720700" cy="1031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When you are going through a difficult time, what strategies/techniques do you use to navigate those times?</a:t>
            </a:r>
            <a:endParaRPr sz="1600">
              <a:solidFill>
                <a:srgbClr val="1E1E1E"/>
              </a:solidFill>
              <a:latin typeface="Inter Tight Medium"/>
              <a:ea typeface="Inter Tight Medium"/>
              <a:cs typeface="Inter Tight Medium"/>
              <a:sym typeface="Inter Tight Medium"/>
            </a:endParaRPr>
          </a:p>
        </p:txBody>
      </p:sp>
      <p:sp>
        <p:nvSpPr>
          <p:cNvPr id="40" name="Google Shape;40;p9"/>
          <p:cNvSpPr txBox="1"/>
          <p:nvPr/>
        </p:nvSpPr>
        <p:spPr>
          <a:xfrm>
            <a:off x="1795409" y="2358440"/>
            <a:ext cx="27765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a:solidFill>
                <a:srgbClr val="1E1E1E"/>
              </a:solidFill>
              <a:latin typeface="Inter Tight Medium"/>
              <a:ea typeface="Inter Tight Medium"/>
              <a:cs typeface="Inter Tight Medium"/>
              <a:sym typeface="Inter Tight Medium"/>
            </a:endParaRPr>
          </a:p>
        </p:txBody>
      </p:sp>
      <p:pic>
        <p:nvPicPr>
          <p:cNvPr id="41" name="Google Shape;41;p9"/>
          <p:cNvPicPr preferRelativeResize="0"/>
          <p:nvPr/>
        </p:nvPicPr>
        <p:blipFill rotWithShape="1">
          <a:blip r:embed="rId4">
            <a:alphaModFix/>
          </a:blip>
          <a:srcRect/>
          <a:stretch/>
        </p:blipFill>
        <p:spPr>
          <a:xfrm>
            <a:off x="1194264" y="2072079"/>
            <a:ext cx="497928" cy="497928"/>
          </a:xfrm>
          <a:prstGeom prst="rect">
            <a:avLst/>
          </a:prstGeom>
          <a:noFill/>
          <a:ln>
            <a:noFill/>
          </a:ln>
        </p:spPr>
      </p:pic>
      <p:sp>
        <p:nvSpPr>
          <p:cNvPr id="42" name="Google Shape;42;p9"/>
          <p:cNvSpPr txBox="1"/>
          <p:nvPr/>
        </p:nvSpPr>
        <p:spPr>
          <a:xfrm>
            <a:off x="1004425" y="749075"/>
            <a:ext cx="65361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Starter</a:t>
            </a:r>
            <a:endParaRPr sz="3600">
              <a:solidFill>
                <a:srgbClr val="1E1E1E"/>
              </a:solidFill>
              <a:latin typeface="Inter Tight Medium"/>
              <a:ea typeface="Inter Tight Medium"/>
              <a:cs typeface="Inter Tight Medium"/>
              <a:sym typeface="Inter Tigh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262"/>
        <p:cNvGrpSpPr/>
        <p:nvPr/>
      </p:nvGrpSpPr>
      <p:grpSpPr>
        <a:xfrm>
          <a:off x="0" y="0"/>
          <a:ext cx="0" cy="0"/>
          <a:chOff x="0" y="0"/>
          <a:chExt cx="0" cy="0"/>
        </a:xfrm>
      </p:grpSpPr>
      <p:pic>
        <p:nvPicPr>
          <p:cNvPr id="263" name="Google Shape;263;p27"/>
          <p:cNvPicPr preferRelativeResize="0"/>
          <p:nvPr/>
        </p:nvPicPr>
        <p:blipFill>
          <a:blip r:embed="rId3">
            <a:alphaModFix/>
          </a:blip>
          <a:srcRect l="13004"/>
          <a:stretch/>
        </p:blipFill>
        <p:spPr>
          <a:xfrm>
            <a:off x="-57150" y="0"/>
            <a:ext cx="9819324" cy="5143500"/>
          </a:xfrm>
          <a:prstGeom prst="rect">
            <a:avLst/>
          </a:prstGeom>
          <a:noFill/>
          <a:ln>
            <a:noFill/>
          </a:ln>
        </p:spPr>
      </p:pic>
      <p:sp>
        <p:nvSpPr>
          <p:cNvPr id="264" name="Google Shape;264;p27"/>
          <p:cNvSpPr/>
          <p:nvPr/>
        </p:nvSpPr>
        <p:spPr>
          <a:xfrm>
            <a:off x="-57150" y="-40825"/>
            <a:ext cx="95487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265" name="Google Shape;265;p27"/>
          <p:cNvSpPr txBox="1"/>
          <p:nvPr/>
        </p:nvSpPr>
        <p:spPr>
          <a:xfrm>
            <a:off x="488176" y="669200"/>
            <a:ext cx="6867300" cy="1108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a:solidFill>
                  <a:schemeClr val="lt1"/>
                </a:solidFill>
                <a:latin typeface="Inter Tight SemiBold"/>
                <a:ea typeface="Inter Tight SemiBold"/>
                <a:cs typeface="Inter Tight SemiBold"/>
                <a:sym typeface="Inter Tight SemiBold"/>
              </a:rPr>
              <a:t>The End</a:t>
            </a:r>
            <a:endParaRPr sz="6900" b="1">
              <a:solidFill>
                <a:schemeClr val="lt1"/>
              </a:solidFill>
              <a:latin typeface="Inter Tight SemiBold"/>
              <a:ea typeface="Inter Tight SemiBold"/>
              <a:cs typeface="Inter Tight SemiBold"/>
              <a:sym typeface="Inter Tight SemiBold"/>
            </a:endParaRPr>
          </a:p>
        </p:txBody>
      </p:sp>
      <p:sp>
        <p:nvSpPr>
          <p:cNvPr id="266" name="Google Shape;266;p27"/>
          <p:cNvSpPr/>
          <p:nvPr/>
        </p:nvSpPr>
        <p:spPr>
          <a:xfrm>
            <a:off x="488166" y="3417730"/>
            <a:ext cx="2476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a:solidFill>
                  <a:srgbClr val="1E1E1E"/>
                </a:solidFill>
                <a:latin typeface="Inter Tight"/>
                <a:ea typeface="Inter Tight"/>
                <a:cs typeface="Inter Tight"/>
                <a:sym typeface="Inter Tight"/>
              </a:rPr>
              <a:t>Session 4: Pa</a:t>
            </a:r>
            <a:r>
              <a:rPr lang="en-GB" sz="1600" b="0" i="0" u="none" strike="noStrike" cap="none">
                <a:solidFill>
                  <a:srgbClr val="1E1E1E"/>
                </a:solidFill>
                <a:latin typeface="Inter Tight"/>
                <a:ea typeface="Inter Tight"/>
                <a:cs typeface="Inter Tight"/>
                <a:sym typeface="Inter Tight"/>
              </a:rPr>
              <a:t>rt 2</a:t>
            </a:r>
            <a:endParaRPr sz="1600" b="0" i="0" u="none" strike="noStrike" cap="none">
              <a:solidFill>
                <a:schemeClr val="lt1"/>
              </a:solidFill>
              <a:latin typeface="Arial"/>
              <a:ea typeface="Arial"/>
              <a:cs typeface="Arial"/>
              <a:sym typeface="Arial"/>
            </a:endParaRPr>
          </a:p>
        </p:txBody>
      </p:sp>
      <p:sp>
        <p:nvSpPr>
          <p:cNvPr id="267" name="Google Shape;267;p27"/>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268" name="Google Shape;268;p27"/>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269" name="Google Shape;269;p27"/>
          <p:cNvPicPr preferRelativeResize="0"/>
          <p:nvPr/>
        </p:nvPicPr>
        <p:blipFill rotWithShape="1">
          <a:blip r:embed="rId5">
            <a:alphaModFix/>
          </a:blip>
          <a:srcRect/>
          <a:stretch/>
        </p:blipFill>
        <p:spPr>
          <a:xfrm>
            <a:off x="6851616" y="4524951"/>
            <a:ext cx="1714500" cy="180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8"/>
          <p:cNvPicPr preferRelativeResize="0"/>
          <p:nvPr/>
        </p:nvPicPr>
        <p:blipFill rotWithShape="1">
          <a:blip r:embed="rId3">
            <a:alphaModFix/>
          </a:blip>
          <a:srcRect l="17607"/>
          <a:stretch/>
        </p:blipFill>
        <p:spPr>
          <a:xfrm>
            <a:off x="6123700" y="490575"/>
            <a:ext cx="4898700" cy="3818100"/>
          </a:xfrm>
          <a:prstGeom prst="roundRect">
            <a:avLst>
              <a:gd name="adj" fmla="val 10493"/>
            </a:avLst>
          </a:prstGeom>
          <a:noFill/>
          <a:ln>
            <a:noFill/>
          </a:ln>
        </p:spPr>
      </p:pic>
      <p:sp>
        <p:nvSpPr>
          <p:cNvPr id="275" name="Google Shape;275;p28"/>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76" name="Google Shape;276;p28"/>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77" name="Google Shape;277;p28"/>
          <p:cNvSpPr txBox="1"/>
          <p:nvPr/>
        </p:nvSpPr>
        <p:spPr>
          <a:xfrm>
            <a:off x="1230150" y="3291413"/>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41. And listen! On the Day the caller will call out from a near place</a:t>
            </a:r>
            <a:endParaRPr sz="1200">
              <a:solidFill>
                <a:schemeClr val="dk1"/>
              </a:solidFill>
              <a:latin typeface="Inter Light"/>
              <a:ea typeface="Inter Light"/>
              <a:cs typeface="Inter Light"/>
              <a:sym typeface="Inter Light"/>
            </a:endParaRPr>
          </a:p>
        </p:txBody>
      </p:sp>
      <p:sp>
        <p:nvSpPr>
          <p:cNvPr id="278" name="Google Shape;278;p28"/>
          <p:cNvSpPr txBox="1"/>
          <p:nvPr/>
        </p:nvSpPr>
        <p:spPr>
          <a:xfrm>
            <a:off x="1230150" y="2620338"/>
            <a:ext cx="3703200" cy="415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وَٱسْتَمِعْ يَوْمَ يُنَادِ ٱلْمُنَادِ مِن </a:t>
            </a:r>
            <a:r>
              <a:rPr lang="en-GB" sz="1800" b="1">
                <a:solidFill>
                  <a:srgbClr val="413169"/>
                </a:solidFill>
                <a:latin typeface="Noto Sans Arabic"/>
                <a:ea typeface="Noto Sans Arabic"/>
                <a:cs typeface="Noto Sans Arabic"/>
                <a:sym typeface="Noto Sans Arabic"/>
              </a:rPr>
              <a:t>مَّكَانٍ قَرِيبٍ</a:t>
            </a:r>
            <a:endParaRPr sz="1800" b="1">
              <a:solidFill>
                <a:srgbClr val="413169"/>
              </a:solidFill>
              <a:latin typeface="Noto Sans Arabic"/>
              <a:ea typeface="Noto Sans Arabic"/>
              <a:cs typeface="Noto Sans Arabic"/>
              <a:sym typeface="Noto Sans Arabic"/>
            </a:endParaRPr>
          </a:p>
        </p:txBody>
      </p:sp>
      <p:sp>
        <p:nvSpPr>
          <p:cNvPr id="279" name="Google Shape;279;p28"/>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Back to the Final Day</a:t>
            </a:r>
            <a:endParaRPr sz="3600">
              <a:solidFill>
                <a:srgbClr val="1E1E1E"/>
              </a:solidFill>
              <a:latin typeface="Inter Tight Medium"/>
              <a:ea typeface="Inter Tight Medium"/>
              <a:cs typeface="Inter Tight Medium"/>
              <a:sym typeface="Inter Tight Medium"/>
            </a:endParaRPr>
          </a:p>
        </p:txBody>
      </p:sp>
      <p:sp>
        <p:nvSpPr>
          <p:cNvPr id="280" name="Google Shape;280;p28"/>
          <p:cNvSpPr/>
          <p:nvPr/>
        </p:nvSpPr>
        <p:spPr>
          <a:xfrm>
            <a:off x="5291000" y="1626075"/>
            <a:ext cx="2364900" cy="1339200"/>
          </a:xfrm>
          <a:prstGeom prst="roundRect">
            <a:avLst>
              <a:gd name="adj" fmla="val 9088"/>
            </a:avLst>
          </a:prstGeom>
          <a:solidFill>
            <a:srgbClr val="FFFFFF"/>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281" name="Google Shape;281;p28"/>
          <p:cNvSpPr/>
          <p:nvPr/>
        </p:nvSpPr>
        <p:spPr>
          <a:xfrm>
            <a:off x="6780350" y="2620350"/>
            <a:ext cx="1767600" cy="12288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282" name="Google Shape;282;p28"/>
          <p:cNvSpPr txBox="1"/>
          <p:nvPr/>
        </p:nvSpPr>
        <p:spPr>
          <a:xfrm>
            <a:off x="6943100" y="2749950"/>
            <a:ext cx="1442100" cy="969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The closest places to people so that the call reaches everyone equally, at the same time.</a:t>
            </a:r>
            <a:endParaRPr sz="1200">
              <a:solidFill>
                <a:srgbClr val="1E1E1E"/>
              </a:solidFill>
              <a:latin typeface="Inter Tight Medium"/>
              <a:ea typeface="Inter Tight Medium"/>
              <a:cs typeface="Inter Tight Medium"/>
              <a:sym typeface="Inter Tight Medium"/>
            </a:endParaRPr>
          </a:p>
        </p:txBody>
      </p:sp>
      <p:sp>
        <p:nvSpPr>
          <p:cNvPr id="283" name="Google Shape;283;p28"/>
          <p:cNvSpPr txBox="1"/>
          <p:nvPr/>
        </p:nvSpPr>
        <p:spPr>
          <a:xfrm>
            <a:off x="5524844" y="1849269"/>
            <a:ext cx="18972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Zamakhsharī: the rock of Al-Quds: it is the closest part of the earth to the sky and the center of the earth.</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9"/>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89" name="Google Shape;289;p29"/>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90" name="Google Shape;290;p29"/>
          <p:cNvSpPr txBox="1"/>
          <p:nvPr/>
        </p:nvSpPr>
        <p:spPr>
          <a:xfrm>
            <a:off x="1230150" y="3360700"/>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42. the Day all will hear the ˹mighty˺ Blast in ˹all˺ truth, that will be the Day of emergence ˹from the graves˺.</a:t>
            </a:r>
            <a:endParaRPr sz="1200">
              <a:solidFill>
                <a:schemeClr val="dk1"/>
              </a:solidFill>
              <a:latin typeface="Inter Light"/>
              <a:ea typeface="Inter Light"/>
              <a:cs typeface="Inter Light"/>
              <a:sym typeface="Inter Light"/>
            </a:endParaRPr>
          </a:p>
        </p:txBody>
      </p:sp>
      <p:sp>
        <p:nvSpPr>
          <p:cNvPr id="291" name="Google Shape;291;p29"/>
          <p:cNvSpPr txBox="1"/>
          <p:nvPr/>
        </p:nvSpPr>
        <p:spPr>
          <a:xfrm>
            <a:off x="1230150" y="2366250"/>
            <a:ext cx="3703200" cy="7389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يَوْمَ يَسْمَعُونَ ٱلصَّيْحَةَ بِٱلْحَقِّ ۚ ذَٰلِكَ يَوْمُ ٱلْخُرُوجِ</a:t>
            </a:r>
            <a:endParaRPr sz="1800">
              <a:solidFill>
                <a:srgbClr val="413169"/>
              </a:solidFill>
              <a:latin typeface="Noto Sans Arabic"/>
              <a:ea typeface="Noto Sans Arabic"/>
              <a:cs typeface="Noto Sans Arabic"/>
              <a:sym typeface="Noto Sans Arabic"/>
            </a:endParaRPr>
          </a:p>
        </p:txBody>
      </p:sp>
      <p:sp>
        <p:nvSpPr>
          <p:cNvPr id="292" name="Google Shape;292;p29"/>
          <p:cNvSpPr/>
          <p:nvPr/>
        </p:nvSpPr>
        <p:spPr>
          <a:xfrm>
            <a:off x="6123709" y="490579"/>
            <a:ext cx="3731400" cy="3818100"/>
          </a:xfrm>
          <a:prstGeom prst="roundRect">
            <a:avLst>
              <a:gd name="adj" fmla="val 1072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93" name="Google Shape;293;p29"/>
          <p:cNvSpPr/>
          <p:nvPr/>
        </p:nvSpPr>
        <p:spPr>
          <a:xfrm>
            <a:off x="5333650" y="1468700"/>
            <a:ext cx="3445200" cy="10155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94" name="Google Shape;294;p29"/>
          <p:cNvSpPr txBox="1"/>
          <p:nvPr/>
        </p:nvSpPr>
        <p:spPr>
          <a:xfrm>
            <a:off x="6189059" y="1664497"/>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Challenge</a:t>
            </a:r>
            <a:endParaRPr sz="700" b="0" i="0" u="none" strike="noStrike" cap="none">
              <a:solidFill>
                <a:srgbClr val="000000"/>
              </a:solidFill>
              <a:latin typeface="Arial"/>
              <a:ea typeface="Arial"/>
              <a:cs typeface="Arial"/>
              <a:sym typeface="Arial"/>
            </a:endParaRPr>
          </a:p>
        </p:txBody>
      </p:sp>
      <p:sp>
        <p:nvSpPr>
          <p:cNvPr id="295" name="Google Shape;295;p29"/>
          <p:cNvSpPr txBox="1"/>
          <p:nvPr/>
        </p:nvSpPr>
        <p:spPr>
          <a:xfrm>
            <a:off x="6189050" y="1950849"/>
            <a:ext cx="23076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In which verse in this surah has the blast already been mentioned?</a:t>
            </a:r>
            <a:endParaRPr sz="1000">
              <a:solidFill>
                <a:srgbClr val="1E1E1E"/>
              </a:solidFill>
              <a:latin typeface="Inter Tight Medium"/>
              <a:ea typeface="Inter Tight Medium"/>
              <a:cs typeface="Inter Tight Medium"/>
              <a:sym typeface="Inter Tight Medium"/>
            </a:endParaRPr>
          </a:p>
        </p:txBody>
      </p:sp>
      <p:pic>
        <p:nvPicPr>
          <p:cNvPr id="296" name="Google Shape;296;p29"/>
          <p:cNvPicPr preferRelativeResize="0"/>
          <p:nvPr/>
        </p:nvPicPr>
        <p:blipFill rotWithShape="1">
          <a:blip r:embed="rId3">
            <a:alphaModFix/>
          </a:blip>
          <a:srcRect/>
          <a:stretch/>
        </p:blipFill>
        <p:spPr>
          <a:xfrm>
            <a:off x="5590941" y="1696784"/>
            <a:ext cx="445722" cy="470229"/>
          </a:xfrm>
          <a:prstGeom prst="rect">
            <a:avLst/>
          </a:prstGeom>
          <a:noFill/>
          <a:ln>
            <a:noFill/>
          </a:ln>
        </p:spPr>
      </p:pic>
      <p:sp>
        <p:nvSpPr>
          <p:cNvPr id="297" name="Google Shape;297;p29"/>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Mighty Blast</a:t>
            </a:r>
            <a:endParaRPr sz="36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0"/>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03" name="Google Shape;303;p30"/>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04" name="Google Shape;304;p30"/>
          <p:cNvSpPr txBox="1"/>
          <p:nvPr/>
        </p:nvSpPr>
        <p:spPr>
          <a:xfrm>
            <a:off x="1230150" y="3285713"/>
            <a:ext cx="3703200" cy="4155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43. It is certainly We Who give life and cause death. And to Us is the final return.</a:t>
            </a:r>
            <a:endParaRPr sz="1200">
              <a:solidFill>
                <a:schemeClr val="dk1"/>
              </a:solidFill>
              <a:latin typeface="Inter Light"/>
              <a:ea typeface="Inter Light"/>
              <a:cs typeface="Inter Light"/>
              <a:sym typeface="Inter Light"/>
            </a:endParaRPr>
          </a:p>
        </p:txBody>
      </p:sp>
      <p:sp>
        <p:nvSpPr>
          <p:cNvPr id="305" name="Google Shape;305;p30"/>
          <p:cNvSpPr txBox="1"/>
          <p:nvPr/>
        </p:nvSpPr>
        <p:spPr>
          <a:xfrm>
            <a:off x="1230150" y="2626038"/>
            <a:ext cx="3703200" cy="4041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إِنَّا نَحْنُ نُحْىِۦ وَنُمِيتُ وَإِلَيْنَا ٱلْمَصِيرُ</a:t>
            </a:r>
            <a:endParaRPr sz="1800">
              <a:solidFill>
                <a:srgbClr val="413169"/>
              </a:solidFill>
              <a:latin typeface="Noto Sans Arabic"/>
              <a:ea typeface="Noto Sans Arabic"/>
              <a:cs typeface="Noto Sans Arabic"/>
              <a:sym typeface="Noto Sans Arabic"/>
            </a:endParaRPr>
          </a:p>
        </p:txBody>
      </p:sp>
      <p:sp>
        <p:nvSpPr>
          <p:cNvPr id="306" name="Google Shape;306;p30"/>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Royal We</a:t>
            </a:r>
            <a:endParaRPr sz="3600">
              <a:solidFill>
                <a:srgbClr val="1E1E1E"/>
              </a:solidFill>
              <a:latin typeface="Inter Tight Medium"/>
              <a:ea typeface="Inter Tight Medium"/>
              <a:cs typeface="Inter Tight Medium"/>
              <a:sym typeface="Inter Tight Medium"/>
            </a:endParaRPr>
          </a:p>
        </p:txBody>
      </p:sp>
      <p:sp>
        <p:nvSpPr>
          <p:cNvPr id="307" name="Google Shape;307;p30"/>
          <p:cNvSpPr/>
          <p:nvPr/>
        </p:nvSpPr>
        <p:spPr>
          <a:xfrm>
            <a:off x="6123709" y="490579"/>
            <a:ext cx="3731400" cy="3818100"/>
          </a:xfrm>
          <a:prstGeom prst="roundRect">
            <a:avLst>
              <a:gd name="adj" fmla="val 1072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08" name="Google Shape;308;p30"/>
          <p:cNvSpPr/>
          <p:nvPr/>
        </p:nvSpPr>
        <p:spPr>
          <a:xfrm>
            <a:off x="5464200" y="1274525"/>
            <a:ext cx="1460700" cy="7779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309" name="Google Shape;309;p30"/>
          <p:cNvSpPr txBox="1"/>
          <p:nvPr/>
        </p:nvSpPr>
        <p:spPr>
          <a:xfrm>
            <a:off x="5597100" y="1455725"/>
            <a:ext cx="11949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Repetition of: we and only we.</a:t>
            </a:r>
            <a:endParaRPr sz="12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31"/>
          <p:cNvPicPr preferRelativeResize="0"/>
          <p:nvPr/>
        </p:nvPicPr>
        <p:blipFill>
          <a:blip r:embed="rId3">
            <a:alphaModFix/>
          </a:blip>
          <a:stretch>
            <a:fillRect/>
          </a:stretch>
        </p:blipFill>
        <p:spPr>
          <a:xfrm>
            <a:off x="6123710" y="490585"/>
            <a:ext cx="3818100" cy="3818100"/>
          </a:xfrm>
          <a:prstGeom prst="roundRect">
            <a:avLst>
              <a:gd name="adj" fmla="val 10500"/>
            </a:avLst>
          </a:prstGeom>
          <a:noFill/>
          <a:ln>
            <a:noFill/>
          </a:ln>
        </p:spPr>
      </p:pic>
      <p:sp>
        <p:nvSpPr>
          <p:cNvPr id="315" name="Google Shape;315;p31"/>
          <p:cNvSpPr/>
          <p:nvPr/>
        </p:nvSpPr>
        <p:spPr>
          <a:xfrm>
            <a:off x="6123709" y="490579"/>
            <a:ext cx="3731400" cy="3818100"/>
          </a:xfrm>
          <a:prstGeom prst="roundRect">
            <a:avLst>
              <a:gd name="adj" fmla="val 1072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16" name="Google Shape;316;p31"/>
          <p:cNvSpPr/>
          <p:nvPr/>
        </p:nvSpPr>
        <p:spPr>
          <a:xfrm>
            <a:off x="5333650" y="1468700"/>
            <a:ext cx="3445200" cy="10155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17" name="Google Shape;317;p31"/>
          <p:cNvSpPr txBox="1"/>
          <p:nvPr/>
        </p:nvSpPr>
        <p:spPr>
          <a:xfrm>
            <a:off x="6162634" y="1664504"/>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318" name="Google Shape;318;p31"/>
          <p:cNvSpPr txBox="1"/>
          <p:nvPr/>
        </p:nvSpPr>
        <p:spPr>
          <a:xfrm>
            <a:off x="6162627" y="1950875"/>
            <a:ext cx="21753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does this verse make you feel?</a:t>
            </a:r>
            <a:endParaRPr sz="1000">
              <a:solidFill>
                <a:srgbClr val="1E1E1E"/>
              </a:solidFill>
              <a:latin typeface="Inter Tight Medium"/>
              <a:ea typeface="Inter Tight Medium"/>
              <a:cs typeface="Inter Tight Medium"/>
              <a:sym typeface="Inter Tight Medium"/>
            </a:endParaRPr>
          </a:p>
        </p:txBody>
      </p:sp>
      <p:pic>
        <p:nvPicPr>
          <p:cNvPr id="319" name="Google Shape;319;p31"/>
          <p:cNvPicPr preferRelativeResize="0"/>
          <p:nvPr/>
        </p:nvPicPr>
        <p:blipFill rotWithShape="1">
          <a:blip r:embed="rId4">
            <a:alphaModFix/>
          </a:blip>
          <a:srcRect/>
          <a:stretch/>
        </p:blipFill>
        <p:spPr>
          <a:xfrm>
            <a:off x="5561489" y="1664504"/>
            <a:ext cx="497928" cy="497928"/>
          </a:xfrm>
          <a:prstGeom prst="rect">
            <a:avLst/>
          </a:prstGeom>
          <a:noFill/>
          <a:ln>
            <a:noFill/>
          </a:ln>
        </p:spPr>
      </p:pic>
      <p:sp>
        <p:nvSpPr>
          <p:cNvPr id="320" name="Google Shape;320;p31"/>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21" name="Google Shape;321;p31"/>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22" name="Google Shape;322;p31"/>
          <p:cNvSpPr txBox="1"/>
          <p:nvPr/>
        </p:nvSpPr>
        <p:spPr>
          <a:xfrm>
            <a:off x="1230150" y="3360700"/>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44. ˹Beware of˺ the Day the earth will split open, letting them rush forth. That will be an easy gathering for Us.</a:t>
            </a:r>
            <a:endParaRPr sz="1200">
              <a:solidFill>
                <a:schemeClr val="dk1"/>
              </a:solidFill>
              <a:latin typeface="Inter Light"/>
              <a:ea typeface="Inter Light"/>
              <a:cs typeface="Inter Light"/>
              <a:sym typeface="Inter Light"/>
            </a:endParaRPr>
          </a:p>
        </p:txBody>
      </p:sp>
      <p:sp>
        <p:nvSpPr>
          <p:cNvPr id="323" name="Google Shape;323;p31"/>
          <p:cNvSpPr txBox="1"/>
          <p:nvPr/>
        </p:nvSpPr>
        <p:spPr>
          <a:xfrm>
            <a:off x="1230150" y="2366250"/>
            <a:ext cx="3703200" cy="7389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يَوْمَ تَشَقَّقُ ٱلْأَرْضُ عَنْهُمْ سِرَاعًا ۚ ذَٰلِكَ حَشْرٌ عَلَيْنَا يَسِيرٌ</a:t>
            </a:r>
            <a:endParaRPr sz="1800">
              <a:solidFill>
                <a:srgbClr val="413169"/>
              </a:solidFill>
              <a:latin typeface="Noto Sans Arabic"/>
              <a:ea typeface="Noto Sans Arabic"/>
              <a:cs typeface="Noto Sans Arabic"/>
              <a:sym typeface="Noto Sans Arabic"/>
            </a:endParaRPr>
          </a:p>
        </p:txBody>
      </p:sp>
      <p:sp>
        <p:nvSpPr>
          <p:cNvPr id="324" name="Google Shape;324;p31"/>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Back to the Point</a:t>
            </a:r>
            <a:endParaRPr sz="36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30" name="Google Shape;330;p32"/>
          <p:cNvSpPr/>
          <p:nvPr/>
        </p:nvSpPr>
        <p:spPr>
          <a:xfrm>
            <a:off x="1015044" y="18529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31" name="Google Shape;331;p32"/>
          <p:cNvSpPr txBox="1"/>
          <p:nvPr/>
        </p:nvSpPr>
        <p:spPr>
          <a:xfrm>
            <a:off x="1230150" y="3319750"/>
            <a:ext cx="3703200" cy="7851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45. We know best what they say. And you ˹O Prophet˺ are not ˹there˺ to compel them ˹to believe˺. So remind with the Qur’ān  ˹only˺ those who fear My warning.</a:t>
            </a:r>
            <a:endParaRPr sz="1200">
              <a:solidFill>
                <a:schemeClr val="dk1"/>
              </a:solidFill>
              <a:latin typeface="Inter Light"/>
              <a:ea typeface="Inter Light"/>
              <a:cs typeface="Inter Light"/>
              <a:sym typeface="Inter Light"/>
            </a:endParaRPr>
          </a:p>
        </p:txBody>
      </p:sp>
      <p:sp>
        <p:nvSpPr>
          <p:cNvPr id="332" name="Google Shape;332;p32"/>
          <p:cNvSpPr txBox="1"/>
          <p:nvPr/>
        </p:nvSpPr>
        <p:spPr>
          <a:xfrm>
            <a:off x="1230150" y="2233600"/>
            <a:ext cx="3703200" cy="8307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b="1">
                <a:solidFill>
                  <a:srgbClr val="413169"/>
                </a:solidFill>
                <a:latin typeface="Noto Sans Arabic"/>
                <a:ea typeface="Noto Sans Arabic"/>
                <a:cs typeface="Noto Sans Arabic"/>
                <a:sym typeface="Noto Sans Arabic"/>
              </a:rPr>
              <a:t>نَّحْنُ أَعْلَمُ بِمَا يَقُولُونَ ۖ وَمَآ أَنتَ عَلَيْهِم بِجَبَّارٍ</a:t>
            </a:r>
            <a:r>
              <a:rPr lang="en-GB" sz="1800">
                <a:solidFill>
                  <a:srgbClr val="413169"/>
                </a:solidFill>
                <a:latin typeface="Noto Sans Arabic"/>
                <a:ea typeface="Noto Sans Arabic"/>
                <a:cs typeface="Noto Sans Arabic"/>
                <a:sym typeface="Noto Sans Arabic"/>
              </a:rPr>
              <a:t> ۖ فَذَكِّرْ بِٱلْقُرْءَانِ مَن يَخَافُ وَعِيدِ</a:t>
            </a:r>
            <a:endParaRPr sz="1800">
              <a:solidFill>
                <a:srgbClr val="413169"/>
              </a:solidFill>
              <a:latin typeface="Noto Sans Arabic"/>
              <a:ea typeface="Noto Sans Arabic"/>
              <a:cs typeface="Noto Sans Arabic"/>
              <a:sym typeface="Noto Sans Arabic"/>
            </a:endParaRPr>
          </a:p>
        </p:txBody>
      </p:sp>
      <p:sp>
        <p:nvSpPr>
          <p:cNvPr id="333" name="Google Shape;333;p32"/>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All-Aware</a:t>
            </a:r>
            <a:endParaRPr sz="3600">
              <a:solidFill>
                <a:srgbClr val="1E1E1E"/>
              </a:solidFill>
              <a:latin typeface="Inter Tight Medium"/>
              <a:ea typeface="Inter Tight Medium"/>
              <a:cs typeface="Inter Tight Medium"/>
              <a:sym typeface="Inter Tight Medium"/>
            </a:endParaRPr>
          </a:p>
        </p:txBody>
      </p:sp>
      <p:sp>
        <p:nvSpPr>
          <p:cNvPr id="334" name="Google Shape;334;p32"/>
          <p:cNvSpPr/>
          <p:nvPr/>
        </p:nvSpPr>
        <p:spPr>
          <a:xfrm>
            <a:off x="5395650" y="3319750"/>
            <a:ext cx="3341700" cy="1165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335" name="Google Shape;335;p32"/>
          <p:cNvPicPr preferRelativeResize="0"/>
          <p:nvPr/>
        </p:nvPicPr>
        <p:blipFill rotWithShape="1">
          <a:blip r:embed="rId3">
            <a:alphaModFix/>
          </a:blip>
          <a:srcRect/>
          <a:stretch/>
        </p:blipFill>
        <p:spPr>
          <a:xfrm>
            <a:off x="5623489" y="3515554"/>
            <a:ext cx="497928" cy="497928"/>
          </a:xfrm>
          <a:prstGeom prst="rect">
            <a:avLst/>
          </a:prstGeom>
          <a:noFill/>
          <a:ln>
            <a:noFill/>
          </a:ln>
        </p:spPr>
      </p:pic>
      <p:sp>
        <p:nvSpPr>
          <p:cNvPr id="336" name="Google Shape;336;p32"/>
          <p:cNvSpPr txBox="1"/>
          <p:nvPr/>
        </p:nvSpPr>
        <p:spPr>
          <a:xfrm>
            <a:off x="5395650" y="990000"/>
            <a:ext cx="3224700" cy="1616100"/>
          </a:xfrm>
          <a:prstGeom prst="rect">
            <a:avLst/>
          </a:prstGeom>
          <a:noFill/>
          <a:ln>
            <a:noFill/>
          </a:ln>
        </p:spPr>
        <p:txBody>
          <a:bodyPr spcFirstLastPara="1" wrap="square" lIns="45725" tIns="22850" rIns="45725" bIns="22850" anchor="t" anchorCtr="0">
            <a:spAutoFit/>
          </a:bodyPr>
          <a:lstStyle/>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Comforting the Messenger </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Prophet’s role is only to convey the message, not to force belief. </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Guidance comes from Allah alone. Our role is to share the truth, trusting that the outcome is in His hands.</a:t>
            </a:r>
            <a:endParaRPr sz="1200">
              <a:solidFill>
                <a:srgbClr val="1E1E1E"/>
              </a:solidFill>
              <a:latin typeface="Inter Light"/>
              <a:ea typeface="Inter Light"/>
              <a:cs typeface="Inter Light"/>
              <a:sym typeface="Inter Light"/>
            </a:endParaRPr>
          </a:p>
        </p:txBody>
      </p:sp>
      <p:sp>
        <p:nvSpPr>
          <p:cNvPr id="337" name="Google Shape;337;p32"/>
          <p:cNvSpPr txBox="1"/>
          <p:nvPr/>
        </p:nvSpPr>
        <p:spPr>
          <a:xfrm>
            <a:off x="6244584" y="3514854"/>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338" name="Google Shape;338;p32"/>
          <p:cNvSpPr txBox="1"/>
          <p:nvPr/>
        </p:nvSpPr>
        <p:spPr>
          <a:xfrm>
            <a:off x="6244575" y="3801225"/>
            <a:ext cx="21864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are we conveying the message of Allah?</a:t>
            </a:r>
            <a:br>
              <a:rPr lang="en-GB" sz="1000">
                <a:solidFill>
                  <a:srgbClr val="1E1E1E"/>
                </a:solidFill>
                <a:latin typeface="Inter Tight Medium"/>
                <a:ea typeface="Inter Tight Medium"/>
                <a:cs typeface="Inter Tight Medium"/>
                <a:sym typeface="Inter Tight Medium"/>
              </a:rPr>
            </a:br>
            <a:r>
              <a:rPr lang="en-GB" sz="1000">
                <a:solidFill>
                  <a:srgbClr val="1E1E1E"/>
                </a:solidFill>
                <a:latin typeface="Inter Tight Medium"/>
                <a:ea typeface="Inter Tight Medium"/>
                <a:cs typeface="Inter Tight Medium"/>
                <a:sym typeface="Inter Tight Medium"/>
              </a:rPr>
              <a:t>Are we giving it its due right?</a:t>
            </a:r>
            <a:endParaRPr sz="10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44" name="Google Shape;344;p33"/>
          <p:cNvSpPr/>
          <p:nvPr/>
        </p:nvSpPr>
        <p:spPr>
          <a:xfrm>
            <a:off x="1015044" y="18529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45" name="Google Shape;345;p33"/>
          <p:cNvSpPr txBox="1"/>
          <p:nvPr/>
        </p:nvSpPr>
        <p:spPr>
          <a:xfrm>
            <a:off x="1230150" y="3319750"/>
            <a:ext cx="3703200" cy="7851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45. We know best what they say. And you ˹O Prophet˺ are not ˹there˺ to compel them ˹to believe˺. So remind with the Qur’ān  ˹only˺ those who fear My warning.</a:t>
            </a:r>
            <a:endParaRPr sz="1200">
              <a:solidFill>
                <a:schemeClr val="dk1"/>
              </a:solidFill>
              <a:latin typeface="Inter Light"/>
              <a:ea typeface="Inter Light"/>
              <a:cs typeface="Inter Light"/>
              <a:sym typeface="Inter Light"/>
            </a:endParaRPr>
          </a:p>
        </p:txBody>
      </p:sp>
      <p:sp>
        <p:nvSpPr>
          <p:cNvPr id="346" name="Google Shape;346;p33"/>
          <p:cNvSpPr txBox="1"/>
          <p:nvPr/>
        </p:nvSpPr>
        <p:spPr>
          <a:xfrm>
            <a:off x="1230150" y="2233600"/>
            <a:ext cx="3703200" cy="8307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نَّحْنُ أَعْلَمُ بِمَا يَقُولُونَ ۖ وَمَآ أَنتَ عَلَيْهِم بِجَبَّارٍ ۖ </a:t>
            </a:r>
            <a:r>
              <a:rPr lang="en-GB" sz="1800" b="1">
                <a:solidFill>
                  <a:srgbClr val="413169"/>
                </a:solidFill>
                <a:latin typeface="Noto Sans Arabic"/>
                <a:ea typeface="Noto Sans Arabic"/>
                <a:cs typeface="Noto Sans Arabic"/>
                <a:sym typeface="Noto Sans Arabic"/>
              </a:rPr>
              <a:t>فَذَكِّرْ بِٱلْقُرْءَانِ مَن يَخَافُ وَعِيدِ</a:t>
            </a:r>
            <a:endParaRPr sz="1800" b="1">
              <a:solidFill>
                <a:srgbClr val="413169"/>
              </a:solidFill>
              <a:latin typeface="Noto Sans Arabic"/>
              <a:ea typeface="Noto Sans Arabic"/>
              <a:cs typeface="Noto Sans Arabic"/>
              <a:sym typeface="Noto Sans Arabic"/>
            </a:endParaRPr>
          </a:p>
        </p:txBody>
      </p:sp>
      <p:sp>
        <p:nvSpPr>
          <p:cNvPr id="347" name="Google Shape;347;p33"/>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Best Reminder</a:t>
            </a:r>
            <a:endParaRPr sz="3600">
              <a:solidFill>
                <a:srgbClr val="1E1E1E"/>
              </a:solidFill>
              <a:latin typeface="Inter Tight Medium"/>
              <a:ea typeface="Inter Tight Medium"/>
              <a:cs typeface="Inter Tight Medium"/>
              <a:sym typeface="Inter Tight Medium"/>
            </a:endParaRPr>
          </a:p>
        </p:txBody>
      </p:sp>
      <p:sp>
        <p:nvSpPr>
          <p:cNvPr id="348" name="Google Shape;348;p33"/>
          <p:cNvSpPr/>
          <p:nvPr/>
        </p:nvSpPr>
        <p:spPr>
          <a:xfrm>
            <a:off x="5395650" y="3544675"/>
            <a:ext cx="3341700" cy="940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49" name="Google Shape;349;p33"/>
          <p:cNvSpPr txBox="1"/>
          <p:nvPr/>
        </p:nvSpPr>
        <p:spPr>
          <a:xfrm>
            <a:off x="5395650" y="990000"/>
            <a:ext cx="3224700" cy="1616100"/>
          </a:xfrm>
          <a:prstGeom prst="rect">
            <a:avLst/>
          </a:prstGeom>
          <a:noFill/>
          <a:ln>
            <a:noFill/>
          </a:ln>
        </p:spPr>
        <p:txBody>
          <a:bodyPr spcFirstLastPara="1" wrap="square" lIns="45725" tIns="22850" rIns="45725" bIns="22850" anchor="t" anchorCtr="0">
            <a:spAutoFit/>
          </a:bodyPr>
          <a:lstStyle/>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 Qur’ān is the best reminder; that is why we need to constantly turn to it and reflect on it. </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 Qur’ān is our methodology, it is our fuel and thus we need it to navigate all of life’s challenges.</a:t>
            </a:r>
            <a:endParaRPr sz="1200">
              <a:solidFill>
                <a:srgbClr val="1E1E1E"/>
              </a:solidFill>
              <a:latin typeface="Inter Light"/>
              <a:ea typeface="Inter Light"/>
              <a:cs typeface="Inter Light"/>
              <a:sym typeface="Inter Light"/>
            </a:endParaRPr>
          </a:p>
        </p:txBody>
      </p:sp>
      <p:sp>
        <p:nvSpPr>
          <p:cNvPr id="350" name="Google Shape;350;p33"/>
          <p:cNvSpPr txBox="1"/>
          <p:nvPr/>
        </p:nvSpPr>
        <p:spPr>
          <a:xfrm>
            <a:off x="6244584" y="37397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Discuss</a:t>
            </a:r>
            <a:endParaRPr sz="700" b="0" i="0" u="none" strike="noStrike" cap="none">
              <a:solidFill>
                <a:srgbClr val="000000"/>
              </a:solidFill>
              <a:latin typeface="Arial"/>
              <a:ea typeface="Arial"/>
              <a:cs typeface="Arial"/>
              <a:sym typeface="Arial"/>
            </a:endParaRPr>
          </a:p>
        </p:txBody>
      </p:sp>
      <p:pic>
        <p:nvPicPr>
          <p:cNvPr id="351" name="Google Shape;351;p33"/>
          <p:cNvPicPr preferRelativeResize="0"/>
          <p:nvPr/>
        </p:nvPicPr>
        <p:blipFill rotWithShape="1">
          <a:blip r:embed="rId3">
            <a:alphaModFix/>
          </a:blip>
          <a:srcRect/>
          <a:stretch/>
        </p:blipFill>
        <p:spPr>
          <a:xfrm>
            <a:off x="5649591" y="3754321"/>
            <a:ext cx="445722" cy="470229"/>
          </a:xfrm>
          <a:prstGeom prst="rect">
            <a:avLst/>
          </a:prstGeom>
          <a:noFill/>
          <a:ln>
            <a:noFill/>
          </a:ln>
        </p:spPr>
      </p:pic>
      <p:sp>
        <p:nvSpPr>
          <p:cNvPr id="352" name="Google Shape;352;p33"/>
          <p:cNvSpPr txBox="1"/>
          <p:nvPr/>
        </p:nvSpPr>
        <p:spPr>
          <a:xfrm>
            <a:off x="6244575" y="4026150"/>
            <a:ext cx="21864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Who benefits from the reminder?</a:t>
            </a:r>
            <a:endParaRPr sz="10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34" descr="A wooden cross with a book on top of it"/>
          <p:cNvPicPr preferRelativeResize="0"/>
          <p:nvPr/>
        </p:nvPicPr>
        <p:blipFill rotWithShape="1">
          <a:blip r:embed="rId3">
            <a:alphaModFix/>
          </a:blip>
          <a:srcRect l="10897"/>
          <a:stretch/>
        </p:blipFill>
        <p:spPr>
          <a:xfrm>
            <a:off x="5516375" y="1089200"/>
            <a:ext cx="4147800" cy="3142200"/>
          </a:xfrm>
          <a:prstGeom prst="roundRect">
            <a:avLst>
              <a:gd name="adj" fmla="val 10630"/>
            </a:avLst>
          </a:prstGeom>
          <a:noFill/>
          <a:ln>
            <a:noFill/>
          </a:ln>
        </p:spPr>
      </p:pic>
      <p:sp>
        <p:nvSpPr>
          <p:cNvPr id="358" name="Google Shape;358;p34"/>
          <p:cNvSpPr txBox="1"/>
          <p:nvPr/>
        </p:nvSpPr>
        <p:spPr>
          <a:xfrm>
            <a:off x="1004425" y="749075"/>
            <a:ext cx="4655100" cy="6003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3600"/>
              <a:buFont typeface="Arial"/>
              <a:buNone/>
            </a:pPr>
            <a:r>
              <a:rPr lang="en-GB" sz="3600">
                <a:solidFill>
                  <a:srgbClr val="1E1E1E"/>
                </a:solidFill>
                <a:latin typeface="Inter Tight Medium"/>
                <a:ea typeface="Inter Tight Medium"/>
                <a:cs typeface="Inter Tight Medium"/>
                <a:sym typeface="Inter Tight Medium"/>
              </a:rPr>
              <a:t>Reflect</a:t>
            </a:r>
            <a:endParaRPr sz="3600">
              <a:solidFill>
                <a:srgbClr val="1E1E1E"/>
              </a:solidFill>
              <a:latin typeface="Inter Tight Medium"/>
              <a:ea typeface="Inter Tight Medium"/>
              <a:cs typeface="Inter Tight Medium"/>
              <a:sym typeface="Inter Tight Medium"/>
            </a:endParaRPr>
          </a:p>
        </p:txBody>
      </p:sp>
      <p:sp>
        <p:nvSpPr>
          <p:cNvPr id="359" name="Google Shape;359;p34"/>
          <p:cNvSpPr/>
          <p:nvPr/>
        </p:nvSpPr>
        <p:spPr>
          <a:xfrm>
            <a:off x="1004425" y="1624425"/>
            <a:ext cx="4208700" cy="1165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360" name="Google Shape;360;p34"/>
          <p:cNvPicPr preferRelativeResize="0"/>
          <p:nvPr/>
        </p:nvPicPr>
        <p:blipFill rotWithShape="1">
          <a:blip r:embed="rId4">
            <a:alphaModFix/>
          </a:blip>
          <a:srcRect/>
          <a:stretch/>
        </p:blipFill>
        <p:spPr>
          <a:xfrm>
            <a:off x="1232264" y="1820229"/>
            <a:ext cx="497928" cy="497928"/>
          </a:xfrm>
          <a:prstGeom prst="rect">
            <a:avLst/>
          </a:prstGeom>
          <a:noFill/>
          <a:ln>
            <a:noFill/>
          </a:ln>
        </p:spPr>
      </p:pic>
      <p:sp>
        <p:nvSpPr>
          <p:cNvPr id="361" name="Google Shape;361;p34"/>
          <p:cNvSpPr txBox="1"/>
          <p:nvPr/>
        </p:nvSpPr>
        <p:spPr>
          <a:xfrm>
            <a:off x="1853339" y="1819525"/>
            <a:ext cx="32694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How has your relationship with the Qur’ān changed over the last 4 weeks?</a:t>
            </a:r>
            <a:endParaRPr sz="700" b="0" i="0" u="none" strike="noStrike" cap="none">
              <a:solidFill>
                <a:srgbClr val="000000"/>
              </a:solidFill>
              <a:latin typeface="Arial"/>
              <a:ea typeface="Arial"/>
              <a:cs typeface="Arial"/>
              <a:sym typeface="Arial"/>
            </a:endParaRPr>
          </a:p>
        </p:txBody>
      </p:sp>
      <p:sp>
        <p:nvSpPr>
          <p:cNvPr id="362" name="Google Shape;362;p34"/>
          <p:cNvSpPr/>
          <p:nvPr/>
        </p:nvSpPr>
        <p:spPr>
          <a:xfrm>
            <a:off x="1004425" y="3065300"/>
            <a:ext cx="4208700" cy="1165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363" name="Google Shape;363;p34"/>
          <p:cNvPicPr preferRelativeResize="0"/>
          <p:nvPr/>
        </p:nvPicPr>
        <p:blipFill rotWithShape="1">
          <a:blip r:embed="rId4">
            <a:alphaModFix/>
          </a:blip>
          <a:srcRect/>
          <a:stretch/>
        </p:blipFill>
        <p:spPr>
          <a:xfrm>
            <a:off x="1232264" y="3261104"/>
            <a:ext cx="497928" cy="497928"/>
          </a:xfrm>
          <a:prstGeom prst="rect">
            <a:avLst/>
          </a:prstGeom>
          <a:noFill/>
          <a:ln>
            <a:noFill/>
          </a:ln>
        </p:spPr>
      </p:pic>
      <p:sp>
        <p:nvSpPr>
          <p:cNvPr id="364" name="Google Shape;364;p34"/>
          <p:cNvSpPr txBox="1"/>
          <p:nvPr/>
        </p:nvSpPr>
        <p:spPr>
          <a:xfrm>
            <a:off x="1853339" y="3260400"/>
            <a:ext cx="32694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What do you want your relationship with the Qur’ān to look like going forwards?</a:t>
            </a:r>
            <a:endParaRPr sz="7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p:cNvSpPr txBox="1"/>
          <p:nvPr/>
        </p:nvSpPr>
        <p:spPr>
          <a:xfrm>
            <a:off x="849688" y="1772110"/>
            <a:ext cx="3556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Plenary</a:t>
            </a:r>
            <a:endParaRPr sz="700" b="0" i="0" u="none" strike="noStrike" cap="none">
              <a:solidFill>
                <a:srgbClr val="000000"/>
              </a:solidFill>
              <a:latin typeface="Arial"/>
              <a:ea typeface="Arial"/>
              <a:cs typeface="Arial"/>
              <a:sym typeface="Arial"/>
            </a:endParaRPr>
          </a:p>
        </p:txBody>
      </p:sp>
      <p:sp>
        <p:nvSpPr>
          <p:cNvPr id="370" name="Google Shape;370;p35"/>
          <p:cNvSpPr/>
          <p:nvPr/>
        </p:nvSpPr>
        <p:spPr>
          <a:xfrm>
            <a:off x="0" y="0"/>
            <a:ext cx="9144000" cy="1332600"/>
          </a:xfrm>
          <a:prstGeom prst="rect">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71" name="Google Shape;371;p35"/>
          <p:cNvSpPr txBox="1"/>
          <p:nvPr/>
        </p:nvSpPr>
        <p:spPr>
          <a:xfrm>
            <a:off x="849689" y="2911053"/>
            <a:ext cx="3556800" cy="431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Write down one thing that changed your perspective/transformed you from this surah.</a:t>
            </a:r>
            <a:endParaRPr sz="1000">
              <a:solidFill>
                <a:srgbClr val="1E1E1E"/>
              </a:solidFill>
              <a:latin typeface="Inter Light"/>
              <a:ea typeface="Inter Light"/>
              <a:cs typeface="Inter Light"/>
              <a:sym typeface="Inter Light"/>
            </a:endParaRPr>
          </a:p>
        </p:txBody>
      </p:sp>
      <p:sp>
        <p:nvSpPr>
          <p:cNvPr id="372" name="Google Shape;372;p35"/>
          <p:cNvSpPr txBox="1"/>
          <p:nvPr/>
        </p:nvSpPr>
        <p:spPr>
          <a:xfrm>
            <a:off x="849689" y="2653195"/>
            <a:ext cx="30768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WRITE</a:t>
            </a:r>
            <a:endParaRPr sz="700" b="0" i="0" u="none" strike="noStrike" cap="none">
              <a:solidFill>
                <a:srgbClr val="000000"/>
              </a:solidFill>
              <a:latin typeface="Arial"/>
              <a:ea typeface="Arial"/>
              <a:cs typeface="Arial"/>
              <a:sym typeface="Arial"/>
            </a:endParaRPr>
          </a:p>
        </p:txBody>
      </p:sp>
      <p:sp>
        <p:nvSpPr>
          <p:cNvPr id="373" name="Google Shape;373;p35"/>
          <p:cNvSpPr txBox="1"/>
          <p:nvPr/>
        </p:nvSpPr>
        <p:spPr>
          <a:xfrm>
            <a:off x="4988808" y="1938113"/>
            <a:ext cx="30768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Any reflections/questions?</a:t>
            </a:r>
            <a:endParaRPr sz="1200">
              <a:solidFill>
                <a:srgbClr val="1E1E1E"/>
              </a:solidFill>
              <a:latin typeface="Inter Tight Medium"/>
              <a:ea typeface="Inter Tight Medium"/>
              <a:cs typeface="Inter Tight Medium"/>
              <a:sym typeface="Inter Tight Medium"/>
            </a:endParaRPr>
          </a:p>
        </p:txBody>
      </p:sp>
      <p:sp>
        <p:nvSpPr>
          <p:cNvPr id="374" name="Google Shape;374;p35"/>
          <p:cNvSpPr/>
          <p:nvPr/>
        </p:nvSpPr>
        <p:spPr>
          <a:xfrm>
            <a:off x="4988800" y="2787048"/>
            <a:ext cx="3445200" cy="9069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75" name="Google Shape;375;p35"/>
          <p:cNvSpPr txBox="1"/>
          <p:nvPr/>
        </p:nvSpPr>
        <p:spPr>
          <a:xfrm>
            <a:off x="5888834" y="3094260"/>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Action to take away</a:t>
            </a:r>
            <a:endParaRPr sz="700" b="0" i="0" u="none" strike="noStrike" cap="none">
              <a:solidFill>
                <a:srgbClr val="000000"/>
              </a:solidFill>
              <a:latin typeface="Arial"/>
              <a:ea typeface="Arial"/>
              <a:cs typeface="Arial"/>
              <a:sym typeface="Arial"/>
            </a:endParaRPr>
          </a:p>
        </p:txBody>
      </p:sp>
      <p:pic>
        <p:nvPicPr>
          <p:cNvPr id="376" name="Google Shape;376;p35"/>
          <p:cNvPicPr preferRelativeResize="0"/>
          <p:nvPr/>
        </p:nvPicPr>
        <p:blipFill rotWithShape="1">
          <a:blip r:embed="rId3">
            <a:alphaModFix/>
          </a:blip>
          <a:srcRect/>
          <a:stretch/>
        </p:blipFill>
        <p:spPr>
          <a:xfrm>
            <a:off x="5226379" y="3005388"/>
            <a:ext cx="551196" cy="4702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6"/>
          <p:cNvSpPr/>
          <p:nvPr/>
        </p:nvSpPr>
        <p:spPr>
          <a:xfrm>
            <a:off x="4378419" y="2115595"/>
            <a:ext cx="2727600" cy="1541400"/>
          </a:xfrm>
          <a:prstGeom prst="roundRect">
            <a:avLst>
              <a:gd name="adj" fmla="val 6846"/>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82" name="Google Shape;382;p36"/>
          <p:cNvSpPr txBox="1"/>
          <p:nvPr/>
        </p:nvSpPr>
        <p:spPr>
          <a:xfrm>
            <a:off x="888599" y="633062"/>
            <a:ext cx="7311900" cy="723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a:solidFill>
                  <a:srgbClr val="1E1E1E"/>
                </a:solidFill>
                <a:latin typeface="Inter Tight Medium"/>
                <a:ea typeface="Inter Tight Medium"/>
                <a:cs typeface="Inter Tight Medium"/>
                <a:sym typeface="Inter Tight Medium"/>
              </a:rPr>
              <a:t>Until Next Ramadan</a:t>
            </a:r>
            <a:endParaRPr sz="4400">
              <a:solidFill>
                <a:srgbClr val="1E1E1E"/>
              </a:solidFill>
              <a:latin typeface="Inter Tight Medium"/>
              <a:ea typeface="Inter Tight Medium"/>
              <a:cs typeface="Inter Tight Medium"/>
              <a:sym typeface="Inter Tight Medium"/>
            </a:endParaRPr>
          </a:p>
        </p:txBody>
      </p:sp>
      <p:sp>
        <p:nvSpPr>
          <p:cNvPr id="383" name="Google Shape;383;p36"/>
          <p:cNvSpPr txBox="1"/>
          <p:nvPr/>
        </p:nvSpPr>
        <p:spPr>
          <a:xfrm>
            <a:off x="4773362" y="3067144"/>
            <a:ext cx="20118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Recite Surah Qāf in your salah</a:t>
            </a:r>
            <a:endParaRPr sz="1000">
              <a:solidFill>
                <a:srgbClr val="1E1E1E"/>
              </a:solidFill>
              <a:latin typeface="Inter Light"/>
              <a:ea typeface="Inter Light"/>
              <a:cs typeface="Inter Light"/>
              <a:sym typeface="Inter Light"/>
            </a:endParaRPr>
          </a:p>
        </p:txBody>
      </p:sp>
      <p:grpSp>
        <p:nvGrpSpPr>
          <p:cNvPr id="384" name="Google Shape;384;p36"/>
          <p:cNvGrpSpPr/>
          <p:nvPr/>
        </p:nvGrpSpPr>
        <p:grpSpPr>
          <a:xfrm rot="10800000">
            <a:off x="4773287" y="2473160"/>
            <a:ext cx="766083" cy="175652"/>
            <a:chOff x="10700426" y="972763"/>
            <a:chExt cx="1532166" cy="351303"/>
          </a:xfrm>
        </p:grpSpPr>
        <p:sp>
          <p:nvSpPr>
            <p:cNvPr id="385" name="Google Shape;385;p36"/>
            <p:cNvSpPr/>
            <p:nvPr/>
          </p:nvSpPr>
          <p:spPr>
            <a:xfrm>
              <a:off x="10700426" y="972766"/>
              <a:ext cx="351300" cy="351300"/>
            </a:xfrm>
            <a:prstGeom prst="roundRect">
              <a:avLst>
                <a:gd name="adj" fmla="val 7524"/>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86" name="Google Shape;386;p36"/>
            <p:cNvSpPr/>
            <p:nvPr/>
          </p:nvSpPr>
          <p:spPr>
            <a:xfrm>
              <a:off x="11094048" y="972765"/>
              <a:ext cx="351300" cy="351300"/>
            </a:xfrm>
            <a:prstGeom prst="roundRect">
              <a:avLst>
                <a:gd name="adj" fmla="val 7524"/>
              </a:avLst>
            </a:prstGeom>
            <a:solidFill>
              <a:srgbClr val="C3B8DE">
                <a:alpha val="6000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87" name="Google Shape;387;p36"/>
            <p:cNvSpPr/>
            <p:nvPr/>
          </p:nvSpPr>
          <p:spPr>
            <a:xfrm>
              <a:off x="11487670" y="972764"/>
              <a:ext cx="351300" cy="351300"/>
            </a:xfrm>
            <a:prstGeom prst="roundRect">
              <a:avLst>
                <a:gd name="adj" fmla="val 7524"/>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88" name="Google Shape;388;p36"/>
            <p:cNvSpPr/>
            <p:nvPr/>
          </p:nvSpPr>
          <p:spPr>
            <a:xfrm>
              <a:off x="11881292" y="972763"/>
              <a:ext cx="351300" cy="351300"/>
            </a:xfrm>
            <a:prstGeom prst="roundRect">
              <a:avLst>
                <a:gd name="adj" fmla="val 7524"/>
              </a:avLst>
            </a:prstGeom>
            <a:solidFill>
              <a:srgbClr val="C3B8DE">
                <a:alpha val="2000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grpSp>
      <p:sp>
        <p:nvSpPr>
          <p:cNvPr id="389" name="Google Shape;389;p36"/>
          <p:cNvSpPr txBox="1"/>
          <p:nvPr/>
        </p:nvSpPr>
        <p:spPr>
          <a:xfrm>
            <a:off x="888599" y="2115595"/>
            <a:ext cx="3089700" cy="261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E1E1E"/>
                </a:solidFill>
                <a:latin typeface="Inter Tight Medium"/>
                <a:ea typeface="Inter Tight Medium"/>
                <a:cs typeface="Inter Tight Medium"/>
                <a:sym typeface="Inter Tight Medium"/>
              </a:rPr>
              <a:t>Homework task</a:t>
            </a:r>
            <a:endParaRPr sz="700" b="0" i="0" u="none" strike="noStrike" cap="none">
              <a:solidFill>
                <a:srgbClr val="000000"/>
              </a:solidFill>
              <a:latin typeface="Arial"/>
              <a:ea typeface="Arial"/>
              <a:cs typeface="Arial"/>
              <a:sym typeface="Arial"/>
            </a:endParaRPr>
          </a:p>
        </p:txBody>
      </p:sp>
      <p:sp>
        <p:nvSpPr>
          <p:cNvPr id="390" name="Google Shape;390;p36"/>
          <p:cNvSpPr txBox="1"/>
          <p:nvPr/>
        </p:nvSpPr>
        <p:spPr>
          <a:xfrm>
            <a:off x="889260" y="2436886"/>
            <a:ext cx="3109500" cy="431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Commit to one new action you will take to strengthen your relationship with the Qur’ān.</a:t>
            </a:r>
            <a:endParaRPr sz="1000">
              <a:solidFill>
                <a:srgbClr val="1E1E1E"/>
              </a:solidFill>
              <a:latin typeface="Inter Light"/>
              <a:ea typeface="Inter Light"/>
              <a:cs typeface="Inter Light"/>
              <a:sym typeface="Inter Light"/>
            </a:endParaRPr>
          </a:p>
        </p:txBody>
      </p:sp>
      <p:sp>
        <p:nvSpPr>
          <p:cNvPr id="391" name="Google Shape;391;p36"/>
          <p:cNvSpPr txBox="1"/>
          <p:nvPr/>
        </p:nvSpPr>
        <p:spPr>
          <a:xfrm>
            <a:off x="4773362" y="2818102"/>
            <a:ext cx="1821900" cy="261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a:solidFill>
                  <a:srgbClr val="1E1E1E"/>
                </a:solidFill>
                <a:latin typeface="Inter Tight Medium"/>
                <a:ea typeface="Inter Tight Medium"/>
                <a:cs typeface="Inter Tight Medium"/>
                <a:sym typeface="Inter Tight Medium"/>
              </a:rPr>
              <a:t>Aim High!</a:t>
            </a:r>
            <a:endParaRPr>
              <a:solidFill>
                <a:srgbClr val="1E1E1E"/>
              </a:solidFill>
              <a:latin typeface="Inter Tight Medium"/>
              <a:ea typeface="Inter Tight Medium"/>
              <a:cs typeface="Inter Tight Medium"/>
              <a:sym typeface="Inter Tigh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46"/>
        <p:cNvGrpSpPr/>
        <p:nvPr/>
      </p:nvGrpSpPr>
      <p:grpSpPr>
        <a:xfrm>
          <a:off x="0" y="0"/>
          <a:ext cx="0" cy="0"/>
          <a:chOff x="0" y="0"/>
          <a:chExt cx="0" cy="0"/>
        </a:xfrm>
      </p:grpSpPr>
      <p:pic>
        <p:nvPicPr>
          <p:cNvPr id="47" name="Google Shape;47;p10"/>
          <p:cNvPicPr preferRelativeResize="0"/>
          <p:nvPr/>
        </p:nvPicPr>
        <p:blipFill>
          <a:blip r:embed="rId3">
            <a:alphaModFix/>
          </a:blip>
          <a:stretch>
            <a:fillRect/>
          </a:stretch>
        </p:blipFill>
        <p:spPr>
          <a:xfrm>
            <a:off x="0" y="0"/>
            <a:ext cx="9144000" cy="5143500"/>
          </a:xfrm>
          <a:prstGeom prst="rect">
            <a:avLst/>
          </a:prstGeom>
          <a:noFill/>
          <a:ln>
            <a:noFill/>
          </a:ln>
        </p:spPr>
      </p:pic>
      <p:sp>
        <p:nvSpPr>
          <p:cNvPr id="48" name="Google Shape;48;p10"/>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49" name="Google Shape;49;p10"/>
          <p:cNvSpPr txBox="1"/>
          <p:nvPr/>
        </p:nvSpPr>
        <p:spPr>
          <a:xfrm>
            <a:off x="488167" y="669197"/>
            <a:ext cx="6363600" cy="11082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6900"/>
              <a:buFont typeface="Arial"/>
              <a:buNone/>
            </a:pPr>
            <a:r>
              <a:rPr lang="en-GB" sz="6900" b="1">
                <a:solidFill>
                  <a:schemeClr val="lt1"/>
                </a:solidFill>
                <a:latin typeface="Inter Tight SemiBold"/>
                <a:ea typeface="Inter Tight SemiBold"/>
                <a:cs typeface="Inter Tight SemiBold"/>
                <a:sym typeface="Inter Tight SemiBold"/>
              </a:rPr>
              <a:t>AN EASY</a:t>
            </a:r>
            <a:endParaRPr sz="700" b="0" i="0" u="none" strike="noStrike" cap="none">
              <a:solidFill>
                <a:schemeClr val="lt1"/>
              </a:solidFill>
              <a:latin typeface="Arial"/>
              <a:ea typeface="Arial"/>
              <a:cs typeface="Arial"/>
              <a:sym typeface="Arial"/>
            </a:endParaRPr>
          </a:p>
        </p:txBody>
      </p:sp>
      <p:sp>
        <p:nvSpPr>
          <p:cNvPr id="50" name="Google Shape;50;p10"/>
          <p:cNvSpPr txBox="1"/>
          <p:nvPr/>
        </p:nvSpPr>
        <p:spPr>
          <a:xfrm>
            <a:off x="488167" y="1496622"/>
            <a:ext cx="8118600" cy="1108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a:solidFill>
                  <a:schemeClr val="lt1"/>
                </a:solidFill>
                <a:latin typeface="Inter Tight SemiBold"/>
                <a:ea typeface="Inter Tight SemiBold"/>
                <a:cs typeface="Inter Tight SemiBold"/>
                <a:sym typeface="Inter Tight SemiBold"/>
              </a:rPr>
              <a:t>RESURRECTION</a:t>
            </a:r>
            <a:endParaRPr sz="700" b="0" i="0" u="none" strike="noStrike" cap="none">
              <a:solidFill>
                <a:schemeClr val="lt1"/>
              </a:solidFill>
              <a:latin typeface="Arial"/>
              <a:ea typeface="Arial"/>
              <a:cs typeface="Arial"/>
              <a:sym typeface="Arial"/>
            </a:endParaRPr>
          </a:p>
        </p:txBody>
      </p:sp>
      <p:sp>
        <p:nvSpPr>
          <p:cNvPr id="51" name="Google Shape;51;p10"/>
          <p:cNvSpPr/>
          <p:nvPr/>
        </p:nvSpPr>
        <p:spPr>
          <a:xfrm>
            <a:off x="488166" y="2666642"/>
            <a:ext cx="2476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b="0" i="0" u="none" strike="noStrike" cap="none">
                <a:solidFill>
                  <a:srgbClr val="1E1E1E"/>
                </a:solidFill>
                <a:latin typeface="Inter Tight Medium"/>
                <a:ea typeface="Inter Tight Medium"/>
                <a:cs typeface="Inter Tight Medium"/>
                <a:sym typeface="Inter Tight Medium"/>
              </a:rPr>
              <a:t>Surah Qāf</a:t>
            </a:r>
            <a:r>
              <a:rPr lang="en-GB" sz="1600" b="0" i="0" u="none" strike="noStrike" cap="none">
                <a:solidFill>
                  <a:srgbClr val="1E1E1E"/>
                </a:solidFill>
                <a:latin typeface="Inter Tight"/>
                <a:ea typeface="Inter Tight"/>
                <a:cs typeface="Inter Tight"/>
                <a:sym typeface="Inter Tight"/>
              </a:rPr>
              <a:t>: Session </a:t>
            </a:r>
            <a:r>
              <a:rPr lang="en-GB" sz="1600">
                <a:solidFill>
                  <a:srgbClr val="1E1E1E"/>
                </a:solidFill>
                <a:latin typeface="Inter Tight"/>
                <a:ea typeface="Inter Tight"/>
                <a:cs typeface="Inter Tight"/>
                <a:sym typeface="Inter Tight"/>
              </a:rPr>
              <a:t>4</a:t>
            </a:r>
            <a:endParaRPr sz="1600" b="0" i="0" u="none" strike="noStrike" cap="none">
              <a:solidFill>
                <a:schemeClr val="lt1"/>
              </a:solidFill>
              <a:latin typeface="Arial"/>
              <a:ea typeface="Arial"/>
              <a:cs typeface="Arial"/>
              <a:sym typeface="Arial"/>
            </a:endParaRPr>
          </a:p>
        </p:txBody>
      </p:sp>
      <p:sp>
        <p:nvSpPr>
          <p:cNvPr id="52" name="Google Shape;52;p10"/>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53" name="Google Shape;53;p10"/>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54" name="Google Shape;54;p10"/>
          <p:cNvPicPr preferRelativeResize="0"/>
          <p:nvPr/>
        </p:nvPicPr>
        <p:blipFill rotWithShape="1">
          <a:blip r:embed="rId5">
            <a:alphaModFix/>
          </a:blip>
          <a:srcRect/>
          <a:stretch/>
        </p:blipFill>
        <p:spPr>
          <a:xfrm>
            <a:off x="6851616" y="4524951"/>
            <a:ext cx="1714500" cy="18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p:nvPr/>
        </p:nvSpPr>
        <p:spPr>
          <a:xfrm>
            <a:off x="801254" y="608708"/>
            <a:ext cx="7527600" cy="3695700"/>
          </a:xfrm>
          <a:prstGeom prst="roundRect">
            <a:avLst>
              <a:gd name="adj" fmla="val 10456"/>
            </a:avLst>
          </a:prstGeom>
          <a:solidFill>
            <a:srgbClr val="9E8CCA">
              <a:alpha val="784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60" name="Google Shape;60;p11"/>
          <p:cNvSpPr txBox="1"/>
          <p:nvPr/>
        </p:nvSpPr>
        <p:spPr>
          <a:xfrm>
            <a:off x="1082477" y="3179632"/>
            <a:ext cx="6965100" cy="8157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000">
                <a:solidFill>
                  <a:schemeClr val="dk1"/>
                </a:solidFill>
                <a:latin typeface="Inter Light"/>
                <a:ea typeface="Inter Light"/>
                <a:cs typeface="Inter Light"/>
                <a:sym typeface="Inter Light"/>
              </a:rPr>
              <a:t>O Allah, I am Your servant and the son of Your male servant and the son of Your female servant. My forehead is in Your Hand (i.e. you have control over me). I am subject to Your judgement and Your decree concerning me is just. I ask You – by every name that is Yours, by which You have named Yourself, or taught any one of Your creation, or revealed in Your Book, or kept unto Yourself in the knowledge of the unseen that is with You – to make the Qur’ān the spring of my heart, the light of my chest, the banisher of my grief and the reliever of my anxiety.</a:t>
            </a:r>
            <a:endParaRPr sz="1000">
              <a:solidFill>
                <a:schemeClr val="dk1"/>
              </a:solidFill>
              <a:latin typeface="Inter Light"/>
              <a:ea typeface="Inter Light"/>
              <a:cs typeface="Inter Light"/>
              <a:sym typeface="Inter Light"/>
            </a:endParaRPr>
          </a:p>
        </p:txBody>
      </p:sp>
      <p:sp>
        <p:nvSpPr>
          <p:cNvPr id="61" name="Google Shape;61;p11"/>
          <p:cNvSpPr txBox="1"/>
          <p:nvPr/>
        </p:nvSpPr>
        <p:spPr>
          <a:xfrm>
            <a:off x="1101940" y="1572315"/>
            <a:ext cx="6926400" cy="1400700"/>
          </a:xfrm>
          <a:prstGeom prst="rect">
            <a:avLst/>
          </a:prstGeom>
          <a:noFill/>
          <a:ln>
            <a:noFill/>
          </a:ln>
        </p:spPr>
        <p:txBody>
          <a:bodyPr spcFirstLastPara="1" wrap="square" lIns="45725" tIns="22850" rIns="45725" bIns="22850" anchor="t" anchorCtr="0">
            <a:spAutoFit/>
          </a:bodyPr>
          <a:lstStyle/>
          <a:p>
            <a:pPr marL="0" marR="0" lvl="0" indent="0" algn="ctr" rtl="1">
              <a:lnSpc>
                <a:spcPct val="150000"/>
              </a:lnSpc>
              <a:spcBef>
                <a:spcPts val="0"/>
              </a:spcBef>
              <a:spcAft>
                <a:spcPts val="0"/>
              </a:spcAft>
              <a:buNone/>
            </a:pPr>
            <a:r>
              <a:rPr lang="en-GB" sz="1600" b="0" i="0" u="none" strike="noStrike" cap="none">
                <a:solidFill>
                  <a:srgbClr val="413169"/>
                </a:solidFill>
                <a:latin typeface="Noto Sans Arabic"/>
                <a:ea typeface="Noto Sans Arabic"/>
                <a:cs typeface="Noto Sans Arabic"/>
                <a:sym typeface="Noto Sans Arabic"/>
              </a:rPr>
              <a:t>اَللّٰهُمَّ إِنِّيْ عَبْدُكَ ، وَابْنُ عَبْدِكَ ، وَابْنُ أَمَتِكَ ، نَاصِيَتِيْ بِيَدِكَ ، مَاضٍ فِيَّ حُكْمُكَ ، عَدْلٌ فِيَّ قَضَاؤُكَ ، أَسْأَلُكَ بِكُلِّ اسْمٍ هُوَ لَكَ ، سَمَّيْتَ بِهِ نَفْسَكَ ، أَوْ عَلَّمْتَهُ أَحَدًا مِّنْ خَلْقِكَ ، أَوْ أَنْزَلْتَهُ فِيْ كِتَابِكَ ، أَوِ اسْتَأْثَرْتَ بِهِ فِيْ عِلْمِ الْغَيْبِ عِنْدَكَ ، أَنْ تَجْعَلَ الْقُرْآنَ رَبِيْعَ قَلْبِيْ ، وَنُوْرَ صَدْرِيْ ، وَجَلَاءَ حُزْنِيْ ، وَذَهَابَ هَمِّيْ</a:t>
            </a:r>
            <a:endParaRPr sz="1600" b="0" i="0" u="none" strike="noStrike" cap="none">
              <a:solidFill>
                <a:srgbClr val="413169"/>
              </a:solidFill>
              <a:latin typeface="Arial"/>
              <a:ea typeface="Arial"/>
              <a:cs typeface="Arial"/>
              <a:sym typeface="Arial"/>
            </a:endParaRPr>
          </a:p>
        </p:txBody>
      </p:sp>
      <p:pic>
        <p:nvPicPr>
          <p:cNvPr id="62" name="Google Shape;62;p11"/>
          <p:cNvPicPr preferRelativeResize="0"/>
          <p:nvPr/>
        </p:nvPicPr>
        <p:blipFill rotWithShape="1">
          <a:blip r:embed="rId3">
            <a:alphaModFix/>
          </a:blip>
          <a:srcRect/>
          <a:stretch/>
        </p:blipFill>
        <p:spPr>
          <a:xfrm>
            <a:off x="3909291" y="1043119"/>
            <a:ext cx="1311564" cy="317537"/>
          </a:xfrm>
          <a:prstGeom prst="rect">
            <a:avLst/>
          </a:prstGeom>
          <a:noFill/>
          <a:ln>
            <a:noFill/>
          </a:ln>
        </p:spPr>
      </p:pic>
      <p:sp>
        <p:nvSpPr>
          <p:cNvPr id="63" name="Google Shape;63;p11"/>
          <p:cNvSpPr/>
          <p:nvPr/>
        </p:nvSpPr>
        <p:spPr>
          <a:xfrm>
            <a:off x="3038083" y="364943"/>
            <a:ext cx="3067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b="0" i="0" u="none" strike="noStrike" cap="none">
                <a:solidFill>
                  <a:srgbClr val="1E1E1E"/>
                </a:solidFill>
                <a:latin typeface="Inter Tight"/>
                <a:ea typeface="Inter Tight"/>
                <a:cs typeface="Inter Tight"/>
                <a:sym typeface="Inter Tight"/>
              </a:rPr>
              <a:t>Duʿā for opening of the heart</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p:nvPr/>
        </p:nvSpPr>
        <p:spPr>
          <a:xfrm>
            <a:off x="1015059" y="989484"/>
            <a:ext cx="3759000" cy="1154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Learning</a:t>
            </a:r>
            <a:endParaRPr sz="700"/>
          </a:p>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Objectives</a:t>
            </a:r>
            <a:endParaRPr sz="700" b="0" i="0" u="none" strike="noStrike" cap="none">
              <a:solidFill>
                <a:srgbClr val="000000"/>
              </a:solidFill>
              <a:latin typeface="Arial"/>
              <a:ea typeface="Arial"/>
              <a:cs typeface="Arial"/>
              <a:sym typeface="Arial"/>
            </a:endParaRPr>
          </a:p>
        </p:txBody>
      </p:sp>
      <p:sp>
        <p:nvSpPr>
          <p:cNvPr id="69" name="Google Shape;69;p12"/>
          <p:cNvSpPr/>
          <p:nvPr/>
        </p:nvSpPr>
        <p:spPr>
          <a:xfrm>
            <a:off x="5024229" y="1156442"/>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0" name="Google Shape;70;p12"/>
          <p:cNvSpPr txBox="1"/>
          <p:nvPr/>
        </p:nvSpPr>
        <p:spPr>
          <a:xfrm>
            <a:off x="5024230" y="1227865"/>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01</a:t>
            </a:r>
            <a:endParaRPr sz="700" b="0" i="0" u="none" strike="noStrike" cap="none">
              <a:solidFill>
                <a:srgbClr val="000000"/>
              </a:solidFill>
              <a:latin typeface="Arial"/>
              <a:ea typeface="Arial"/>
              <a:cs typeface="Arial"/>
              <a:sym typeface="Arial"/>
            </a:endParaRPr>
          </a:p>
        </p:txBody>
      </p:sp>
      <p:sp>
        <p:nvSpPr>
          <p:cNvPr id="71" name="Google Shape;71;p12"/>
          <p:cNvSpPr txBox="1"/>
          <p:nvPr/>
        </p:nvSpPr>
        <p:spPr>
          <a:xfrm>
            <a:off x="5504429" y="1120162"/>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Explore the importance of tadabbur</a:t>
            </a:r>
            <a:endParaRPr sz="1200">
              <a:solidFill>
                <a:srgbClr val="1E1E1E"/>
              </a:solidFill>
              <a:latin typeface="Inter"/>
              <a:ea typeface="Inter"/>
              <a:cs typeface="Inter"/>
              <a:sym typeface="Inter"/>
            </a:endParaRPr>
          </a:p>
        </p:txBody>
      </p:sp>
      <p:sp>
        <p:nvSpPr>
          <p:cNvPr id="72" name="Google Shape;72;p12"/>
          <p:cNvSpPr/>
          <p:nvPr/>
        </p:nvSpPr>
        <p:spPr>
          <a:xfrm>
            <a:off x="5024229" y="1948761"/>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3" name="Google Shape;73;p12"/>
          <p:cNvSpPr txBox="1"/>
          <p:nvPr/>
        </p:nvSpPr>
        <p:spPr>
          <a:xfrm>
            <a:off x="5024230" y="2020183"/>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02</a:t>
            </a:r>
            <a:endParaRPr sz="700" b="0" i="0" u="none" strike="noStrike" cap="none">
              <a:solidFill>
                <a:srgbClr val="000000"/>
              </a:solidFill>
              <a:latin typeface="Arial"/>
              <a:ea typeface="Arial"/>
              <a:cs typeface="Arial"/>
              <a:sym typeface="Arial"/>
            </a:endParaRPr>
          </a:p>
        </p:txBody>
      </p:sp>
      <p:sp>
        <p:nvSpPr>
          <p:cNvPr id="74" name="Google Shape;74;p12"/>
          <p:cNvSpPr txBox="1"/>
          <p:nvPr/>
        </p:nvSpPr>
        <p:spPr>
          <a:xfrm>
            <a:off x="5504429" y="1912468"/>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Understand how to apply true patience to difficulties in life</a:t>
            </a:r>
            <a:endParaRPr sz="1200">
              <a:solidFill>
                <a:srgbClr val="1E1E1E"/>
              </a:solidFill>
              <a:latin typeface="Inter"/>
              <a:ea typeface="Inter"/>
              <a:cs typeface="Inter"/>
              <a:sym typeface="Inter"/>
            </a:endParaRPr>
          </a:p>
        </p:txBody>
      </p:sp>
      <p:sp>
        <p:nvSpPr>
          <p:cNvPr id="75" name="Google Shape;75;p12"/>
          <p:cNvSpPr/>
          <p:nvPr/>
        </p:nvSpPr>
        <p:spPr>
          <a:xfrm>
            <a:off x="5024229" y="2741079"/>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6" name="Google Shape;76;p12"/>
          <p:cNvSpPr txBox="1"/>
          <p:nvPr/>
        </p:nvSpPr>
        <p:spPr>
          <a:xfrm>
            <a:off x="5024230" y="2812502"/>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03</a:t>
            </a:r>
            <a:endParaRPr sz="700" b="0" i="0" u="none" strike="noStrike" cap="none">
              <a:solidFill>
                <a:srgbClr val="000000"/>
              </a:solidFill>
              <a:latin typeface="Arial"/>
              <a:ea typeface="Arial"/>
              <a:cs typeface="Arial"/>
              <a:sym typeface="Arial"/>
            </a:endParaRPr>
          </a:p>
        </p:txBody>
      </p:sp>
      <p:sp>
        <p:nvSpPr>
          <p:cNvPr id="77" name="Google Shape;77;p12"/>
          <p:cNvSpPr txBox="1"/>
          <p:nvPr/>
        </p:nvSpPr>
        <p:spPr>
          <a:xfrm>
            <a:off x="5530079" y="2704787"/>
            <a:ext cx="25590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Connect the start of the surah to the end of the surah</a:t>
            </a:r>
            <a:endParaRPr sz="1200">
              <a:solidFill>
                <a:srgbClr val="1E1E1E"/>
              </a:solidFill>
              <a:latin typeface="Inter"/>
              <a:ea typeface="Inter"/>
              <a:cs typeface="Inter"/>
              <a:sym typeface="Inter"/>
            </a:endParaRPr>
          </a:p>
        </p:txBody>
      </p:sp>
      <p:sp>
        <p:nvSpPr>
          <p:cNvPr id="78" name="Google Shape;78;p12"/>
          <p:cNvSpPr/>
          <p:nvPr/>
        </p:nvSpPr>
        <p:spPr>
          <a:xfrm>
            <a:off x="5024229" y="3533398"/>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9" name="Google Shape;79;p12"/>
          <p:cNvSpPr txBox="1"/>
          <p:nvPr/>
        </p:nvSpPr>
        <p:spPr>
          <a:xfrm>
            <a:off x="5024230" y="3604820"/>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04</a:t>
            </a:r>
            <a:endParaRPr sz="700" b="0" i="0" u="none" strike="noStrike" cap="none">
              <a:solidFill>
                <a:srgbClr val="000000"/>
              </a:solidFill>
              <a:latin typeface="Arial"/>
              <a:ea typeface="Arial"/>
              <a:cs typeface="Arial"/>
              <a:sym typeface="Arial"/>
            </a:endParaRPr>
          </a:p>
        </p:txBody>
      </p:sp>
      <p:sp>
        <p:nvSpPr>
          <p:cNvPr id="80" name="Google Shape;80;p12"/>
          <p:cNvSpPr txBox="1"/>
          <p:nvPr/>
        </p:nvSpPr>
        <p:spPr>
          <a:xfrm>
            <a:off x="5504429" y="3497093"/>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Read and reflect upon verses 36-45 of Surah Qāf</a:t>
            </a:r>
            <a:endParaRPr sz="1200">
              <a:solidFill>
                <a:srgbClr val="1E1E1E"/>
              </a:solidFill>
              <a:latin typeface="Inter"/>
              <a:ea typeface="Inter"/>
              <a:cs typeface="Inter"/>
              <a:sym typeface="Inter"/>
            </a:endParaRPr>
          </a:p>
        </p:txBody>
      </p:sp>
      <p:pic>
        <p:nvPicPr>
          <p:cNvPr id="81" name="Google Shape;81;p12"/>
          <p:cNvPicPr preferRelativeResize="0"/>
          <p:nvPr/>
        </p:nvPicPr>
        <p:blipFill rotWithShape="1">
          <a:blip r:embed="rId3">
            <a:alphaModFix/>
          </a:blip>
          <a:srcRect/>
          <a:stretch/>
        </p:blipFill>
        <p:spPr>
          <a:xfrm>
            <a:off x="1015059" y="4843591"/>
            <a:ext cx="1183126" cy="1248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87" name="Google Shape;87;p13"/>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88" name="Google Shape;88;p13"/>
          <p:cNvSpPr txBox="1"/>
          <p:nvPr/>
        </p:nvSpPr>
        <p:spPr>
          <a:xfrm>
            <a:off x="1230150" y="3227325"/>
            <a:ext cx="3703200" cy="9696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Clr>
                <a:schemeClr val="dk1"/>
              </a:buClr>
              <a:buFont typeface="Arial"/>
              <a:buNone/>
            </a:pPr>
            <a:r>
              <a:rPr lang="en-GB" sz="1200">
                <a:solidFill>
                  <a:schemeClr val="dk1"/>
                </a:solidFill>
                <a:latin typeface="Inter Light"/>
                <a:ea typeface="Inter Light"/>
                <a:cs typeface="Inter Light"/>
                <a:sym typeface="Inter Light"/>
              </a:rPr>
              <a:t>36. ˹Imagine˺ how many peoples We destroyed before them, who were far mightier than them. Then ˹when the torment came,˺ they ˹desperately˺ sought refuge in the land. ˹But˺ was there any escape?</a:t>
            </a:r>
            <a:endParaRPr sz="1200">
              <a:solidFill>
                <a:schemeClr val="dk1"/>
              </a:solidFill>
              <a:latin typeface="Inter Light"/>
              <a:ea typeface="Inter Light"/>
              <a:cs typeface="Inter Light"/>
              <a:sym typeface="Inter Light"/>
            </a:endParaRPr>
          </a:p>
        </p:txBody>
      </p:sp>
      <p:sp>
        <p:nvSpPr>
          <p:cNvPr id="89" name="Google Shape;89;p13"/>
          <p:cNvSpPr txBox="1"/>
          <p:nvPr/>
        </p:nvSpPr>
        <p:spPr>
          <a:xfrm>
            <a:off x="1230150" y="2130300"/>
            <a:ext cx="3703200" cy="841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وَكَمْ أَهْلَكْنَا قَبْلَهُم مِّن قَرْنٍ هُمْ أَشَدُّ مِنْهُم بَطْشًا فَنَقَّبُوا۟ فِى ٱلْبِلَـٰدِ هَلْ مِن مَّحِيصٍ</a:t>
            </a:r>
            <a:endParaRPr sz="1800">
              <a:solidFill>
                <a:srgbClr val="413169"/>
              </a:solidFill>
              <a:latin typeface="Noto Sans Arabic"/>
              <a:ea typeface="Noto Sans Arabic"/>
              <a:cs typeface="Noto Sans Arabic"/>
              <a:sym typeface="Noto Sans Arabic"/>
            </a:endParaRPr>
          </a:p>
        </p:txBody>
      </p:sp>
      <p:sp>
        <p:nvSpPr>
          <p:cNvPr id="90" name="Google Shape;90;p13"/>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Outcome of Rejection</a:t>
            </a:r>
            <a:endParaRPr sz="3600">
              <a:solidFill>
                <a:srgbClr val="1E1E1E"/>
              </a:solidFill>
              <a:latin typeface="Inter Tight Medium"/>
              <a:ea typeface="Inter Tight Medium"/>
              <a:cs typeface="Inter Tight Medium"/>
              <a:sym typeface="Inter Tight Medium"/>
            </a:endParaRPr>
          </a:p>
        </p:txBody>
      </p:sp>
      <p:sp>
        <p:nvSpPr>
          <p:cNvPr id="91" name="Google Shape;91;p13"/>
          <p:cNvSpPr/>
          <p:nvPr/>
        </p:nvSpPr>
        <p:spPr>
          <a:xfrm>
            <a:off x="5275050" y="3356375"/>
            <a:ext cx="3350400" cy="11235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92" name="Google Shape;92;p13"/>
          <p:cNvSpPr txBox="1"/>
          <p:nvPr/>
        </p:nvSpPr>
        <p:spPr>
          <a:xfrm>
            <a:off x="6104034" y="35521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93" name="Google Shape;93;p13"/>
          <p:cNvSpPr txBox="1"/>
          <p:nvPr/>
        </p:nvSpPr>
        <p:spPr>
          <a:xfrm>
            <a:off x="6104027" y="3838550"/>
            <a:ext cx="21753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What is this verse saying to you? Do we subconsciously think wealth and power will protect us?</a:t>
            </a:r>
            <a:endParaRPr sz="1000">
              <a:solidFill>
                <a:srgbClr val="1E1E1E"/>
              </a:solidFill>
              <a:latin typeface="Inter Tight Medium"/>
              <a:ea typeface="Inter Tight Medium"/>
              <a:cs typeface="Inter Tight Medium"/>
              <a:sym typeface="Inter Tight Medium"/>
            </a:endParaRPr>
          </a:p>
        </p:txBody>
      </p:sp>
      <p:pic>
        <p:nvPicPr>
          <p:cNvPr id="94" name="Google Shape;94;p13"/>
          <p:cNvPicPr preferRelativeResize="0"/>
          <p:nvPr/>
        </p:nvPicPr>
        <p:blipFill rotWithShape="1">
          <a:blip r:embed="rId3">
            <a:alphaModFix/>
          </a:blip>
          <a:srcRect/>
          <a:stretch/>
        </p:blipFill>
        <p:spPr>
          <a:xfrm>
            <a:off x="5502889" y="3552179"/>
            <a:ext cx="497928" cy="497928"/>
          </a:xfrm>
          <a:prstGeom prst="rect">
            <a:avLst/>
          </a:prstGeom>
          <a:noFill/>
          <a:ln>
            <a:noFill/>
          </a:ln>
        </p:spPr>
      </p:pic>
      <p:sp>
        <p:nvSpPr>
          <p:cNvPr id="95" name="Google Shape;95;p13"/>
          <p:cNvSpPr/>
          <p:nvPr/>
        </p:nvSpPr>
        <p:spPr>
          <a:xfrm>
            <a:off x="5275038" y="1872925"/>
            <a:ext cx="2723100" cy="13755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96" name="Google Shape;96;p13"/>
          <p:cNvSpPr txBox="1"/>
          <p:nvPr/>
        </p:nvSpPr>
        <p:spPr>
          <a:xfrm>
            <a:off x="5502888" y="1998925"/>
            <a:ext cx="1591200" cy="11235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They built a lot of strong and mighty buildings (a strong civilisation);</a:t>
            </a: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They roamed the lands to search for rizq</a:t>
            </a:r>
            <a:endParaRPr sz="1000">
              <a:solidFill>
                <a:srgbClr val="1E1E1E"/>
              </a:solidFill>
              <a:latin typeface="Inter Light"/>
              <a:ea typeface="Inter Light"/>
              <a:cs typeface="Inter Light"/>
              <a:sym typeface="Inter Light"/>
            </a:endParaRPr>
          </a:p>
        </p:txBody>
      </p:sp>
      <p:sp>
        <p:nvSpPr>
          <p:cNvPr id="97" name="Google Shape;97;p13"/>
          <p:cNvSpPr/>
          <p:nvPr/>
        </p:nvSpPr>
        <p:spPr>
          <a:xfrm>
            <a:off x="7206263" y="2235025"/>
            <a:ext cx="14511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فَنَقَّبُوا۟ فِى ٱلْبِلَـٰدِ</a:t>
            </a:r>
            <a:endParaRPr sz="9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03" name="Google Shape;103;p14"/>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04" name="Google Shape;104;p14"/>
          <p:cNvSpPr txBox="1"/>
          <p:nvPr/>
        </p:nvSpPr>
        <p:spPr>
          <a:xfrm>
            <a:off x="1230150" y="3504375"/>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Clr>
                <a:schemeClr val="dk1"/>
              </a:buClr>
              <a:buFont typeface="Arial"/>
              <a:buNone/>
            </a:pPr>
            <a:r>
              <a:rPr lang="en-GB" sz="1200">
                <a:solidFill>
                  <a:schemeClr val="dk1"/>
                </a:solidFill>
                <a:latin typeface="Inter Light"/>
                <a:ea typeface="Inter Light"/>
                <a:cs typeface="Inter Light"/>
                <a:sym typeface="Inter Light"/>
              </a:rPr>
              <a:t>37. Surely in this is a reminder for whoever has a ˹mindful˺ heart and lends an attentive ear.</a:t>
            </a:r>
            <a:endParaRPr sz="1200">
              <a:solidFill>
                <a:schemeClr val="dk1"/>
              </a:solidFill>
              <a:latin typeface="Inter Light"/>
              <a:ea typeface="Inter Light"/>
              <a:cs typeface="Inter Light"/>
              <a:sym typeface="Inter Light"/>
            </a:endParaRPr>
          </a:p>
        </p:txBody>
      </p:sp>
      <p:sp>
        <p:nvSpPr>
          <p:cNvPr id="105" name="Google Shape;105;p14"/>
          <p:cNvSpPr txBox="1"/>
          <p:nvPr/>
        </p:nvSpPr>
        <p:spPr>
          <a:xfrm>
            <a:off x="1230150" y="2407350"/>
            <a:ext cx="3703200" cy="841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إِنَّ فِى</a:t>
            </a:r>
            <a:r>
              <a:rPr lang="en-GB" sz="1800" b="1">
                <a:solidFill>
                  <a:srgbClr val="413169"/>
                </a:solidFill>
                <a:latin typeface="Noto Sans Arabic"/>
                <a:ea typeface="Noto Sans Arabic"/>
                <a:cs typeface="Noto Sans Arabic"/>
                <a:sym typeface="Noto Sans Arabic"/>
              </a:rPr>
              <a:t> ذَٰلِكَ لَذِكْرَىٰ</a:t>
            </a:r>
            <a:r>
              <a:rPr lang="en-GB" sz="1800">
                <a:solidFill>
                  <a:srgbClr val="413169"/>
                </a:solidFill>
                <a:latin typeface="Noto Sans Arabic"/>
                <a:ea typeface="Noto Sans Arabic"/>
                <a:cs typeface="Noto Sans Arabic"/>
                <a:sym typeface="Noto Sans Arabic"/>
              </a:rPr>
              <a:t> لِمَن كَانَ لَهُۥ قَلْبٌ أَوْ أَلْقَى ٱلسَّمْعَ وَهُوَ شَهِيدٌ</a:t>
            </a:r>
            <a:endParaRPr sz="1800">
              <a:solidFill>
                <a:srgbClr val="413169"/>
              </a:solidFill>
              <a:latin typeface="Noto Sans Arabic"/>
              <a:ea typeface="Noto Sans Arabic"/>
              <a:cs typeface="Noto Sans Arabic"/>
              <a:sym typeface="Noto Sans Arabic"/>
            </a:endParaRPr>
          </a:p>
        </p:txBody>
      </p:sp>
      <p:sp>
        <p:nvSpPr>
          <p:cNvPr id="106" name="Google Shape;106;p14"/>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Reminder</a:t>
            </a:r>
            <a:endParaRPr sz="3600">
              <a:solidFill>
                <a:srgbClr val="1E1E1E"/>
              </a:solidFill>
              <a:latin typeface="Inter Tight Medium"/>
              <a:ea typeface="Inter Tight Medium"/>
              <a:cs typeface="Inter Tight Medium"/>
              <a:sym typeface="Inter Tight Medium"/>
            </a:endParaRPr>
          </a:p>
        </p:txBody>
      </p:sp>
      <p:sp>
        <p:nvSpPr>
          <p:cNvPr id="107" name="Google Shape;107;p14"/>
          <p:cNvSpPr/>
          <p:nvPr/>
        </p:nvSpPr>
        <p:spPr>
          <a:xfrm>
            <a:off x="5275050" y="1975350"/>
            <a:ext cx="2992800" cy="11928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08" name="Google Shape;108;p14"/>
          <p:cNvSpPr txBox="1"/>
          <p:nvPr/>
        </p:nvSpPr>
        <p:spPr>
          <a:xfrm>
            <a:off x="5502900" y="2125350"/>
            <a:ext cx="24954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Literal Meaning: ‘this’ </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Refers to:</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 Destruction of previous nations</a:t>
            </a: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 What has been discussed in the sūrah</a:t>
            </a:r>
            <a:endParaRPr sz="1000">
              <a:solidFill>
                <a:srgbClr val="1E1E1E"/>
              </a:solidFill>
              <a:latin typeface="Inter Light"/>
              <a:ea typeface="Inter Light"/>
              <a:cs typeface="Inter Light"/>
              <a:sym typeface="Inter Light"/>
            </a:endParaRPr>
          </a:p>
        </p:txBody>
      </p:sp>
      <p:sp>
        <p:nvSpPr>
          <p:cNvPr id="109" name="Google Shape;109;p14"/>
          <p:cNvSpPr/>
          <p:nvPr/>
        </p:nvSpPr>
        <p:spPr>
          <a:xfrm>
            <a:off x="7998300" y="2246100"/>
            <a:ext cx="6591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ذَٰلِكَ</a:t>
            </a:r>
            <a:endParaRPr sz="900">
              <a:solidFill>
                <a:schemeClr val="lt1"/>
              </a:solidFill>
              <a:latin typeface="Calibri"/>
              <a:ea typeface="Calibri"/>
              <a:cs typeface="Calibri"/>
              <a:sym typeface="Calibri"/>
            </a:endParaRPr>
          </a:p>
        </p:txBody>
      </p:sp>
      <p:sp>
        <p:nvSpPr>
          <p:cNvPr id="110" name="Google Shape;110;p14"/>
          <p:cNvSpPr/>
          <p:nvPr/>
        </p:nvSpPr>
        <p:spPr>
          <a:xfrm>
            <a:off x="5275050" y="3319500"/>
            <a:ext cx="2992800" cy="10134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11" name="Google Shape;111;p14"/>
          <p:cNvSpPr txBox="1"/>
          <p:nvPr/>
        </p:nvSpPr>
        <p:spPr>
          <a:xfrm>
            <a:off x="5502900" y="3495300"/>
            <a:ext cx="24954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 The Qur’ān is a reminder </a:t>
            </a: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None/>
            </a:pPr>
            <a:r>
              <a:rPr lang="en-GB" sz="1000">
                <a:solidFill>
                  <a:srgbClr val="1E1E1E"/>
                </a:solidFill>
                <a:latin typeface="Inter Light"/>
                <a:ea typeface="Inter Light"/>
                <a:cs typeface="Inter Light"/>
                <a:sym typeface="Inter Light"/>
              </a:rPr>
              <a:t>- It is there for us to take lessons and benefit from. This is its purpose.</a:t>
            </a:r>
            <a:endParaRPr sz="1000">
              <a:solidFill>
                <a:srgbClr val="1E1E1E"/>
              </a:solidFill>
              <a:latin typeface="Inter Light"/>
              <a:ea typeface="Inter Light"/>
              <a:cs typeface="Inter Light"/>
              <a:sym typeface="Inter Light"/>
            </a:endParaRPr>
          </a:p>
        </p:txBody>
      </p:sp>
      <p:sp>
        <p:nvSpPr>
          <p:cNvPr id="112" name="Google Shape;112;p14"/>
          <p:cNvSpPr/>
          <p:nvPr/>
        </p:nvSpPr>
        <p:spPr>
          <a:xfrm>
            <a:off x="7998293" y="3500550"/>
            <a:ext cx="6591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لَذِكْرَىٰ</a:t>
            </a:r>
            <a:endParaRPr sz="1600">
              <a:solidFill>
                <a:srgbClr val="413169"/>
              </a:solidFill>
              <a:latin typeface="Noto Sans Arabic"/>
              <a:ea typeface="Noto Sans Arabic"/>
              <a:cs typeface="Noto Sans Arabic"/>
              <a:sym typeface="Noto Sans Arab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18" name="Google Shape;118;p15"/>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19" name="Google Shape;119;p15"/>
          <p:cNvSpPr txBox="1"/>
          <p:nvPr/>
        </p:nvSpPr>
        <p:spPr>
          <a:xfrm>
            <a:off x="1230150" y="3504375"/>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Clr>
                <a:schemeClr val="dk1"/>
              </a:buClr>
              <a:buFont typeface="Arial"/>
              <a:buNone/>
            </a:pPr>
            <a:r>
              <a:rPr lang="en-GB" sz="1200">
                <a:solidFill>
                  <a:schemeClr val="dk1"/>
                </a:solidFill>
                <a:latin typeface="Inter Light"/>
                <a:ea typeface="Inter Light"/>
                <a:cs typeface="Inter Light"/>
                <a:sym typeface="Inter Light"/>
              </a:rPr>
              <a:t>37. Surely in this is a reminder for whoever has a ˹mindful˺ heart and lends an attentive ear.</a:t>
            </a:r>
            <a:endParaRPr sz="1200">
              <a:solidFill>
                <a:schemeClr val="dk1"/>
              </a:solidFill>
              <a:latin typeface="Inter Light"/>
              <a:ea typeface="Inter Light"/>
              <a:cs typeface="Inter Light"/>
              <a:sym typeface="Inter Light"/>
            </a:endParaRPr>
          </a:p>
        </p:txBody>
      </p:sp>
      <p:sp>
        <p:nvSpPr>
          <p:cNvPr id="120" name="Google Shape;120;p15"/>
          <p:cNvSpPr txBox="1"/>
          <p:nvPr/>
        </p:nvSpPr>
        <p:spPr>
          <a:xfrm>
            <a:off x="1230150" y="2407350"/>
            <a:ext cx="3703200" cy="841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إِنَّ فِى ذَٰلِكَ لَذِكْرَىٰ لِمَن كَانَ لَهُۥ </a:t>
            </a:r>
            <a:r>
              <a:rPr lang="en-GB" sz="1800" b="1">
                <a:solidFill>
                  <a:srgbClr val="413169"/>
                </a:solidFill>
                <a:latin typeface="Noto Sans Arabic"/>
                <a:ea typeface="Noto Sans Arabic"/>
                <a:cs typeface="Noto Sans Arabic"/>
                <a:sym typeface="Noto Sans Arabic"/>
              </a:rPr>
              <a:t>قَلْبٌ أَوْ أَلْقَى ٱلسَّمْعَ وَهُوَ شَهِيدٌ</a:t>
            </a:r>
            <a:endParaRPr sz="1800" b="1">
              <a:solidFill>
                <a:srgbClr val="413169"/>
              </a:solidFill>
              <a:latin typeface="Noto Sans Arabic"/>
              <a:ea typeface="Noto Sans Arabic"/>
              <a:cs typeface="Noto Sans Arabic"/>
              <a:sym typeface="Noto Sans Arabic"/>
            </a:endParaRPr>
          </a:p>
        </p:txBody>
      </p:sp>
      <p:sp>
        <p:nvSpPr>
          <p:cNvPr id="121" name="Google Shape;121;p15"/>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Reminder for…</a:t>
            </a:r>
            <a:endParaRPr sz="3600">
              <a:solidFill>
                <a:srgbClr val="1E1E1E"/>
              </a:solidFill>
              <a:latin typeface="Inter Tight Medium"/>
              <a:ea typeface="Inter Tight Medium"/>
              <a:cs typeface="Inter Tight Medium"/>
              <a:sym typeface="Inter Tight Medium"/>
            </a:endParaRPr>
          </a:p>
        </p:txBody>
      </p:sp>
      <p:sp>
        <p:nvSpPr>
          <p:cNvPr id="122" name="Google Shape;122;p15"/>
          <p:cNvSpPr/>
          <p:nvPr/>
        </p:nvSpPr>
        <p:spPr>
          <a:xfrm>
            <a:off x="5393775" y="1730325"/>
            <a:ext cx="1067100" cy="4155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0">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3 conditions</a:t>
            </a:r>
            <a:endParaRPr sz="900">
              <a:solidFill>
                <a:srgbClr val="FFFFFF"/>
              </a:solidFill>
              <a:latin typeface="Calibri"/>
              <a:ea typeface="Calibri"/>
              <a:cs typeface="Calibri"/>
              <a:sym typeface="Calibri"/>
            </a:endParaRPr>
          </a:p>
        </p:txBody>
      </p:sp>
      <p:sp>
        <p:nvSpPr>
          <p:cNvPr id="123" name="Google Shape;123;p15"/>
          <p:cNvSpPr/>
          <p:nvPr/>
        </p:nvSpPr>
        <p:spPr>
          <a:xfrm>
            <a:off x="5393775" y="3465900"/>
            <a:ext cx="3333000" cy="10140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124" name="Google Shape;124;p15"/>
          <p:cNvSpPr txBox="1"/>
          <p:nvPr/>
        </p:nvSpPr>
        <p:spPr>
          <a:xfrm>
            <a:off x="6222759" y="3661704"/>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125" name="Google Shape;125;p15"/>
          <p:cNvSpPr txBox="1"/>
          <p:nvPr/>
        </p:nvSpPr>
        <p:spPr>
          <a:xfrm>
            <a:off x="6222752" y="3948075"/>
            <a:ext cx="21753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We all have hearts, so why did this verse mention one with a heart?</a:t>
            </a:r>
            <a:endParaRPr sz="1000">
              <a:solidFill>
                <a:srgbClr val="1E1E1E"/>
              </a:solidFill>
              <a:latin typeface="Inter Tight Medium"/>
              <a:ea typeface="Inter Tight Medium"/>
              <a:cs typeface="Inter Tight Medium"/>
              <a:sym typeface="Inter Tight Medium"/>
            </a:endParaRPr>
          </a:p>
        </p:txBody>
      </p:sp>
      <p:pic>
        <p:nvPicPr>
          <p:cNvPr id="126" name="Google Shape;126;p15"/>
          <p:cNvPicPr preferRelativeResize="0"/>
          <p:nvPr/>
        </p:nvPicPr>
        <p:blipFill rotWithShape="1">
          <a:blip r:embed="rId3">
            <a:alphaModFix/>
          </a:blip>
          <a:srcRect/>
          <a:stretch/>
        </p:blipFill>
        <p:spPr>
          <a:xfrm>
            <a:off x="5621614" y="3661704"/>
            <a:ext cx="497928" cy="497928"/>
          </a:xfrm>
          <a:prstGeom prst="rect">
            <a:avLst/>
          </a:prstGeom>
          <a:noFill/>
          <a:ln>
            <a:noFill/>
          </a:ln>
        </p:spPr>
      </p:pic>
      <p:sp>
        <p:nvSpPr>
          <p:cNvPr id="127" name="Google Shape;127;p15"/>
          <p:cNvSpPr/>
          <p:nvPr/>
        </p:nvSpPr>
        <p:spPr>
          <a:xfrm>
            <a:off x="5393775" y="2229150"/>
            <a:ext cx="1067100" cy="4155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28" name="Google Shape;128;p15"/>
          <p:cNvSpPr txBox="1"/>
          <p:nvPr/>
        </p:nvSpPr>
        <p:spPr>
          <a:xfrm>
            <a:off x="5546288" y="2350425"/>
            <a:ext cx="8367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Noto Sans Arabic"/>
                <a:ea typeface="Noto Sans Arabic"/>
                <a:cs typeface="Noto Sans Arabic"/>
                <a:sym typeface="Noto Sans Arabic"/>
              </a:rPr>
              <a:t>قَلْب</a:t>
            </a:r>
            <a:r>
              <a:rPr lang="en-GB" sz="1000">
                <a:solidFill>
                  <a:srgbClr val="1E1E1E"/>
                </a:solidFill>
                <a:latin typeface="Inter Light"/>
                <a:ea typeface="Inter Light"/>
                <a:cs typeface="Inter Light"/>
                <a:sym typeface="Inter Light"/>
              </a:rPr>
              <a:t> - Heart</a:t>
            </a:r>
            <a:endParaRPr sz="1000">
              <a:solidFill>
                <a:srgbClr val="1E1E1E"/>
              </a:solidFill>
              <a:latin typeface="Inter Light"/>
              <a:ea typeface="Inter Light"/>
              <a:cs typeface="Inter Light"/>
              <a:sym typeface="Inter Light"/>
            </a:endParaRPr>
          </a:p>
        </p:txBody>
      </p:sp>
      <p:sp>
        <p:nvSpPr>
          <p:cNvPr id="129" name="Google Shape;129;p15"/>
          <p:cNvSpPr/>
          <p:nvPr/>
        </p:nvSpPr>
        <p:spPr>
          <a:xfrm>
            <a:off x="6551475" y="1730325"/>
            <a:ext cx="2175300" cy="9144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30" name="Google Shape;130;p15"/>
          <p:cNvSpPr txBox="1"/>
          <p:nvPr/>
        </p:nvSpPr>
        <p:spPr>
          <a:xfrm>
            <a:off x="6706200" y="1856625"/>
            <a:ext cx="18375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Noto Sans Arabic"/>
                <a:ea typeface="Noto Sans Arabic"/>
                <a:cs typeface="Noto Sans Arabic"/>
                <a:sym typeface="Noto Sans Arabic"/>
              </a:rPr>
              <a:t>أَلْقَى</a:t>
            </a:r>
            <a:r>
              <a:rPr lang="en-GB" sz="1000">
                <a:solidFill>
                  <a:srgbClr val="1E1E1E"/>
                </a:solidFill>
                <a:latin typeface="Inter Light"/>
                <a:ea typeface="Inter Light"/>
                <a:cs typeface="Inter Light"/>
                <a:sym typeface="Inter Light"/>
              </a:rPr>
              <a:t> </a:t>
            </a:r>
            <a:r>
              <a:rPr lang="en-GB" sz="1000">
                <a:solidFill>
                  <a:srgbClr val="1E1E1E"/>
                </a:solidFill>
                <a:latin typeface="Noto Sans Arabic"/>
                <a:ea typeface="Noto Sans Arabic"/>
                <a:cs typeface="Noto Sans Arabic"/>
                <a:sym typeface="Noto Sans Arabic"/>
              </a:rPr>
              <a:t>ٱلسَّمْعَ</a:t>
            </a:r>
            <a:r>
              <a:rPr lang="en-GB" sz="1000">
                <a:solidFill>
                  <a:srgbClr val="1E1E1E"/>
                </a:solidFill>
                <a:latin typeface="Inter Light"/>
                <a:ea typeface="Inter Light"/>
                <a:cs typeface="Inter Light"/>
                <a:sym typeface="Inter Light"/>
              </a:rPr>
              <a:t> - Direct their sense of hearing completely to the One who is speaking.</a:t>
            </a:r>
            <a:endParaRPr sz="1000">
              <a:solidFill>
                <a:srgbClr val="1E1E1E"/>
              </a:solidFill>
              <a:latin typeface="Inter Light"/>
              <a:ea typeface="Inter Light"/>
              <a:cs typeface="Inter Light"/>
              <a:sym typeface="Inter Light"/>
            </a:endParaRPr>
          </a:p>
        </p:txBody>
      </p:sp>
      <p:sp>
        <p:nvSpPr>
          <p:cNvPr id="131" name="Google Shape;131;p15"/>
          <p:cNvSpPr/>
          <p:nvPr/>
        </p:nvSpPr>
        <p:spPr>
          <a:xfrm>
            <a:off x="5393775" y="2755125"/>
            <a:ext cx="3333000" cy="6003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32" name="Google Shape;132;p15"/>
          <p:cNvSpPr txBox="1"/>
          <p:nvPr/>
        </p:nvSpPr>
        <p:spPr>
          <a:xfrm>
            <a:off x="5546300" y="2839725"/>
            <a:ext cx="2997300" cy="431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Noto Sans Arabic"/>
                <a:ea typeface="Noto Sans Arabic"/>
                <a:cs typeface="Noto Sans Arabic"/>
                <a:sym typeface="Noto Sans Arabic"/>
              </a:rPr>
              <a:t>شَهِيدٌ</a:t>
            </a:r>
            <a:r>
              <a:rPr lang="en-GB" sz="1000">
                <a:solidFill>
                  <a:srgbClr val="1E1E1E"/>
                </a:solidFill>
                <a:latin typeface="Inter Light"/>
                <a:ea typeface="Inter Light"/>
                <a:cs typeface="Inter Light"/>
                <a:sym typeface="Inter Light"/>
              </a:rPr>
              <a:t> - Their hearts and minds must be present during the experience.</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136"/>
        <p:cNvGrpSpPr/>
        <p:nvPr/>
      </p:nvGrpSpPr>
      <p:grpSpPr>
        <a:xfrm>
          <a:off x="0" y="0"/>
          <a:ext cx="0" cy="0"/>
          <a:chOff x="0" y="0"/>
          <a:chExt cx="0" cy="0"/>
        </a:xfrm>
      </p:grpSpPr>
      <p:pic>
        <p:nvPicPr>
          <p:cNvPr id="137" name="Google Shape;137;p16"/>
          <p:cNvPicPr preferRelativeResize="0"/>
          <p:nvPr/>
        </p:nvPicPr>
        <p:blipFill>
          <a:blip r:embed="rId3">
            <a:alphaModFix amt="61000"/>
          </a:blip>
          <a:stretch>
            <a:fillRect/>
          </a:stretch>
        </p:blipFill>
        <p:spPr>
          <a:xfrm>
            <a:off x="-44774" y="-209575"/>
            <a:ext cx="9144000" cy="6156970"/>
          </a:xfrm>
          <a:prstGeom prst="rect">
            <a:avLst/>
          </a:prstGeom>
          <a:noFill/>
          <a:ln>
            <a:noFill/>
          </a:ln>
        </p:spPr>
      </p:pic>
      <p:sp>
        <p:nvSpPr>
          <p:cNvPr id="138" name="Google Shape;138;p16"/>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139" name="Google Shape;139;p16"/>
          <p:cNvSpPr txBox="1"/>
          <p:nvPr/>
        </p:nvSpPr>
        <p:spPr>
          <a:xfrm>
            <a:off x="488167" y="669197"/>
            <a:ext cx="6363600" cy="153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endParaRPr sz="700" b="0" i="0" u="none" strike="noStrike" cap="none">
              <a:solidFill>
                <a:schemeClr val="lt1"/>
              </a:solidFill>
              <a:latin typeface="Arial"/>
              <a:ea typeface="Arial"/>
              <a:cs typeface="Arial"/>
              <a:sym typeface="Arial"/>
            </a:endParaRPr>
          </a:p>
        </p:txBody>
      </p:sp>
      <p:pic>
        <p:nvPicPr>
          <p:cNvPr id="140" name="Google Shape;140;p16"/>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141" name="Google Shape;141;p16"/>
          <p:cNvPicPr preferRelativeResize="0"/>
          <p:nvPr/>
        </p:nvPicPr>
        <p:blipFill rotWithShape="1">
          <a:blip r:embed="rId5">
            <a:alphaModFix/>
          </a:blip>
          <a:srcRect/>
          <a:stretch/>
        </p:blipFill>
        <p:spPr>
          <a:xfrm>
            <a:off x="6851616" y="4524951"/>
            <a:ext cx="1714500" cy="180975"/>
          </a:xfrm>
          <a:prstGeom prst="rect">
            <a:avLst/>
          </a:prstGeom>
          <a:noFill/>
          <a:ln>
            <a:noFill/>
          </a:ln>
        </p:spPr>
      </p:pic>
      <p:sp>
        <p:nvSpPr>
          <p:cNvPr id="142" name="Google Shape;142;p16"/>
          <p:cNvSpPr txBox="1"/>
          <p:nvPr/>
        </p:nvSpPr>
        <p:spPr>
          <a:xfrm>
            <a:off x="488175" y="738075"/>
            <a:ext cx="80781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a:solidFill>
                  <a:schemeClr val="lt1"/>
                </a:solidFill>
                <a:latin typeface="Inter Tight SemiBold"/>
                <a:ea typeface="Inter Tight SemiBold"/>
                <a:cs typeface="Inter Tight SemiBold"/>
                <a:sym typeface="Inter Tight SemiBold"/>
              </a:rPr>
              <a:t>“If you want to benefit from the Qur’ān, gather your heart when it is recited, focus your hearing, and act like you are being directly addressed by Allah, as it is an address from Him to you upon the tongue of His Messenger ﷺ. Allah said, ‘Indeed there is a reminder in that for whoever has a heart or whoever listens attentively with his heart present’ (50:37)”</a:t>
            </a:r>
            <a:br>
              <a:rPr lang="en-GB" sz="2500" b="1">
                <a:solidFill>
                  <a:schemeClr val="lt1"/>
                </a:solidFill>
                <a:latin typeface="Inter Tight SemiBold"/>
                <a:ea typeface="Inter Tight SemiBold"/>
                <a:cs typeface="Inter Tight SemiBold"/>
                <a:sym typeface="Inter Tight SemiBold"/>
              </a:rPr>
            </a:br>
            <a:r>
              <a:rPr lang="en-GB" sz="2500" b="1">
                <a:solidFill>
                  <a:schemeClr val="lt1"/>
                </a:solidFill>
                <a:latin typeface="Inter Tight SemiBold"/>
                <a:ea typeface="Inter Tight SemiBold"/>
                <a:cs typeface="Inter Tight SemiBold"/>
                <a:sym typeface="Inter Tight SemiBold"/>
              </a:rPr>
              <a:t>- Ibn al-Qayyim</a:t>
            </a:r>
            <a:endParaRPr sz="2500" b="1">
              <a:solidFill>
                <a:schemeClr val="lt1"/>
              </a:solidFill>
              <a:latin typeface="Inter Tight SemiBold"/>
              <a:ea typeface="Inter Tight SemiBold"/>
              <a:cs typeface="Inter Tight SemiBold"/>
              <a:sym typeface="Inter Tight SemiBold"/>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E8364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2438</Words>
  <Application>Microsoft Office PowerPoint</Application>
  <PresentationFormat>On-screen Show (16:9)</PresentationFormat>
  <Paragraphs>220</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Inter Tight</vt:lpstr>
      <vt:lpstr>Inter Medium</vt:lpstr>
      <vt:lpstr>Inter Tight Medium</vt:lpstr>
      <vt:lpstr>Inter</vt:lpstr>
      <vt:lpstr>Arial</vt:lpstr>
      <vt:lpstr>Inter Light</vt:lpstr>
      <vt:lpstr>Noto Sans Arabic</vt:lpstr>
      <vt:lpstr>Calibri</vt:lpstr>
      <vt:lpstr>Inter Tight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Zaeem Javaid</cp:lastModifiedBy>
  <cp:revision>1</cp:revision>
  <dcterms:modified xsi:type="dcterms:W3CDTF">2025-02-24T10:55:01Z</dcterms:modified>
</cp:coreProperties>
</file>