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ref Ruqaa" panose="02000503000000000000" pitchFamily="2" charset="-78"/>
      <p:regular r:id="rId25"/>
      <p:bold r:id="rId26"/>
    </p:embeddedFont>
    <p:embeddedFont>
      <p:font typeface="Inter" panose="020B0502030000000004" pitchFamily="34" charset="0"/>
      <p:regular r:id="rId27"/>
      <p:bold r:id="rId28"/>
      <p:italic r:id="rId29"/>
      <p:boldItalic r:id="rId30"/>
    </p:embeddedFont>
    <p:embeddedFont>
      <p:font typeface="Inter Light" panose="02000503000000020004" pitchFamily="2" charset="0"/>
      <p:regular r:id="rId31"/>
      <p:bold r:id="rId32"/>
      <p:italic r:id="rId33"/>
      <p:boldItalic r:id="rId34"/>
    </p:embeddedFont>
    <p:embeddedFont>
      <p:font typeface="Inter Medium" panose="02000503000000020004" pitchFamily="2" charset="0"/>
      <p:regular r:id="rId35"/>
      <p:bold r:id="rId36"/>
      <p:italic r:id="rId37"/>
      <p:boldItalic r:id="rId38"/>
    </p:embeddedFont>
    <p:embeddedFont>
      <p:font typeface="Inter Tight" panose="020B0604020202020204" charset="0"/>
      <p:regular r:id="rId39"/>
      <p:bold r:id="rId40"/>
      <p:italic r:id="rId41"/>
      <p:boldItalic r:id="rId42"/>
    </p:embeddedFont>
    <p:embeddedFont>
      <p:font typeface="Inter Tight Medium" panose="020B0604020202020204" charset="0"/>
      <p:regular r:id="rId43"/>
      <p:bold r:id="rId44"/>
      <p:italic r:id="rId45"/>
      <p:boldItalic r:id="rId46"/>
    </p:embeddedFont>
    <p:embeddedFont>
      <p:font typeface="Inter Tight SemiBold" panose="020B0604020202020204" charset="0"/>
      <p:regular r:id="rId47"/>
      <p:bold r:id="rId48"/>
      <p:italic r:id="rId49"/>
      <p:boldItalic r:id="rId50"/>
    </p:embeddedFont>
    <p:embeddedFont>
      <p:font typeface="Noto Sans Arabic" pitchFamily="2" charset="-78"/>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02DED-4564-4BBD-8C54-0EEA1A1ECBCD}" v="7" dt="2025-02-24T10:52:32.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92" y="28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9A702DED-4564-4BBD-8C54-0EEA1A1ECBCD}"/>
    <pc:docChg chg="undo custSel modSld">
      <pc:chgData name="Zaeem Javaid" userId="6620a48c0a62430c" providerId="LiveId" clId="{9A702DED-4564-4BBD-8C54-0EEA1A1ECBCD}" dt="2025-02-24T10:52:38.138" v="9" actId="1076"/>
      <pc:docMkLst>
        <pc:docMk/>
      </pc:docMkLst>
      <pc:sldChg chg="modSp mod">
        <pc:chgData name="Zaeem Javaid" userId="6620a48c0a62430c" providerId="LiveId" clId="{9A702DED-4564-4BBD-8C54-0EEA1A1ECBCD}" dt="2025-02-24T10:51:35.647" v="1" actId="1076"/>
        <pc:sldMkLst>
          <pc:docMk/>
          <pc:sldMk cId="0" sldId="257"/>
        </pc:sldMkLst>
        <pc:spChg chg="mod">
          <ac:chgData name="Zaeem Javaid" userId="6620a48c0a62430c" providerId="LiveId" clId="{9A702DED-4564-4BBD-8C54-0EEA1A1ECBCD}" dt="2025-02-24T10:51:35.647" v="1" actId="1076"/>
          <ac:spMkLst>
            <pc:docMk/>
            <pc:sldMk cId="0" sldId="257"/>
            <ac:spMk id="43" creationId="{00000000-0000-0000-0000-000000000000}"/>
          </ac:spMkLst>
        </pc:spChg>
      </pc:sldChg>
      <pc:sldChg chg="modSp mod">
        <pc:chgData name="Zaeem Javaid" userId="6620a48c0a62430c" providerId="LiveId" clId="{9A702DED-4564-4BBD-8C54-0EEA1A1ECBCD}" dt="2025-02-24T10:52:38.138" v="9" actId="1076"/>
        <pc:sldMkLst>
          <pc:docMk/>
          <pc:sldMk cId="0" sldId="264"/>
        </pc:sldMkLst>
        <pc:spChg chg="mod">
          <ac:chgData name="Zaeem Javaid" userId="6620a48c0a62430c" providerId="LiveId" clId="{9A702DED-4564-4BBD-8C54-0EEA1A1ECBCD}" dt="2025-02-24T10:52:38.138" v="9" actId="1076"/>
          <ac:spMkLst>
            <pc:docMk/>
            <pc:sldMk cId="0" sldId="264"/>
            <ac:spMk id="1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roductivemuslim.com/tawbah-to-do-lis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roductivemuslim.com/doodle-tawbah-to-do-lis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_gGmqpulyg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3390c862c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3390c862c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2 mins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37eb218c92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Discussion: 5 mins </a:t>
            </a:r>
            <a:endParaRPr/>
          </a:p>
          <a:p>
            <a:pPr marL="0" lvl="0" indent="0" algn="l" rtl="0">
              <a:lnSpc>
                <a:spcPct val="100000"/>
              </a:lnSpc>
              <a:spcBef>
                <a:spcPts val="0"/>
              </a:spcBef>
              <a:spcAft>
                <a:spcPts val="0"/>
              </a:spcAft>
              <a:buSzPts val="1400"/>
              <a:buNone/>
            </a:pPr>
            <a:r>
              <a:rPr lang="en-GB"/>
              <a:t>Reflect: 2 mins</a:t>
            </a:r>
            <a:endParaRPr/>
          </a:p>
          <a:p>
            <a:pPr marL="0" lvl="0" indent="0" algn="l" rtl="0">
              <a:lnSpc>
                <a:spcPct val="100000"/>
              </a:lnSpc>
              <a:spcBef>
                <a:spcPts val="0"/>
              </a:spcBef>
              <a:spcAft>
                <a:spcPts val="0"/>
              </a:spcAft>
              <a:buSzPts val="1400"/>
              <a:buNone/>
            </a:pPr>
            <a:r>
              <a:rPr lang="en-GB"/>
              <a:t>Feedback: 2 mins </a:t>
            </a:r>
            <a:endParaRPr/>
          </a:p>
          <a:p>
            <a:pPr marL="0" lvl="0" indent="0" algn="l" rtl="0">
              <a:lnSpc>
                <a:spcPct val="100000"/>
              </a:lnSpc>
              <a:spcBef>
                <a:spcPts val="0"/>
              </a:spcBef>
              <a:spcAft>
                <a:spcPts val="0"/>
              </a:spcAft>
              <a:buSzPts val="1400"/>
              <a:buNone/>
            </a:pPr>
            <a:endParaRPr/>
          </a:p>
        </p:txBody>
      </p:sp>
      <p:sp>
        <p:nvSpPr>
          <p:cNvPr id="141" name="Google Shape;141;g337eb218c92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793e99053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1 min</a:t>
            </a:r>
            <a:endParaRPr/>
          </a:p>
        </p:txBody>
      </p:sp>
      <p:sp>
        <p:nvSpPr>
          <p:cNvPr id="152" name="Google Shape;152;g33793e99053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7eb218c92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u="sng">
                <a:solidFill>
                  <a:schemeClr val="hlink"/>
                </a:solidFill>
                <a:hlinkClick r:id="rId3"/>
              </a:rPr>
              <a:t>https://productivemuslim.com/tawbah-to-do-list/</a:t>
            </a:r>
            <a:r>
              <a:rPr lang="en-GB"/>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u="sng">
                <a:solidFill>
                  <a:schemeClr val="hlink"/>
                </a:solidFill>
                <a:hlinkClick r:id="rId4"/>
              </a:rPr>
              <a:t>https://productivemuslim.com/doodle-tawbah-to-do-list/</a:t>
            </a:r>
            <a:r>
              <a:rPr lang="en-GB"/>
              <a:t>  - Can print this out for attendees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10 mins</a:t>
            </a:r>
            <a:endParaRPr/>
          </a:p>
          <a:p>
            <a:pPr marL="0" lvl="0" indent="0" algn="l" rtl="0">
              <a:lnSpc>
                <a:spcPct val="100000"/>
              </a:lnSpc>
              <a:spcBef>
                <a:spcPts val="0"/>
              </a:spcBef>
              <a:spcAft>
                <a:spcPts val="0"/>
              </a:spcAft>
              <a:buSzPts val="1400"/>
              <a:buNone/>
            </a:pPr>
            <a:endParaRPr/>
          </a:p>
        </p:txBody>
      </p:sp>
      <p:sp>
        <p:nvSpPr>
          <p:cNvPr id="163" name="Google Shape;163;g337eb218c92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3793e99053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33793e99053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7eb218c92_0_1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4 mins </a:t>
            </a:r>
            <a:endParaRPr/>
          </a:p>
          <a:p>
            <a:pPr marL="0" lvl="0" indent="0" algn="l" rtl="0">
              <a:spcBef>
                <a:spcPts val="0"/>
              </a:spcBef>
              <a:spcAft>
                <a:spcPts val="0"/>
              </a:spcAft>
              <a:buNone/>
            </a:pPr>
            <a:r>
              <a:rPr lang="en-GB"/>
              <a:t>Challenge: 1 min </a:t>
            </a:r>
            <a:endParaRPr/>
          </a:p>
          <a:p>
            <a:pPr marL="0" lvl="0" indent="0" algn="l" rtl="0">
              <a:spcBef>
                <a:spcPts val="0"/>
              </a:spcBef>
              <a:spcAft>
                <a:spcPts val="0"/>
              </a:spcAft>
              <a:buNone/>
            </a:pPr>
            <a:r>
              <a:rPr lang="en-GB"/>
              <a:t>Answer: Surah Yasin, Ayah 58</a:t>
            </a:r>
            <a:endParaRPr/>
          </a:p>
          <a:p>
            <a:pPr marL="0" lvl="0" indent="0" algn="l" rtl="0">
              <a:spcBef>
                <a:spcPts val="0"/>
              </a:spcBef>
              <a:spcAft>
                <a:spcPts val="0"/>
              </a:spcAft>
              <a:buNone/>
            </a:pPr>
            <a:endParaRPr/>
          </a:p>
        </p:txBody>
      </p:sp>
      <p:sp>
        <p:nvSpPr>
          <p:cNvPr id="191" name="Google Shape;191;g337eb218c92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7eb218c92_0_1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2 mins</a:t>
            </a:r>
            <a:endParaRPr/>
          </a:p>
          <a:p>
            <a:pPr marL="0" lvl="0" indent="0" algn="l" rtl="0">
              <a:spcBef>
                <a:spcPts val="0"/>
              </a:spcBef>
              <a:spcAft>
                <a:spcPts val="0"/>
              </a:spcAft>
              <a:buNone/>
            </a:pPr>
            <a:r>
              <a:rPr lang="en-GB"/>
              <a:t>Reflect: 1 min</a:t>
            </a:r>
            <a:endParaRPr/>
          </a:p>
          <a:p>
            <a:pPr marL="0" lvl="0" indent="0" algn="l" rtl="0">
              <a:spcBef>
                <a:spcPts val="0"/>
              </a:spcBef>
              <a:spcAft>
                <a:spcPts val="0"/>
              </a:spcAft>
              <a:buNone/>
            </a:pPr>
            <a:r>
              <a:rPr lang="en-GB"/>
              <a:t>Feedback: 1 min </a:t>
            </a:r>
            <a:endParaRPr/>
          </a:p>
          <a:p>
            <a:pPr marL="0" lvl="0" indent="0" algn="l" rtl="0">
              <a:spcBef>
                <a:spcPts val="0"/>
              </a:spcBef>
              <a:spcAft>
                <a:spcPts val="0"/>
              </a:spcAft>
              <a:buNone/>
            </a:pPr>
            <a:endParaRPr/>
          </a:p>
        </p:txBody>
      </p:sp>
      <p:sp>
        <p:nvSpPr>
          <p:cNvPr id="205" name="Google Shape;205;g337eb218c92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7eb218c92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37eb218c9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Video: 6 mins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37eb218c92_0_1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2 min</a:t>
            </a:r>
            <a:endParaRPr/>
          </a:p>
        </p:txBody>
      </p:sp>
      <p:sp>
        <p:nvSpPr>
          <p:cNvPr id="226" name="Google Shape;226;g337eb218c92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37eb218c92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1 min</a:t>
            </a:r>
            <a:endParaRPr/>
          </a:p>
        </p:txBody>
      </p:sp>
      <p:sp>
        <p:nvSpPr>
          <p:cNvPr id="238" name="Google Shape;238;g337eb218c92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37eb218c92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15 mins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Put a calm nasheed in the background or you can also play this spoken word:</a:t>
            </a:r>
            <a:endParaRPr/>
          </a:p>
          <a:p>
            <a:pPr marL="0" lvl="0" indent="0" algn="l" rtl="0">
              <a:lnSpc>
                <a:spcPct val="100000"/>
              </a:lnSpc>
              <a:spcBef>
                <a:spcPts val="0"/>
              </a:spcBef>
              <a:spcAft>
                <a:spcPts val="0"/>
              </a:spcAft>
              <a:buSzPts val="1400"/>
              <a:buNone/>
            </a:pPr>
            <a:r>
              <a:rPr lang="en-GB" u="sng">
                <a:solidFill>
                  <a:schemeClr val="hlink"/>
                </a:solidFill>
                <a:hlinkClick r:id="rId3"/>
              </a:rPr>
              <a:t>https://www.youtube.com/watch?v=_gGmqpulygw</a:t>
            </a:r>
            <a:r>
              <a:rPr lang="en-GB"/>
              <a:t> </a:t>
            </a:r>
            <a:endParaRPr/>
          </a:p>
          <a:p>
            <a:pPr marL="0" lvl="0" indent="0" algn="l" rtl="0">
              <a:lnSpc>
                <a:spcPct val="100000"/>
              </a:lnSpc>
              <a:spcBef>
                <a:spcPts val="0"/>
              </a:spcBef>
              <a:spcAft>
                <a:spcPts val="0"/>
              </a:spcAft>
              <a:buSzPts val="1400"/>
              <a:buNone/>
            </a:pPr>
            <a:endParaRPr/>
          </a:p>
        </p:txBody>
      </p:sp>
      <p:sp>
        <p:nvSpPr>
          <p:cNvPr id="249" name="Google Shape;249;g337eb218c92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33793e99053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Play in background Surah Qāf: https://www.youtube.com/watch?v=jLQXotfD0dw&amp;t=12s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Have the question ready on the board so learners can start thinking as they walk in/wait for the session to start.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Feedback: 4 mins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3" name="Google Shape;33;g33793e99053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3793e99053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3 mins</a:t>
            </a:r>
            <a:endParaRPr/>
          </a:p>
        </p:txBody>
      </p:sp>
      <p:sp>
        <p:nvSpPr>
          <p:cNvPr id="259" name="Google Shape;259;g33793e99053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3793e99053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facilitator should collect all sticky notes and group them on the wall according to the main themes.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5 mins </a:t>
            </a:r>
            <a:endParaRPr/>
          </a:p>
          <a:p>
            <a:pPr marL="0" lvl="0" indent="0" algn="l" rtl="0">
              <a:lnSpc>
                <a:spcPct val="100000"/>
              </a:lnSpc>
              <a:spcBef>
                <a:spcPts val="0"/>
              </a:spcBef>
              <a:spcAft>
                <a:spcPts val="0"/>
              </a:spcAft>
              <a:buSzPts val="1400"/>
              <a:buNone/>
            </a:pPr>
            <a:endParaRPr/>
          </a:p>
        </p:txBody>
      </p:sp>
      <p:sp>
        <p:nvSpPr>
          <p:cNvPr id="277" name="Google Shape;277;g33793e99053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3793e99053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2 mins</a:t>
            </a:r>
            <a:endParaRPr/>
          </a:p>
        </p:txBody>
      </p:sp>
      <p:sp>
        <p:nvSpPr>
          <p:cNvPr id="289" name="Google Shape;289;g33793e99053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3793e99053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g33793e99053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3793e99053_0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1 min</a:t>
            </a:r>
            <a:endParaRPr/>
          </a:p>
        </p:txBody>
      </p:sp>
      <p:sp>
        <p:nvSpPr>
          <p:cNvPr id="59" name="Google Shape;59;g33793e99053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3793e99053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1 min</a:t>
            </a:r>
            <a:endParaRPr/>
          </a:p>
        </p:txBody>
      </p:sp>
      <p:sp>
        <p:nvSpPr>
          <p:cNvPr id="68" name="Google Shape;68;g33793e99053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3793e99053_0_4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4 mins </a:t>
            </a:r>
            <a:endParaRPr/>
          </a:p>
          <a:p>
            <a:pPr marL="0" lvl="0" indent="0" algn="l" rtl="0">
              <a:spcBef>
                <a:spcPts val="0"/>
              </a:spcBef>
              <a:spcAft>
                <a:spcPts val="0"/>
              </a:spcAft>
              <a:buNone/>
            </a:pPr>
            <a:endParaRPr/>
          </a:p>
        </p:txBody>
      </p:sp>
      <p:sp>
        <p:nvSpPr>
          <p:cNvPr id="86" name="Google Shape;86;g33793e99053_0_4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37eb218c92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 </a:t>
            </a:r>
            <a:endParaRPr/>
          </a:p>
          <a:p>
            <a:pPr marL="0" lvl="0" indent="0" algn="l" rtl="0">
              <a:spcBef>
                <a:spcPts val="0"/>
              </a:spcBef>
              <a:spcAft>
                <a:spcPts val="0"/>
              </a:spcAft>
              <a:buNone/>
            </a:pPr>
            <a:endParaRPr/>
          </a:p>
        </p:txBody>
      </p:sp>
      <p:sp>
        <p:nvSpPr>
          <p:cNvPr id="96" name="Google Shape;96;g337eb218c9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37eb218c92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4 mins </a:t>
            </a:r>
            <a:endParaRPr/>
          </a:p>
          <a:p>
            <a:pPr marL="0" lvl="0" indent="0" algn="l" rtl="0">
              <a:spcBef>
                <a:spcPts val="0"/>
              </a:spcBef>
              <a:spcAft>
                <a:spcPts val="0"/>
              </a:spcAft>
              <a:buNone/>
            </a:pPr>
            <a:endParaRPr/>
          </a:p>
        </p:txBody>
      </p:sp>
      <p:sp>
        <p:nvSpPr>
          <p:cNvPr id="106" name="Google Shape;106;g337eb218c9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37eb218c92_0_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5 mins </a:t>
            </a:r>
            <a:endParaRPr/>
          </a:p>
          <a:p>
            <a:pPr marL="0" lvl="0" indent="0" algn="l" rtl="0">
              <a:spcBef>
                <a:spcPts val="0"/>
              </a:spcBef>
              <a:spcAft>
                <a:spcPts val="0"/>
              </a:spcAft>
              <a:buNone/>
            </a:pPr>
            <a:r>
              <a:rPr lang="en-GB"/>
              <a:t>Reflect: 2 mins</a:t>
            </a:r>
            <a:endParaRPr/>
          </a:p>
          <a:p>
            <a:pPr marL="0" lvl="0" indent="0" algn="l" rtl="0">
              <a:spcBef>
                <a:spcPts val="0"/>
              </a:spcBef>
              <a:spcAft>
                <a:spcPts val="0"/>
              </a:spcAft>
              <a:buNone/>
            </a:pPr>
            <a:r>
              <a:rPr lang="en-GB"/>
              <a:t>Feedback: 2 mins </a:t>
            </a:r>
            <a:endParaRPr/>
          </a:p>
          <a:p>
            <a:pPr marL="0" lvl="0" indent="0" algn="l" rtl="0">
              <a:spcBef>
                <a:spcPts val="0"/>
              </a:spcBef>
              <a:spcAft>
                <a:spcPts val="0"/>
              </a:spcAft>
              <a:buNone/>
            </a:pPr>
            <a:endParaRPr/>
          </a:p>
        </p:txBody>
      </p:sp>
      <p:sp>
        <p:nvSpPr>
          <p:cNvPr id="121" name="Google Shape;121;g337eb218c9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413169"/>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
          <p:cNvSpPr/>
          <p:nvPr/>
        </p:nvSpPr>
        <p:spPr>
          <a:xfrm rot="-5400000" flipH="1">
            <a:off x="5741655" y="138151"/>
            <a:ext cx="3540600" cy="3264300"/>
          </a:xfrm>
          <a:prstGeom prst="round1Rect">
            <a:avLst>
              <a:gd name="adj" fmla="val 1825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5878344" y="4814567"/>
            <a:ext cx="972719" cy="19031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
        <p:cNvGrpSpPr/>
        <p:nvPr/>
      </p:nvGrpSpPr>
      <p:grpSpPr>
        <a:xfrm>
          <a:off x="0" y="0"/>
          <a:ext cx="0" cy="0"/>
          <a:chOff x="0" y="0"/>
          <a:chExt cx="0" cy="0"/>
        </a:xfrm>
      </p:grpSpPr>
      <p:sp>
        <p:nvSpPr>
          <p:cNvPr id="18" name="Google Shape;18;p5"/>
          <p:cNvSpPr/>
          <p:nvPr/>
        </p:nvSpPr>
        <p:spPr>
          <a:xfrm>
            <a:off x="-1" y="2494065"/>
            <a:ext cx="4124100" cy="2194800"/>
          </a:xfrm>
          <a:prstGeom prst="round1Rect">
            <a:avLst>
              <a:gd name="adj" fmla="val 2570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9"/>
        <p:cNvGrpSpPr/>
        <p:nvPr/>
      </p:nvGrpSpPr>
      <p:grpSpPr>
        <a:xfrm>
          <a:off x="0" y="0"/>
          <a:ext cx="0" cy="0"/>
          <a:chOff x="0" y="0"/>
          <a:chExt cx="0" cy="0"/>
        </a:xfrm>
      </p:grpSpPr>
      <p:sp>
        <p:nvSpPr>
          <p:cNvPr id="20" name="Google Shape;20;p6"/>
          <p:cNvSpPr/>
          <p:nvPr/>
        </p:nvSpPr>
        <p:spPr>
          <a:xfrm rot="-588418">
            <a:off x="5079736" y="1388092"/>
            <a:ext cx="6756329" cy="6541685"/>
          </a:xfrm>
          <a:prstGeom prst="arc">
            <a:avLst>
              <a:gd name="adj1" fmla="val 11367237"/>
              <a:gd name="adj2" fmla="val 675902"/>
            </a:avLst>
          </a:prstGeom>
          <a:noFill/>
          <a:ln w="889000" cap="flat" cmpd="sng">
            <a:solidFill>
              <a:srgbClr val="C3B8DE"/>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23" name="Google Shape;23;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8583900" y="4688889"/>
            <a:ext cx="5601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 name="Google Shape;7;p1"/>
          <p:cNvSpPr txBox="1"/>
          <p:nvPr/>
        </p:nvSpPr>
        <p:spPr>
          <a:xfrm>
            <a:off x="6797226" y="4816177"/>
            <a:ext cx="1650600" cy="200100"/>
          </a:xfrm>
          <a:prstGeom prst="rect">
            <a:avLst/>
          </a:prstGeom>
          <a:noFill/>
          <a:ln>
            <a:noFill/>
          </a:ln>
        </p:spPr>
        <p:txBody>
          <a:bodyPr spcFirstLastPara="1" wrap="square" lIns="45725" tIns="22850" rIns="45725" bIns="22850" anchor="t" anchorCtr="0">
            <a:spAutoFit/>
          </a:bodyPr>
          <a:lstStyle/>
          <a:p>
            <a:pPr marL="0" marR="0" lvl="0" indent="0" algn="r" rtl="0">
              <a:lnSpc>
                <a:spcPct val="100000"/>
              </a:lnSpc>
              <a:spcBef>
                <a:spcPts val="0"/>
              </a:spcBef>
              <a:spcAft>
                <a:spcPts val="0"/>
              </a:spcAft>
              <a:buNone/>
            </a:pPr>
            <a:r>
              <a:rPr lang="en-GB" sz="1000" b="0" i="0" u="none" strike="noStrike" cap="none">
                <a:solidFill>
                  <a:srgbClr val="1E1E1E"/>
                </a:solidFill>
                <a:latin typeface="Inter Medium"/>
                <a:ea typeface="Inter Medium"/>
                <a:cs typeface="Inter Medium"/>
                <a:sym typeface="Inter Medium"/>
              </a:rPr>
              <a:t>Surah Qāf: </a:t>
            </a:r>
            <a:r>
              <a:rPr lang="en-GB" sz="1000" b="0" i="0" u="none" strike="noStrike" cap="none">
                <a:solidFill>
                  <a:srgbClr val="1E1E1E"/>
                </a:solidFill>
                <a:latin typeface="Inter"/>
                <a:ea typeface="Inter"/>
                <a:cs typeface="Inter"/>
                <a:sym typeface="Inter"/>
              </a:rPr>
              <a:t>Session </a:t>
            </a:r>
            <a:r>
              <a:rPr lang="en-GB" sz="1000">
                <a:solidFill>
                  <a:srgbClr val="1E1E1E"/>
                </a:solidFill>
                <a:latin typeface="Inter"/>
                <a:ea typeface="Inter"/>
                <a:cs typeface="Inter"/>
                <a:sym typeface="Inter"/>
              </a:rPr>
              <a:t>3</a:t>
            </a:r>
            <a:endParaRPr sz="1000" b="0" i="0" u="none" strike="noStrike" cap="none">
              <a:solidFill>
                <a:srgbClr val="FFFFFF"/>
              </a:solidFill>
              <a:latin typeface="Inter"/>
              <a:ea typeface="Inter"/>
              <a:cs typeface="Inter"/>
              <a:sym typeface="Inter"/>
            </a:endParaRPr>
          </a:p>
        </p:txBody>
      </p:sp>
      <p:sp>
        <p:nvSpPr>
          <p:cNvPr id="8" name="Google Shape;8;p1"/>
          <p:cNvSpPr txBox="1"/>
          <p:nvPr/>
        </p:nvSpPr>
        <p:spPr>
          <a:xfrm>
            <a:off x="8729430" y="4801967"/>
            <a:ext cx="2784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Inter Tight"/>
                <a:ea typeface="Inter Tight"/>
                <a:cs typeface="Inter Tight"/>
                <a:sym typeface="Inter Tight"/>
              </a:rPr>
              <a:t>‹#›</a:t>
            </a:fld>
            <a:endParaRPr sz="1200" b="0" i="0" u="none" strike="noStrike" cap="none">
              <a:solidFill>
                <a:schemeClr val="lt1"/>
              </a:solidFill>
              <a:latin typeface="Inter Tight"/>
              <a:ea typeface="Inter Tight"/>
              <a:cs typeface="Inter Tight"/>
              <a:sym typeface="Inter Tight"/>
            </a:endParaRPr>
          </a:p>
        </p:txBody>
      </p:sp>
      <p:sp>
        <p:nvSpPr>
          <p:cNvPr id="9" name="Google Shape;9;p1"/>
          <p:cNvSpPr/>
          <p:nvPr/>
        </p:nvSpPr>
        <p:spPr>
          <a:xfrm>
            <a:off x="0" y="4688890"/>
            <a:ext cx="70332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10" name="Google Shape;10;p1"/>
          <p:cNvPicPr preferRelativeResize="0"/>
          <p:nvPr/>
        </p:nvPicPr>
        <p:blipFill rotWithShape="1">
          <a:blip r:embed="rId8">
            <a:alphaModFix/>
          </a:blip>
          <a:srcRect/>
          <a:stretch/>
        </p:blipFill>
        <p:spPr>
          <a:xfrm>
            <a:off x="5878344" y="4814567"/>
            <a:ext cx="972719" cy="190314"/>
          </a:xfrm>
          <a:prstGeom prst="rect">
            <a:avLst/>
          </a:prstGeom>
          <a:noFill/>
          <a:ln>
            <a:noFill/>
          </a:ln>
        </p:spPr>
      </p:pic>
      <p:pic>
        <p:nvPicPr>
          <p:cNvPr id="11" name="Google Shape;11;p1"/>
          <p:cNvPicPr preferRelativeResize="0"/>
          <p:nvPr/>
        </p:nvPicPr>
        <p:blipFill rotWithShape="1">
          <a:blip r:embed="rId9">
            <a:alphaModFix/>
          </a:blip>
          <a:srcRect/>
          <a:stretch/>
        </p:blipFill>
        <p:spPr>
          <a:xfrm>
            <a:off x="1015059" y="4843591"/>
            <a:ext cx="1183126" cy="1248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_zvO2uYjm-8"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8"/>
          <p:cNvSpPr txBox="1"/>
          <p:nvPr/>
        </p:nvSpPr>
        <p:spPr>
          <a:xfrm>
            <a:off x="1004425" y="749084"/>
            <a:ext cx="40179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Instructions for Use</a:t>
            </a:r>
            <a:endParaRPr sz="3600">
              <a:solidFill>
                <a:srgbClr val="1E1E1E"/>
              </a:solidFill>
              <a:latin typeface="Inter Tight Medium"/>
              <a:ea typeface="Inter Tight Medium"/>
              <a:cs typeface="Inter Tight Medium"/>
              <a:sym typeface="Inter Tight Medium"/>
            </a:endParaRPr>
          </a:p>
        </p:txBody>
      </p:sp>
      <p:sp>
        <p:nvSpPr>
          <p:cNvPr id="30" name="Google Shape;30;p8"/>
          <p:cNvSpPr txBox="1"/>
          <p:nvPr/>
        </p:nvSpPr>
        <p:spPr>
          <a:xfrm>
            <a:off x="1081200" y="1529375"/>
            <a:ext cx="6804000" cy="3009300"/>
          </a:xfrm>
          <a:prstGeom prst="rect">
            <a:avLst/>
          </a:prstGeom>
          <a:noFill/>
          <a:ln>
            <a:noFill/>
          </a:ln>
        </p:spPr>
        <p:txBody>
          <a:bodyPr spcFirstLastPara="1" wrap="square" lIns="45725" tIns="22850" rIns="45725" bIns="22850" anchor="t" anchorCtr="0">
            <a:spAutoFit/>
          </a:bodyPr>
          <a:lstStyle/>
          <a:p>
            <a:pPr marL="457200" marR="0" lvl="0" indent="-298450" algn="l" rtl="0">
              <a:lnSpc>
                <a:spcPct val="150000"/>
              </a:lnSpc>
              <a:spcBef>
                <a:spcPts val="0"/>
              </a:spcBef>
              <a:spcAft>
                <a:spcPts val="0"/>
              </a:spcAft>
              <a:buClr>
                <a:srgbClr val="1E1E1E"/>
              </a:buClr>
              <a:buSzPts val="1100"/>
              <a:buChar char="●"/>
            </a:pPr>
            <a:r>
              <a:rPr lang="en-GB" sz="1100" b="1">
                <a:solidFill>
                  <a:srgbClr val="1E1E1E"/>
                </a:solidFill>
                <a:latin typeface="Inter"/>
                <a:ea typeface="Inter"/>
                <a:cs typeface="Inter"/>
                <a:sym typeface="Inter"/>
              </a:rPr>
              <a:t>Preparation</a:t>
            </a:r>
            <a:r>
              <a:rPr lang="en-GB" sz="1100">
                <a:solidFill>
                  <a:srgbClr val="1E1E1E"/>
                </a:solidFill>
                <a:latin typeface="Inter Light"/>
                <a:ea typeface="Inter Light"/>
                <a:cs typeface="Inter Light"/>
                <a:sym typeface="Inter Light"/>
              </a:rPr>
              <a:t>: Read the accompanying PDF, A Journey Through Surah Qaf, in advance to ensure smooth delivery.</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Recitation</a:t>
            </a:r>
            <a:r>
              <a:rPr lang="en-GB" sz="1100">
                <a:solidFill>
                  <a:srgbClr val="1E1E1E"/>
                </a:solidFill>
                <a:latin typeface="Inter Light"/>
                <a:ea typeface="Inter Light"/>
                <a:cs typeface="Inter Light"/>
                <a:sym typeface="Inter Light"/>
              </a:rPr>
              <a:t>: Recite the passage aloud and encourage attendees to repeat after you. Begin the session with the passage from Part 1 and recite the passage from Part 2 in the middle of the session.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Session Structure:</a:t>
            </a:r>
            <a:r>
              <a:rPr lang="en-GB" sz="1100">
                <a:solidFill>
                  <a:srgbClr val="1E1E1E"/>
                </a:solidFill>
                <a:latin typeface="Inter Light"/>
                <a:ea typeface="Inter Light"/>
                <a:cs typeface="Inter Light"/>
                <a:sym typeface="Inter Light"/>
              </a:rPr>
              <a:t> Each session is divided into two parts with a short break in between.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Reflection &amp; Discussion</a:t>
            </a:r>
            <a:r>
              <a:rPr lang="en-GB" sz="1100">
                <a:solidFill>
                  <a:srgbClr val="1E1E1E"/>
                </a:solidFill>
                <a:latin typeface="Inter Light"/>
                <a:ea typeface="Inter Light"/>
                <a:cs typeface="Inter Light"/>
                <a:sym typeface="Inter Light"/>
              </a:rPr>
              <a:t>: Dedicate the recommended time to reflection and discussion questions—this is essential for fostering a culture of tadabbur (deep contemplation).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Timings</a:t>
            </a:r>
            <a:r>
              <a:rPr lang="en-GB" sz="1100">
                <a:solidFill>
                  <a:srgbClr val="1E1E1E"/>
                </a:solidFill>
                <a:latin typeface="Inter Light"/>
                <a:ea typeface="Inter Light"/>
                <a:cs typeface="Inter Light"/>
                <a:sym typeface="Inter Light"/>
              </a:rPr>
              <a:t>: Suggested timings for each slide are provided in the slide descriptions for guidance.</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Engagement</a:t>
            </a:r>
            <a:r>
              <a:rPr lang="en-GB" sz="1100">
                <a:solidFill>
                  <a:srgbClr val="1E1E1E"/>
                </a:solidFill>
                <a:latin typeface="Inter Light"/>
                <a:ea typeface="Inter Light"/>
                <a:cs typeface="Inter Light"/>
                <a:sym typeface="Inter Light"/>
              </a:rPr>
              <a:t>: Display the starter question as attendees arrive and settle in.</a:t>
            </a:r>
            <a:endParaRPr sz="110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a:solidFill>
                  <a:srgbClr val="1E1E1E"/>
                </a:solidFill>
                <a:latin typeface="Inter"/>
                <a:ea typeface="Inter"/>
                <a:cs typeface="Inter"/>
                <a:sym typeface="Inter"/>
              </a:rPr>
              <a:t>Memorisation</a:t>
            </a:r>
            <a:r>
              <a:rPr lang="en-GB" sz="1100">
                <a:solidFill>
                  <a:srgbClr val="1E1E1E"/>
                </a:solidFill>
                <a:latin typeface="Inter Light"/>
                <a:ea typeface="Inter Light"/>
                <a:cs typeface="Inter Light"/>
                <a:sym typeface="Inter Light"/>
              </a:rPr>
              <a:t>: Encourage all attendees to memorise both the Arabic and English translations of the verses.</a:t>
            </a:r>
            <a:endParaRPr sz="1100">
              <a:solidFill>
                <a:srgbClr val="1E1E1E"/>
              </a:solidFill>
              <a:latin typeface="Inter Light"/>
              <a:ea typeface="Inter Light"/>
              <a:cs typeface="Inter Light"/>
              <a:sym typeface="Int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44" name="Google Shape;144;p17"/>
          <p:cNvSpPr txBox="1"/>
          <p:nvPr/>
        </p:nvSpPr>
        <p:spPr>
          <a:xfrm>
            <a:off x="1004425" y="749084"/>
            <a:ext cx="40179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Repentance &amp; </a:t>
            </a:r>
            <a:br>
              <a:rPr lang="en-GB" sz="3600">
                <a:solidFill>
                  <a:srgbClr val="1E1E1E"/>
                </a:solidFill>
                <a:latin typeface="Inter Tight Medium"/>
                <a:ea typeface="Inter Tight Medium"/>
                <a:cs typeface="Inter Tight Medium"/>
                <a:sym typeface="Inter Tight Medium"/>
              </a:rPr>
            </a:br>
            <a:r>
              <a:rPr lang="en-GB" sz="3600">
                <a:solidFill>
                  <a:srgbClr val="1E1E1E"/>
                </a:solidFill>
                <a:latin typeface="Inter Tight Medium"/>
                <a:ea typeface="Inter Tight Medium"/>
                <a:cs typeface="Inter Tight Medium"/>
                <a:sym typeface="Inter Tight Medium"/>
              </a:rPr>
              <a:t>The Heart</a:t>
            </a:r>
            <a:endParaRPr sz="3600">
              <a:solidFill>
                <a:srgbClr val="1E1E1E"/>
              </a:solidFill>
              <a:latin typeface="Inter Tight Medium"/>
              <a:ea typeface="Inter Tight Medium"/>
              <a:cs typeface="Inter Tight Medium"/>
              <a:sym typeface="Inter Tight Medium"/>
            </a:endParaRPr>
          </a:p>
        </p:txBody>
      </p:sp>
      <p:sp>
        <p:nvSpPr>
          <p:cNvPr id="145" name="Google Shape;145;p17"/>
          <p:cNvSpPr txBox="1"/>
          <p:nvPr/>
        </p:nvSpPr>
        <p:spPr>
          <a:xfrm>
            <a:off x="1081200" y="2165275"/>
            <a:ext cx="3731400" cy="18933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Allah mentions the people of Jannah: He starts with repentance (‘awwāb’)  and ends with repentance (‘munīb’).</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Every act of worship has an outer and inner aspect.</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Focus on the inner and the outer will follow in course.</a:t>
            </a:r>
            <a:endParaRPr sz="1200">
              <a:solidFill>
                <a:srgbClr val="1E1E1E"/>
              </a:solidFill>
              <a:latin typeface="Inter Light"/>
              <a:ea typeface="Inter Light"/>
              <a:cs typeface="Inter Light"/>
              <a:sym typeface="Inter Light"/>
            </a:endParaRPr>
          </a:p>
        </p:txBody>
      </p:sp>
      <p:sp>
        <p:nvSpPr>
          <p:cNvPr id="146" name="Google Shape;146;p17"/>
          <p:cNvSpPr/>
          <p:nvPr/>
        </p:nvSpPr>
        <p:spPr>
          <a:xfrm>
            <a:off x="4955725" y="1358675"/>
            <a:ext cx="3785700" cy="11544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47" name="Google Shape;147;p17"/>
          <p:cNvSpPr txBox="1"/>
          <p:nvPr/>
        </p:nvSpPr>
        <p:spPr>
          <a:xfrm>
            <a:off x="5784709" y="15544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Challenge</a:t>
            </a:r>
            <a:endParaRPr sz="700" b="0" i="0" u="none" strike="noStrike" cap="none">
              <a:solidFill>
                <a:srgbClr val="000000"/>
              </a:solidFill>
              <a:latin typeface="Arial"/>
              <a:ea typeface="Arial"/>
              <a:cs typeface="Arial"/>
              <a:sym typeface="Arial"/>
            </a:endParaRPr>
          </a:p>
        </p:txBody>
      </p:sp>
      <p:sp>
        <p:nvSpPr>
          <p:cNvPr id="148" name="Google Shape;148;p17"/>
          <p:cNvSpPr txBox="1"/>
          <p:nvPr/>
        </p:nvSpPr>
        <p:spPr>
          <a:xfrm>
            <a:off x="5784709" y="1840840"/>
            <a:ext cx="27765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In which other verse in this surah does the word ‘munīb’  come? </a:t>
            </a:r>
            <a:endParaRPr sz="1000">
              <a:solidFill>
                <a:srgbClr val="1E1E1E"/>
              </a:solidFill>
              <a:latin typeface="Inter Tight Medium"/>
              <a:ea typeface="Inter Tight Medium"/>
              <a:cs typeface="Inter Tight Medium"/>
              <a:sym typeface="Inter Tight Medium"/>
            </a:endParaRPr>
          </a:p>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Which Prophet was described as ‘munīb’?</a:t>
            </a:r>
            <a:endParaRPr sz="1000">
              <a:solidFill>
                <a:srgbClr val="1E1E1E"/>
              </a:solidFill>
              <a:latin typeface="Inter Tight Medium"/>
              <a:ea typeface="Inter Tight Medium"/>
              <a:cs typeface="Inter Tight Medium"/>
              <a:sym typeface="Inter Tight Medium"/>
            </a:endParaRPr>
          </a:p>
        </p:txBody>
      </p:sp>
      <p:pic>
        <p:nvPicPr>
          <p:cNvPr id="149" name="Google Shape;149;p17"/>
          <p:cNvPicPr preferRelativeResize="0"/>
          <p:nvPr/>
        </p:nvPicPr>
        <p:blipFill rotWithShape="1">
          <a:blip r:embed="rId3">
            <a:alphaModFix/>
          </a:blip>
          <a:srcRect/>
          <a:stretch/>
        </p:blipFill>
        <p:spPr>
          <a:xfrm>
            <a:off x="5209679" y="1568334"/>
            <a:ext cx="445722" cy="470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153"/>
        <p:cNvGrpSpPr/>
        <p:nvPr/>
      </p:nvGrpSpPr>
      <p:grpSpPr>
        <a:xfrm>
          <a:off x="0" y="0"/>
          <a:ext cx="0" cy="0"/>
          <a:chOff x="0" y="0"/>
          <a:chExt cx="0" cy="0"/>
        </a:xfrm>
      </p:grpSpPr>
      <p:pic>
        <p:nvPicPr>
          <p:cNvPr id="154" name="Google Shape;154;p18"/>
          <p:cNvPicPr preferRelativeResize="0"/>
          <p:nvPr/>
        </p:nvPicPr>
        <p:blipFill>
          <a:blip r:embed="rId3">
            <a:alphaModFix/>
          </a:blip>
          <a:stretch>
            <a:fillRect/>
          </a:stretch>
        </p:blipFill>
        <p:spPr>
          <a:xfrm>
            <a:off x="0" y="-218625"/>
            <a:ext cx="9144000" cy="6094466"/>
          </a:xfrm>
          <a:prstGeom prst="rect">
            <a:avLst/>
          </a:prstGeom>
          <a:noFill/>
          <a:ln>
            <a:noFill/>
          </a:ln>
        </p:spPr>
      </p:pic>
      <p:sp>
        <p:nvSpPr>
          <p:cNvPr id="155" name="Google Shape;155;p18"/>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156" name="Google Shape;156;p18"/>
          <p:cNvSpPr txBox="1"/>
          <p:nvPr/>
        </p:nvSpPr>
        <p:spPr>
          <a:xfrm>
            <a:off x="488167" y="669197"/>
            <a:ext cx="63636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endParaRPr sz="700" b="0" i="0" u="none" strike="noStrike" cap="none">
              <a:solidFill>
                <a:schemeClr val="lt1"/>
              </a:solidFill>
              <a:latin typeface="Arial"/>
              <a:ea typeface="Arial"/>
              <a:cs typeface="Arial"/>
              <a:sym typeface="Arial"/>
            </a:endParaRPr>
          </a:p>
        </p:txBody>
      </p:sp>
      <p:sp>
        <p:nvSpPr>
          <p:cNvPr id="157" name="Google Shape;157;p18"/>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158" name="Google Shape;158;p18"/>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159" name="Google Shape;159;p18"/>
          <p:cNvPicPr preferRelativeResize="0"/>
          <p:nvPr/>
        </p:nvPicPr>
        <p:blipFill rotWithShape="1">
          <a:blip r:embed="rId5">
            <a:alphaModFix/>
          </a:blip>
          <a:srcRect/>
          <a:stretch/>
        </p:blipFill>
        <p:spPr>
          <a:xfrm>
            <a:off x="6851616" y="4524951"/>
            <a:ext cx="1714500" cy="180975"/>
          </a:xfrm>
          <a:prstGeom prst="rect">
            <a:avLst/>
          </a:prstGeom>
          <a:noFill/>
          <a:ln>
            <a:noFill/>
          </a:ln>
        </p:spPr>
      </p:pic>
      <p:sp>
        <p:nvSpPr>
          <p:cNvPr id="160" name="Google Shape;160;p18"/>
          <p:cNvSpPr txBox="1"/>
          <p:nvPr/>
        </p:nvSpPr>
        <p:spPr>
          <a:xfrm>
            <a:off x="488175" y="738075"/>
            <a:ext cx="63636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300" b="1">
                <a:solidFill>
                  <a:schemeClr val="lt1"/>
                </a:solidFill>
                <a:latin typeface="Inter Tight SemiBold"/>
                <a:ea typeface="Inter Tight SemiBold"/>
                <a:cs typeface="Inter Tight SemiBold"/>
                <a:sym typeface="Inter Tight SemiBold"/>
              </a:rPr>
              <a:t>One of our key life goals and duʿā’ should be to reach the level of inābah. Inābah consists of repeatedly turning to Allah with love and humility; and to turn away from other than Him.</a:t>
            </a:r>
            <a:endParaRPr sz="3300" b="1">
              <a:solidFill>
                <a:schemeClr val="lt1"/>
              </a:solidFill>
              <a:latin typeface="Inter Tight SemiBold"/>
              <a:ea typeface="Inter Tight SemiBold"/>
              <a:cs typeface="Inter Tight SemiBold"/>
              <a:sym typeface="Inter Tigh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9"/>
          <p:cNvPicPr preferRelativeResize="0"/>
          <p:nvPr/>
        </p:nvPicPr>
        <p:blipFill rotWithShape="1">
          <a:blip r:embed="rId3">
            <a:alphaModFix/>
          </a:blip>
          <a:srcRect l="23418"/>
          <a:stretch/>
        </p:blipFill>
        <p:spPr>
          <a:xfrm>
            <a:off x="6123700" y="486525"/>
            <a:ext cx="4407000" cy="3826200"/>
          </a:xfrm>
          <a:prstGeom prst="roundRect">
            <a:avLst>
              <a:gd name="adj" fmla="val 10487"/>
            </a:avLst>
          </a:prstGeom>
          <a:noFill/>
          <a:ln>
            <a:noFill/>
          </a:ln>
        </p:spPr>
      </p:pic>
      <p:sp>
        <p:nvSpPr>
          <p:cNvPr id="166" name="Google Shape;166;p19"/>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67" name="Google Shape;167;p19"/>
          <p:cNvSpPr txBox="1"/>
          <p:nvPr/>
        </p:nvSpPr>
        <p:spPr>
          <a:xfrm>
            <a:off x="1004425" y="749075"/>
            <a:ext cx="46551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Write a Letter</a:t>
            </a:r>
            <a:endParaRPr sz="3600">
              <a:solidFill>
                <a:srgbClr val="1E1E1E"/>
              </a:solidFill>
              <a:latin typeface="Inter Tight Medium"/>
              <a:ea typeface="Inter Tight Medium"/>
              <a:cs typeface="Inter Tight Medium"/>
              <a:sym typeface="Inter Tight Medium"/>
            </a:endParaRPr>
          </a:p>
        </p:txBody>
      </p:sp>
      <p:sp>
        <p:nvSpPr>
          <p:cNvPr id="168" name="Google Shape;168;p19"/>
          <p:cNvSpPr/>
          <p:nvPr/>
        </p:nvSpPr>
        <p:spPr>
          <a:xfrm>
            <a:off x="1004425" y="2443175"/>
            <a:ext cx="3567600" cy="438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Acknowledge your lowly status</a:t>
            </a:r>
            <a:endParaRPr sz="900">
              <a:solidFill>
                <a:schemeClr val="lt1"/>
              </a:solidFill>
              <a:latin typeface="Calibri"/>
              <a:ea typeface="Calibri"/>
              <a:cs typeface="Calibri"/>
              <a:sym typeface="Calibri"/>
            </a:endParaRPr>
          </a:p>
        </p:txBody>
      </p:sp>
      <p:sp>
        <p:nvSpPr>
          <p:cNvPr id="169" name="Google Shape;169;p19"/>
          <p:cNvSpPr/>
          <p:nvPr/>
        </p:nvSpPr>
        <p:spPr>
          <a:xfrm>
            <a:off x="1004575" y="2934975"/>
            <a:ext cx="3567600" cy="438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BEG</a:t>
            </a:r>
            <a:endParaRPr sz="900">
              <a:solidFill>
                <a:schemeClr val="lt1"/>
              </a:solidFill>
              <a:latin typeface="Calibri"/>
              <a:ea typeface="Calibri"/>
              <a:cs typeface="Calibri"/>
              <a:sym typeface="Calibri"/>
            </a:endParaRPr>
          </a:p>
        </p:txBody>
      </p:sp>
      <p:sp>
        <p:nvSpPr>
          <p:cNvPr id="170" name="Google Shape;170;p19"/>
          <p:cNvSpPr/>
          <p:nvPr/>
        </p:nvSpPr>
        <p:spPr>
          <a:xfrm>
            <a:off x="1004575" y="3426775"/>
            <a:ext cx="3567600" cy="438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Promise to try your best to never go back to the sin</a:t>
            </a:r>
            <a:endParaRPr sz="900">
              <a:solidFill>
                <a:schemeClr val="lt1"/>
              </a:solidFill>
              <a:latin typeface="Calibri"/>
              <a:ea typeface="Calibri"/>
              <a:cs typeface="Calibri"/>
              <a:sym typeface="Calibri"/>
            </a:endParaRPr>
          </a:p>
        </p:txBody>
      </p:sp>
      <p:sp>
        <p:nvSpPr>
          <p:cNvPr id="171" name="Google Shape;171;p19"/>
          <p:cNvSpPr/>
          <p:nvPr/>
        </p:nvSpPr>
        <p:spPr>
          <a:xfrm>
            <a:off x="1004575" y="3918575"/>
            <a:ext cx="3567600" cy="438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54000" tIns="22850" rIns="54000"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Ask Allah to help you stay away from the sin</a:t>
            </a:r>
            <a:endParaRPr sz="900">
              <a:solidFill>
                <a:schemeClr val="lt1"/>
              </a:solidFill>
              <a:latin typeface="Calibri"/>
              <a:ea typeface="Calibri"/>
              <a:cs typeface="Calibri"/>
              <a:sym typeface="Calibri"/>
            </a:endParaRPr>
          </a:p>
        </p:txBody>
      </p:sp>
      <p:sp>
        <p:nvSpPr>
          <p:cNvPr id="172" name="Google Shape;172;p19"/>
          <p:cNvSpPr/>
          <p:nvPr/>
        </p:nvSpPr>
        <p:spPr>
          <a:xfrm>
            <a:off x="1004425" y="1459575"/>
            <a:ext cx="3567600" cy="4386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spcBef>
                <a:spcPts val="0"/>
              </a:spcBef>
              <a:spcAft>
                <a:spcPts val="0"/>
              </a:spcAft>
              <a:buClr>
                <a:schemeClr val="dk1"/>
              </a:buClr>
              <a:buSzPts val="1000"/>
              <a:buFont typeface="Arial"/>
              <a:buNone/>
            </a:pPr>
            <a:r>
              <a:rPr lang="en-GB" sz="1000">
                <a:solidFill>
                  <a:srgbClr val="1E1E1E"/>
                </a:solidFill>
                <a:latin typeface="Inter Tight Medium"/>
                <a:ea typeface="Inter Tight Medium"/>
                <a:cs typeface="Inter Tight Medium"/>
                <a:sym typeface="Inter Tight Medium"/>
              </a:rPr>
              <a:t>Think of a recent sin you have committed</a:t>
            </a:r>
            <a:endParaRPr sz="900">
              <a:solidFill>
                <a:schemeClr val="lt1"/>
              </a:solidFill>
              <a:latin typeface="Calibri"/>
              <a:ea typeface="Calibri"/>
              <a:cs typeface="Calibri"/>
              <a:sym typeface="Calibri"/>
            </a:endParaRPr>
          </a:p>
        </p:txBody>
      </p:sp>
      <p:sp>
        <p:nvSpPr>
          <p:cNvPr id="173" name="Google Shape;173;p19"/>
          <p:cNvSpPr/>
          <p:nvPr/>
        </p:nvSpPr>
        <p:spPr>
          <a:xfrm>
            <a:off x="1004425" y="1951375"/>
            <a:ext cx="3567600" cy="4386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spcBef>
                <a:spcPts val="0"/>
              </a:spcBef>
              <a:spcAft>
                <a:spcPts val="0"/>
              </a:spcAft>
              <a:buClr>
                <a:schemeClr val="dk1"/>
              </a:buClr>
              <a:buSzPts val="1000"/>
              <a:buFont typeface="Arial"/>
              <a:buNone/>
            </a:pPr>
            <a:r>
              <a:rPr lang="en-GB" sz="1000">
                <a:solidFill>
                  <a:srgbClr val="1E1E1E"/>
                </a:solidFill>
                <a:latin typeface="Inter Tight Medium"/>
                <a:ea typeface="Inter Tight Medium"/>
                <a:cs typeface="Inter Tight Medium"/>
                <a:sym typeface="Inter Tight Medium"/>
              </a:rPr>
              <a:t>Write down a letter to Allah begging Him to forgive you</a:t>
            </a:r>
            <a:endParaRPr sz="1000">
              <a:solidFill>
                <a:srgbClr val="1E1E1E"/>
              </a:solidFill>
              <a:latin typeface="Inter Tight Medium"/>
              <a:ea typeface="Inter Tight Medium"/>
              <a:cs typeface="Inter Tight Medium"/>
              <a:sym typeface="Inter Tight Medium"/>
            </a:endParaRPr>
          </a:p>
        </p:txBody>
      </p:sp>
      <p:sp>
        <p:nvSpPr>
          <p:cNvPr id="174" name="Google Shape;174;p19"/>
          <p:cNvSpPr/>
          <p:nvPr/>
        </p:nvSpPr>
        <p:spPr>
          <a:xfrm>
            <a:off x="5383600" y="1987175"/>
            <a:ext cx="3224700" cy="19797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75" name="Google Shape;175;p19"/>
          <p:cNvSpPr txBox="1"/>
          <p:nvPr/>
        </p:nvSpPr>
        <p:spPr>
          <a:xfrm>
            <a:off x="6212584" y="21829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176" name="Google Shape;176;p19"/>
          <p:cNvSpPr txBox="1"/>
          <p:nvPr/>
        </p:nvSpPr>
        <p:spPr>
          <a:xfrm>
            <a:off x="6212577" y="2469350"/>
            <a:ext cx="2175300" cy="1277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did the activity make you feel?</a:t>
            </a:r>
            <a:endParaRPr sz="1000">
              <a:solidFill>
                <a:srgbClr val="1E1E1E"/>
              </a:solidFill>
              <a:latin typeface="Inter Tight Medium"/>
              <a:ea typeface="Inter Tight Medium"/>
              <a:cs typeface="Inter Tight Medium"/>
              <a:sym typeface="Inter Tight Medium"/>
            </a:endParaRPr>
          </a:p>
          <a:p>
            <a:pPr marL="0" marR="0" lvl="0" indent="0" algn="l" rtl="0">
              <a:lnSpc>
                <a:spcPct val="100000"/>
              </a:lnSpc>
              <a:spcBef>
                <a:spcPts val="0"/>
              </a:spcBef>
              <a:spcAft>
                <a:spcPts val="0"/>
              </a:spcAft>
              <a:buClr>
                <a:srgbClr val="000000"/>
              </a:buClr>
              <a:buSzPts val="1000"/>
              <a:buFont typeface="Arial"/>
              <a:buNone/>
            </a:pPr>
            <a:endParaRPr sz="1000">
              <a:solidFill>
                <a:srgbClr val="1E1E1E"/>
              </a:solidFill>
              <a:latin typeface="Inter Tight Medium"/>
              <a:ea typeface="Inter Tight Medium"/>
              <a:cs typeface="Inter Tight Medium"/>
              <a:sym typeface="Inter Tight Medium"/>
            </a:endParaRPr>
          </a:p>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What stops </a:t>
            </a:r>
            <a:r>
              <a:rPr lang="en-GB" sz="1000" b="1">
                <a:solidFill>
                  <a:srgbClr val="1E1E1E"/>
                </a:solidFill>
                <a:latin typeface="Inter Tight"/>
                <a:ea typeface="Inter Tight"/>
                <a:cs typeface="Inter Tight"/>
                <a:sym typeface="Inter Tight"/>
              </a:rPr>
              <a:t>you</a:t>
            </a:r>
            <a:r>
              <a:rPr lang="en-GB" sz="1000">
                <a:solidFill>
                  <a:srgbClr val="1E1E1E"/>
                </a:solidFill>
                <a:latin typeface="Inter Tight Medium"/>
                <a:ea typeface="Inter Tight Medium"/>
                <a:cs typeface="Inter Tight Medium"/>
                <a:sym typeface="Inter Tight Medium"/>
              </a:rPr>
              <a:t> from turning to Allah in repentance?</a:t>
            </a:r>
            <a:endParaRPr sz="1000">
              <a:solidFill>
                <a:srgbClr val="1E1E1E"/>
              </a:solidFill>
              <a:latin typeface="Inter Tight Medium"/>
              <a:ea typeface="Inter Tight Medium"/>
              <a:cs typeface="Inter Tight Medium"/>
              <a:sym typeface="Inter Tight Medium"/>
            </a:endParaRPr>
          </a:p>
          <a:p>
            <a:pPr marL="0" marR="0" lvl="0" indent="0" algn="l" rtl="0">
              <a:lnSpc>
                <a:spcPct val="100000"/>
              </a:lnSpc>
              <a:spcBef>
                <a:spcPts val="0"/>
              </a:spcBef>
              <a:spcAft>
                <a:spcPts val="0"/>
              </a:spcAft>
              <a:buClr>
                <a:srgbClr val="000000"/>
              </a:buClr>
              <a:buSzPts val="1000"/>
              <a:buFont typeface="Arial"/>
              <a:buNone/>
            </a:pPr>
            <a:endParaRPr sz="1000">
              <a:solidFill>
                <a:srgbClr val="1E1E1E"/>
              </a:solidFill>
              <a:latin typeface="Inter Tight Medium"/>
              <a:ea typeface="Inter Tight Medium"/>
              <a:cs typeface="Inter Tight Medium"/>
              <a:sym typeface="Inter Tight Medium"/>
            </a:endParaRPr>
          </a:p>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What steps can you take to ensure you are always turning to Allah and focused on Him?</a:t>
            </a:r>
            <a:endParaRPr sz="1000">
              <a:solidFill>
                <a:srgbClr val="1E1E1E"/>
              </a:solidFill>
              <a:latin typeface="Inter Tight Medium"/>
              <a:ea typeface="Inter Tight Medium"/>
              <a:cs typeface="Inter Tight Medium"/>
              <a:sym typeface="Inter Tight Medium"/>
            </a:endParaRPr>
          </a:p>
        </p:txBody>
      </p:sp>
      <p:pic>
        <p:nvPicPr>
          <p:cNvPr id="177" name="Google Shape;177;p19"/>
          <p:cNvPicPr preferRelativeResize="0"/>
          <p:nvPr/>
        </p:nvPicPr>
        <p:blipFill rotWithShape="1">
          <a:blip r:embed="rId4">
            <a:alphaModFix/>
          </a:blip>
          <a:srcRect/>
          <a:stretch/>
        </p:blipFill>
        <p:spPr>
          <a:xfrm>
            <a:off x="5611439" y="2182979"/>
            <a:ext cx="497928" cy="497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181"/>
        <p:cNvGrpSpPr/>
        <p:nvPr/>
      </p:nvGrpSpPr>
      <p:grpSpPr>
        <a:xfrm>
          <a:off x="0" y="0"/>
          <a:ext cx="0" cy="0"/>
          <a:chOff x="0" y="0"/>
          <a:chExt cx="0" cy="0"/>
        </a:xfrm>
      </p:grpSpPr>
      <p:pic>
        <p:nvPicPr>
          <p:cNvPr id="182" name="Google Shape;182;p20"/>
          <p:cNvPicPr preferRelativeResize="0"/>
          <p:nvPr/>
        </p:nvPicPr>
        <p:blipFill>
          <a:blip r:embed="rId3">
            <a:alphaModFix/>
          </a:blip>
          <a:stretch>
            <a:fillRect/>
          </a:stretch>
        </p:blipFill>
        <p:spPr>
          <a:xfrm>
            <a:off x="-57150" y="-552475"/>
            <a:ext cx="9201148" cy="6900861"/>
          </a:xfrm>
          <a:prstGeom prst="rect">
            <a:avLst/>
          </a:prstGeom>
          <a:noFill/>
          <a:ln>
            <a:noFill/>
          </a:ln>
        </p:spPr>
      </p:pic>
      <p:sp>
        <p:nvSpPr>
          <p:cNvPr id="183" name="Google Shape;183;p20"/>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184" name="Google Shape;184;p20"/>
          <p:cNvSpPr txBox="1"/>
          <p:nvPr/>
        </p:nvSpPr>
        <p:spPr>
          <a:xfrm>
            <a:off x="488176" y="669200"/>
            <a:ext cx="68673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Eternal Bliss</a:t>
            </a:r>
            <a:endParaRPr sz="6900" b="1">
              <a:solidFill>
                <a:schemeClr val="lt1"/>
              </a:solidFill>
              <a:latin typeface="Inter Tight SemiBold"/>
              <a:ea typeface="Inter Tight SemiBold"/>
              <a:cs typeface="Inter Tight SemiBold"/>
              <a:sym typeface="Inter Tight SemiBold"/>
            </a:endParaRPr>
          </a:p>
        </p:txBody>
      </p:sp>
      <p:sp>
        <p:nvSpPr>
          <p:cNvPr id="185" name="Google Shape;185;p20"/>
          <p:cNvSpPr/>
          <p:nvPr/>
        </p:nvSpPr>
        <p:spPr>
          <a:xfrm>
            <a:off x="488166" y="3417730"/>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a:solidFill>
                  <a:srgbClr val="1E1E1E"/>
                </a:solidFill>
                <a:latin typeface="Inter Tight"/>
                <a:ea typeface="Inter Tight"/>
                <a:cs typeface="Inter Tight"/>
                <a:sym typeface="Inter Tight"/>
              </a:rPr>
              <a:t>Session 3: Pa</a:t>
            </a:r>
            <a:r>
              <a:rPr lang="en-GB" sz="1600" b="0" i="0" u="none" strike="noStrike" cap="none">
                <a:solidFill>
                  <a:srgbClr val="1E1E1E"/>
                </a:solidFill>
                <a:latin typeface="Inter Tight"/>
                <a:ea typeface="Inter Tight"/>
                <a:cs typeface="Inter Tight"/>
                <a:sym typeface="Inter Tight"/>
              </a:rPr>
              <a:t>rt 2</a:t>
            </a:r>
            <a:endParaRPr sz="1600" b="0" i="0" u="none" strike="noStrike" cap="none">
              <a:solidFill>
                <a:schemeClr val="lt1"/>
              </a:solidFill>
              <a:latin typeface="Arial"/>
              <a:ea typeface="Arial"/>
              <a:cs typeface="Arial"/>
              <a:sym typeface="Arial"/>
            </a:endParaRPr>
          </a:p>
        </p:txBody>
      </p:sp>
      <p:sp>
        <p:nvSpPr>
          <p:cNvPr id="186" name="Google Shape;186;p20"/>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187" name="Google Shape;187;p20"/>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188" name="Google Shape;188;p20"/>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94" name="Google Shape;194;p21"/>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95" name="Google Shape;195;p21"/>
          <p:cNvSpPr txBox="1"/>
          <p:nvPr/>
        </p:nvSpPr>
        <p:spPr>
          <a:xfrm>
            <a:off x="1230150" y="3383613"/>
            <a:ext cx="3703200" cy="2310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34. Enter it in peace. This is the Day of eternal life!”</a:t>
            </a:r>
            <a:endParaRPr sz="1200">
              <a:solidFill>
                <a:schemeClr val="dk1"/>
              </a:solidFill>
              <a:latin typeface="Inter Light"/>
              <a:ea typeface="Inter Light"/>
              <a:cs typeface="Inter Light"/>
              <a:sym typeface="Inter Light"/>
            </a:endParaRPr>
          </a:p>
        </p:txBody>
      </p:sp>
      <p:sp>
        <p:nvSpPr>
          <p:cNvPr id="196" name="Google Shape;196;p21"/>
          <p:cNvSpPr txBox="1"/>
          <p:nvPr/>
        </p:nvSpPr>
        <p:spPr>
          <a:xfrm>
            <a:off x="1230150" y="2712630"/>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ٱدْخُلُوهَا بِسَلَـٰمٍ ۖ ذَٰلِكَ يَوْمُ ٱلْخُلُودِ</a:t>
            </a:r>
            <a:endParaRPr sz="1800">
              <a:solidFill>
                <a:srgbClr val="413169"/>
              </a:solidFill>
              <a:latin typeface="Noto Sans Arabic"/>
              <a:ea typeface="Noto Sans Arabic"/>
              <a:cs typeface="Noto Sans Arabic"/>
              <a:sym typeface="Noto Sans Arabic"/>
            </a:endParaRPr>
          </a:p>
        </p:txBody>
      </p:sp>
      <p:sp>
        <p:nvSpPr>
          <p:cNvPr id="197" name="Google Shape;197;p21"/>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Best Welcome</a:t>
            </a:r>
            <a:endParaRPr sz="3600">
              <a:solidFill>
                <a:srgbClr val="1E1E1E"/>
              </a:solidFill>
              <a:latin typeface="Inter Tight Medium"/>
              <a:ea typeface="Inter Tight Medium"/>
              <a:cs typeface="Inter Tight Medium"/>
              <a:sym typeface="Inter Tight Medium"/>
            </a:endParaRPr>
          </a:p>
        </p:txBody>
      </p:sp>
      <p:sp>
        <p:nvSpPr>
          <p:cNvPr id="198" name="Google Shape;198;p21"/>
          <p:cNvSpPr txBox="1"/>
          <p:nvPr/>
        </p:nvSpPr>
        <p:spPr>
          <a:xfrm>
            <a:off x="5395650" y="989475"/>
            <a:ext cx="3224700" cy="18933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Salām has two meanings: peace and greetings. Both are intended here.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Salām; </a:t>
            </a:r>
            <a:r>
              <a:rPr lang="en-GB" sz="1200" b="1">
                <a:solidFill>
                  <a:srgbClr val="1E1E1E"/>
                </a:solidFill>
                <a:latin typeface="Inter"/>
                <a:ea typeface="Inter"/>
                <a:cs typeface="Inter"/>
                <a:sym typeface="Inter"/>
              </a:rPr>
              <a:t>eternal</a:t>
            </a:r>
            <a:r>
              <a:rPr lang="en-GB" sz="1200">
                <a:solidFill>
                  <a:srgbClr val="1E1E1E"/>
                </a:solidFill>
                <a:latin typeface="Inter Light"/>
                <a:ea typeface="Inter Light"/>
                <a:cs typeface="Inter Light"/>
                <a:sym typeface="Inter Light"/>
              </a:rPr>
              <a:t> peace and serenity is the ultimate goal; this dunyā is not a place of peace.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best greeting we will inshā’Allāh hear is: </a:t>
            </a:r>
            <a:r>
              <a:rPr lang="en-GB" sz="1200">
                <a:solidFill>
                  <a:srgbClr val="1E1E1E"/>
                </a:solidFill>
                <a:latin typeface="Noto Sans Arabic"/>
                <a:ea typeface="Noto Sans Arabic"/>
                <a:cs typeface="Noto Sans Arabic"/>
                <a:sym typeface="Noto Sans Arabic"/>
              </a:rPr>
              <a:t>سَلَامٌ قَوْلًا مِّن رَّبٍّ رَّحِيمٍ</a:t>
            </a:r>
            <a:r>
              <a:rPr lang="en-GB" sz="1200">
                <a:solidFill>
                  <a:srgbClr val="1E1E1E"/>
                </a:solidFill>
                <a:latin typeface="Inter Light"/>
                <a:ea typeface="Inter Light"/>
                <a:cs typeface="Inter Light"/>
                <a:sym typeface="Inter Light"/>
              </a:rPr>
              <a:t> </a:t>
            </a:r>
            <a:endParaRPr sz="1200">
              <a:solidFill>
                <a:srgbClr val="1E1E1E"/>
              </a:solidFill>
              <a:latin typeface="Inter Light"/>
              <a:ea typeface="Inter Light"/>
              <a:cs typeface="Inter Light"/>
              <a:sym typeface="Inter Light"/>
            </a:endParaRPr>
          </a:p>
        </p:txBody>
      </p:sp>
      <p:sp>
        <p:nvSpPr>
          <p:cNvPr id="199" name="Google Shape;199;p21"/>
          <p:cNvSpPr/>
          <p:nvPr/>
        </p:nvSpPr>
        <p:spPr>
          <a:xfrm>
            <a:off x="5395650" y="3587075"/>
            <a:ext cx="3224700" cy="892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0" name="Google Shape;200;p21"/>
          <p:cNvSpPr txBox="1"/>
          <p:nvPr/>
        </p:nvSpPr>
        <p:spPr>
          <a:xfrm>
            <a:off x="6224634" y="37828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Challenge</a:t>
            </a:r>
            <a:endParaRPr sz="700" b="0" i="0" u="none" strike="noStrike" cap="none">
              <a:solidFill>
                <a:srgbClr val="000000"/>
              </a:solidFill>
              <a:latin typeface="Arial"/>
              <a:ea typeface="Arial"/>
              <a:cs typeface="Arial"/>
              <a:sym typeface="Arial"/>
            </a:endParaRPr>
          </a:p>
        </p:txBody>
      </p:sp>
      <p:sp>
        <p:nvSpPr>
          <p:cNvPr id="201" name="Google Shape;201;p21"/>
          <p:cNvSpPr txBox="1"/>
          <p:nvPr/>
        </p:nvSpPr>
        <p:spPr>
          <a:xfrm>
            <a:off x="6224627" y="4069250"/>
            <a:ext cx="21753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Which surah is the ayah above in?</a:t>
            </a:r>
            <a:endParaRPr sz="1000">
              <a:solidFill>
                <a:srgbClr val="1E1E1E"/>
              </a:solidFill>
              <a:latin typeface="Inter Tight Medium"/>
              <a:ea typeface="Inter Tight Medium"/>
              <a:cs typeface="Inter Tight Medium"/>
              <a:sym typeface="Inter Tight Medium"/>
            </a:endParaRPr>
          </a:p>
        </p:txBody>
      </p:sp>
      <p:pic>
        <p:nvPicPr>
          <p:cNvPr id="202" name="Google Shape;202;p21"/>
          <p:cNvPicPr preferRelativeResize="0"/>
          <p:nvPr/>
        </p:nvPicPr>
        <p:blipFill rotWithShape="1">
          <a:blip r:embed="rId3">
            <a:alphaModFix/>
          </a:blip>
          <a:srcRect/>
          <a:stretch/>
        </p:blipFill>
        <p:spPr>
          <a:xfrm>
            <a:off x="5623489" y="3782879"/>
            <a:ext cx="497928" cy="497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08" name="Google Shape;208;p22"/>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09" name="Google Shape;209;p22"/>
          <p:cNvSpPr txBox="1"/>
          <p:nvPr/>
        </p:nvSpPr>
        <p:spPr>
          <a:xfrm>
            <a:off x="1230150" y="3291400"/>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35. There they will have whatever they desire, and with Us is ˹even˺ more.</a:t>
            </a:r>
            <a:endParaRPr sz="1200">
              <a:solidFill>
                <a:schemeClr val="dk1"/>
              </a:solidFill>
              <a:latin typeface="Inter Light"/>
              <a:ea typeface="Inter Light"/>
              <a:cs typeface="Inter Light"/>
              <a:sym typeface="Inter Light"/>
            </a:endParaRPr>
          </a:p>
        </p:txBody>
      </p:sp>
      <p:sp>
        <p:nvSpPr>
          <p:cNvPr id="210" name="Google Shape;210;p22"/>
          <p:cNvSpPr txBox="1"/>
          <p:nvPr/>
        </p:nvSpPr>
        <p:spPr>
          <a:xfrm>
            <a:off x="1230150" y="2620350"/>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b="1">
                <a:solidFill>
                  <a:srgbClr val="413169"/>
                </a:solidFill>
                <a:latin typeface="Noto Sans Arabic"/>
                <a:ea typeface="Noto Sans Arabic"/>
                <a:cs typeface="Noto Sans Arabic"/>
                <a:sym typeface="Noto Sans Arabic"/>
              </a:rPr>
              <a:t>لَهُم مَّا يَشَآءُونَ فِيهَا</a:t>
            </a:r>
            <a:r>
              <a:rPr lang="en-GB" sz="1800">
                <a:solidFill>
                  <a:srgbClr val="413169"/>
                </a:solidFill>
                <a:latin typeface="Noto Sans Arabic"/>
                <a:ea typeface="Noto Sans Arabic"/>
                <a:cs typeface="Noto Sans Arabic"/>
                <a:sym typeface="Noto Sans Arabic"/>
              </a:rPr>
              <a:t> وَلَدَيْنَا مَزِيدٌ</a:t>
            </a:r>
            <a:endParaRPr sz="1800">
              <a:solidFill>
                <a:srgbClr val="413169"/>
              </a:solidFill>
              <a:latin typeface="Noto Sans Arabic"/>
              <a:ea typeface="Noto Sans Arabic"/>
              <a:cs typeface="Noto Sans Arabic"/>
              <a:sym typeface="Noto Sans Arabic"/>
            </a:endParaRPr>
          </a:p>
        </p:txBody>
      </p:sp>
      <p:sp>
        <p:nvSpPr>
          <p:cNvPr id="211" name="Google Shape;211;p22"/>
          <p:cNvSpPr txBox="1"/>
          <p:nvPr/>
        </p:nvSpPr>
        <p:spPr>
          <a:xfrm>
            <a:off x="1004425" y="749075"/>
            <a:ext cx="72183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Everything You’ve Ever Wished</a:t>
            </a:r>
            <a:endParaRPr sz="3600">
              <a:solidFill>
                <a:srgbClr val="1E1E1E"/>
              </a:solidFill>
              <a:latin typeface="Inter Tight Medium"/>
              <a:ea typeface="Inter Tight Medium"/>
              <a:cs typeface="Inter Tight Medium"/>
              <a:sym typeface="Inter Tight Medium"/>
            </a:endParaRPr>
          </a:p>
        </p:txBody>
      </p:sp>
      <p:sp>
        <p:nvSpPr>
          <p:cNvPr id="212" name="Google Shape;212;p22"/>
          <p:cNvSpPr/>
          <p:nvPr/>
        </p:nvSpPr>
        <p:spPr>
          <a:xfrm>
            <a:off x="5395650" y="2047150"/>
            <a:ext cx="3224700" cy="4155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0">
              <a:spcBef>
                <a:spcPts val="0"/>
              </a:spcBef>
              <a:spcAft>
                <a:spcPts val="0"/>
              </a:spcAft>
              <a:buClr>
                <a:schemeClr val="dk1"/>
              </a:buClr>
              <a:buSzPts val="1200"/>
              <a:buFont typeface="Arial"/>
              <a:buNone/>
            </a:pPr>
            <a:r>
              <a:rPr lang="en-GB" sz="1200">
                <a:solidFill>
                  <a:srgbClr val="1E1E1E"/>
                </a:solidFill>
                <a:latin typeface="Inter Tight Medium"/>
                <a:ea typeface="Inter Tight Medium"/>
                <a:cs typeface="Inter Tight Medium"/>
                <a:sym typeface="Inter Tight Medium"/>
              </a:rPr>
              <a:t>In Jannah there are two types of naʿīm</a:t>
            </a:r>
            <a:endParaRPr sz="900">
              <a:solidFill>
                <a:schemeClr val="lt1"/>
              </a:solidFill>
              <a:latin typeface="Calibri"/>
              <a:ea typeface="Calibri"/>
              <a:cs typeface="Calibri"/>
              <a:sym typeface="Calibri"/>
            </a:endParaRPr>
          </a:p>
        </p:txBody>
      </p:sp>
      <p:sp>
        <p:nvSpPr>
          <p:cNvPr id="213" name="Google Shape;213;p22"/>
          <p:cNvSpPr/>
          <p:nvPr/>
        </p:nvSpPr>
        <p:spPr>
          <a:xfrm>
            <a:off x="5395650" y="2543675"/>
            <a:ext cx="1564800" cy="345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Physical</a:t>
            </a:r>
            <a:endParaRPr sz="1000">
              <a:solidFill>
                <a:srgbClr val="1E1E1E"/>
              </a:solidFill>
              <a:latin typeface="Inter Light"/>
              <a:ea typeface="Inter Light"/>
              <a:cs typeface="Inter Light"/>
              <a:sym typeface="Inter Light"/>
            </a:endParaRPr>
          </a:p>
        </p:txBody>
      </p:sp>
      <p:sp>
        <p:nvSpPr>
          <p:cNvPr id="214" name="Google Shape;214;p22"/>
          <p:cNvSpPr/>
          <p:nvPr/>
        </p:nvSpPr>
        <p:spPr>
          <a:xfrm>
            <a:off x="7055475" y="2543675"/>
            <a:ext cx="1564800" cy="345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Spiritual</a:t>
            </a:r>
            <a:endParaRPr sz="1000">
              <a:solidFill>
                <a:srgbClr val="1E1E1E"/>
              </a:solidFill>
              <a:latin typeface="Inter Light"/>
              <a:ea typeface="Inter Light"/>
              <a:cs typeface="Inter Light"/>
              <a:sym typeface="Inter Light"/>
            </a:endParaRPr>
          </a:p>
        </p:txBody>
      </p:sp>
      <p:sp>
        <p:nvSpPr>
          <p:cNvPr id="215" name="Google Shape;215;p22"/>
          <p:cNvSpPr/>
          <p:nvPr/>
        </p:nvSpPr>
        <p:spPr>
          <a:xfrm>
            <a:off x="5395650" y="3587075"/>
            <a:ext cx="3224700" cy="892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16" name="Google Shape;216;p22"/>
          <p:cNvSpPr txBox="1"/>
          <p:nvPr/>
        </p:nvSpPr>
        <p:spPr>
          <a:xfrm>
            <a:off x="6224634" y="37828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217" name="Google Shape;217;p22"/>
          <p:cNvSpPr txBox="1"/>
          <p:nvPr/>
        </p:nvSpPr>
        <p:spPr>
          <a:xfrm>
            <a:off x="6224627" y="4069250"/>
            <a:ext cx="21753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does this verse make you feel?</a:t>
            </a:r>
            <a:endParaRPr sz="1000">
              <a:solidFill>
                <a:srgbClr val="1E1E1E"/>
              </a:solidFill>
              <a:latin typeface="Inter Tight Medium"/>
              <a:ea typeface="Inter Tight Medium"/>
              <a:cs typeface="Inter Tight Medium"/>
              <a:sym typeface="Inter Tight Medium"/>
            </a:endParaRPr>
          </a:p>
        </p:txBody>
      </p:sp>
      <p:pic>
        <p:nvPicPr>
          <p:cNvPr id="218" name="Google Shape;218;p22"/>
          <p:cNvPicPr preferRelativeResize="0"/>
          <p:nvPr/>
        </p:nvPicPr>
        <p:blipFill rotWithShape="1">
          <a:blip r:embed="rId3">
            <a:alphaModFix/>
          </a:blip>
          <a:srcRect/>
          <a:stretch/>
        </p:blipFill>
        <p:spPr>
          <a:xfrm>
            <a:off x="5623489" y="3782879"/>
            <a:ext cx="497928" cy="497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3" descr="During the last blessed nights, support Yaqeen’s mission and donate today. https://yqn.io/3aad38&#10;&#10;&quot;Where are my servants, who used to worship Me even though they could not see Me?﻿&quot; This is the question Allah will ask about His worshipers who strove to live with taqwa. When He asks, He will give to the inhabitants of Jannah their greatest reward—the revelation of His Glorious Face. There will be no higher bliss in the heavens than to bask in the light of your Lord’s presence. &#10;&#10;Watch Episode 27 of &quot;Jannah: Home at Last&quot;, a Yaqeen Institute Ramadan Series with Dr. Omar Suleiman.&#10;&#10;DISCLAIMER: All depictions of Jannah are purely conceptual and only vocals were used in the making of the soundtrack.&#10;&#10;Thank you @MuhsenOrg  for providing closed captioning.&#10;&#10;#omarsuleiman #ramadan2023 #heaven #dhikr #omarsuleimanseries #omarsuleimanlectures   &#10;&#10;Click SUBSCRIBE and hit the 🔔 icon to receive the latest updates from Yaqeen!&#10;&#10;Visit http://www.yaqeeninstitute.org for full access to all research publications, infographics, and videos. Join the conversation on Twitter, Facebook, and Instagram @yaqeeninstitute!" title="Seeing Allah in Jannah | Ep. 27 | #JannahSeries with Dr. Omar Suleima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rgbClr val="FFFFFF"/>
              </a:solidFill>
              <a:latin typeface="Arial"/>
              <a:ea typeface="Arial"/>
              <a:cs typeface="Arial"/>
              <a:sym typeface="Arial"/>
            </a:endParaRPr>
          </a:p>
        </p:txBody>
      </p:sp>
      <p:sp>
        <p:nvSpPr>
          <p:cNvPr id="229" name="Google Shape;229;p24"/>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0" name="Google Shape;230;p24"/>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31" name="Google Shape;231;p24"/>
          <p:cNvSpPr txBox="1"/>
          <p:nvPr/>
        </p:nvSpPr>
        <p:spPr>
          <a:xfrm>
            <a:off x="1230150" y="3291400"/>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35. There they will have whatever they desire, and with Us is ˹even˺ more.</a:t>
            </a:r>
            <a:endParaRPr sz="1200">
              <a:solidFill>
                <a:schemeClr val="dk1"/>
              </a:solidFill>
              <a:latin typeface="Inter Light"/>
              <a:ea typeface="Inter Light"/>
              <a:cs typeface="Inter Light"/>
              <a:sym typeface="Inter Light"/>
            </a:endParaRPr>
          </a:p>
        </p:txBody>
      </p:sp>
      <p:sp>
        <p:nvSpPr>
          <p:cNvPr id="232" name="Google Shape;232;p24"/>
          <p:cNvSpPr txBox="1"/>
          <p:nvPr/>
        </p:nvSpPr>
        <p:spPr>
          <a:xfrm>
            <a:off x="1230150" y="2620350"/>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لَهُم مَّا يَشَآءُونَ فِيهَا </a:t>
            </a:r>
            <a:r>
              <a:rPr lang="en-GB" sz="1800" b="1">
                <a:solidFill>
                  <a:srgbClr val="413169"/>
                </a:solidFill>
                <a:latin typeface="Noto Sans Arabic"/>
                <a:ea typeface="Noto Sans Arabic"/>
                <a:cs typeface="Noto Sans Arabic"/>
                <a:sym typeface="Noto Sans Arabic"/>
              </a:rPr>
              <a:t>وَلَدَيْنَا مَزِيدٌ</a:t>
            </a:r>
            <a:endParaRPr sz="1800" b="1">
              <a:solidFill>
                <a:srgbClr val="413169"/>
              </a:solidFill>
              <a:latin typeface="Noto Sans Arabic"/>
              <a:ea typeface="Noto Sans Arabic"/>
              <a:cs typeface="Noto Sans Arabic"/>
              <a:sym typeface="Noto Sans Arabic"/>
            </a:endParaRPr>
          </a:p>
        </p:txBody>
      </p:sp>
      <p:sp>
        <p:nvSpPr>
          <p:cNvPr id="233" name="Google Shape;233;p24"/>
          <p:cNvSpPr txBox="1"/>
          <p:nvPr/>
        </p:nvSpPr>
        <p:spPr>
          <a:xfrm>
            <a:off x="1004425" y="749075"/>
            <a:ext cx="72183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What More?</a:t>
            </a:r>
            <a:endParaRPr sz="3600">
              <a:solidFill>
                <a:srgbClr val="1E1E1E"/>
              </a:solidFill>
              <a:latin typeface="Inter Tight Medium"/>
              <a:ea typeface="Inter Tight Medium"/>
              <a:cs typeface="Inter Tight Medium"/>
              <a:sym typeface="Inter Tight Medium"/>
            </a:endParaRPr>
          </a:p>
        </p:txBody>
      </p:sp>
      <p:sp>
        <p:nvSpPr>
          <p:cNvPr id="234" name="Google Shape;234;p24"/>
          <p:cNvSpPr/>
          <p:nvPr/>
        </p:nvSpPr>
        <p:spPr>
          <a:xfrm>
            <a:off x="5701100" y="1573500"/>
            <a:ext cx="2364900" cy="9102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35" name="Google Shape;235;p24"/>
          <p:cNvSpPr txBox="1"/>
          <p:nvPr/>
        </p:nvSpPr>
        <p:spPr>
          <a:xfrm>
            <a:off x="5934944" y="1813044"/>
            <a:ext cx="18972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‘More’ refers to the gift of seeing Allah.</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239"/>
        <p:cNvGrpSpPr/>
        <p:nvPr/>
      </p:nvGrpSpPr>
      <p:grpSpPr>
        <a:xfrm>
          <a:off x="0" y="0"/>
          <a:ext cx="0" cy="0"/>
          <a:chOff x="0" y="0"/>
          <a:chExt cx="0" cy="0"/>
        </a:xfrm>
      </p:grpSpPr>
      <p:pic>
        <p:nvPicPr>
          <p:cNvPr id="240" name="Google Shape;240;p25"/>
          <p:cNvPicPr preferRelativeResize="0"/>
          <p:nvPr/>
        </p:nvPicPr>
        <p:blipFill>
          <a:blip r:embed="rId3">
            <a:alphaModFix/>
          </a:blip>
          <a:stretch>
            <a:fillRect/>
          </a:stretch>
        </p:blipFill>
        <p:spPr>
          <a:xfrm>
            <a:off x="-24649" y="-25"/>
            <a:ext cx="9144000" cy="6072191"/>
          </a:xfrm>
          <a:prstGeom prst="rect">
            <a:avLst/>
          </a:prstGeom>
          <a:noFill/>
          <a:ln>
            <a:noFill/>
          </a:ln>
        </p:spPr>
      </p:pic>
      <p:sp>
        <p:nvSpPr>
          <p:cNvPr id="241" name="Google Shape;241;p25"/>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242" name="Google Shape;242;p25"/>
          <p:cNvSpPr txBox="1"/>
          <p:nvPr/>
        </p:nvSpPr>
        <p:spPr>
          <a:xfrm>
            <a:off x="488167" y="669197"/>
            <a:ext cx="63636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endParaRPr sz="700" b="0" i="0" u="none" strike="noStrike" cap="none">
              <a:solidFill>
                <a:schemeClr val="lt1"/>
              </a:solidFill>
              <a:latin typeface="Arial"/>
              <a:ea typeface="Arial"/>
              <a:cs typeface="Arial"/>
              <a:sym typeface="Arial"/>
            </a:endParaRPr>
          </a:p>
        </p:txBody>
      </p:sp>
      <p:sp>
        <p:nvSpPr>
          <p:cNvPr id="243" name="Google Shape;243;p25"/>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244" name="Google Shape;244;p25"/>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245" name="Google Shape;245;p25"/>
          <p:cNvPicPr preferRelativeResize="0"/>
          <p:nvPr/>
        </p:nvPicPr>
        <p:blipFill rotWithShape="1">
          <a:blip r:embed="rId5">
            <a:alphaModFix/>
          </a:blip>
          <a:srcRect/>
          <a:stretch/>
        </p:blipFill>
        <p:spPr>
          <a:xfrm>
            <a:off x="6851616" y="4524951"/>
            <a:ext cx="1714500" cy="180975"/>
          </a:xfrm>
          <a:prstGeom prst="rect">
            <a:avLst/>
          </a:prstGeom>
          <a:noFill/>
          <a:ln>
            <a:noFill/>
          </a:ln>
        </p:spPr>
      </p:pic>
      <p:sp>
        <p:nvSpPr>
          <p:cNvPr id="246" name="Google Shape;246;p25"/>
          <p:cNvSpPr txBox="1"/>
          <p:nvPr/>
        </p:nvSpPr>
        <p:spPr>
          <a:xfrm>
            <a:off x="488175" y="738075"/>
            <a:ext cx="69630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lt1"/>
                </a:solidFill>
                <a:latin typeface="Inter Tight SemiBold"/>
                <a:ea typeface="Inter Tight SemiBold"/>
                <a:cs typeface="Inter Tight SemiBold"/>
                <a:sym typeface="Inter Tight SemiBold"/>
              </a:rPr>
              <a:t>The greatest joy a believer will enjoy in the hereafter will be the joy of seeing Allah and meeting Him. There are no words which can describe how phenomenal this experience will be. When the people of Jannah will see Allah </a:t>
            </a:r>
            <a:r>
              <a:rPr lang="en-GB" sz="2600">
                <a:solidFill>
                  <a:schemeClr val="lt1"/>
                </a:solidFill>
                <a:latin typeface="Aref Ruqaa"/>
                <a:ea typeface="Aref Ruqaa"/>
                <a:cs typeface="Aref Ruqaa"/>
                <a:sym typeface="Aref Ruqaa"/>
              </a:rPr>
              <a:t>ﷻ</a:t>
            </a:r>
            <a:r>
              <a:rPr lang="en-GB" sz="2600" b="1">
                <a:solidFill>
                  <a:schemeClr val="lt1"/>
                </a:solidFill>
                <a:latin typeface="Inter Tight SemiBold"/>
                <a:ea typeface="Inter Tight SemiBold"/>
                <a:cs typeface="Inter Tight SemiBold"/>
                <a:sym typeface="Inter Tight SemiBold"/>
              </a:rPr>
              <a:t> with their very own eyes, they will forget all the previous blessings given to them in Paradise.</a:t>
            </a:r>
            <a:endParaRPr sz="2600" b="1">
              <a:solidFill>
                <a:schemeClr val="lt1"/>
              </a:solidFill>
              <a:latin typeface="Inter Tight SemiBold"/>
              <a:ea typeface="Inter Tight SemiBold"/>
              <a:cs typeface="Inter Tight SemiBold"/>
              <a:sym typeface="Inter Tight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6"/>
          <p:cNvPicPr preferRelativeResize="0"/>
          <p:nvPr/>
        </p:nvPicPr>
        <p:blipFill>
          <a:blip r:embed="rId3">
            <a:alphaModFix/>
          </a:blip>
          <a:stretch>
            <a:fillRect/>
          </a:stretch>
        </p:blipFill>
        <p:spPr>
          <a:xfrm>
            <a:off x="5516375" y="1089500"/>
            <a:ext cx="4083900" cy="3141600"/>
          </a:xfrm>
          <a:prstGeom prst="roundRect">
            <a:avLst>
              <a:gd name="adj" fmla="val 10538"/>
            </a:avLst>
          </a:prstGeom>
          <a:noFill/>
          <a:ln>
            <a:noFill/>
          </a:ln>
        </p:spPr>
      </p:pic>
      <p:sp>
        <p:nvSpPr>
          <p:cNvPr id="252" name="Google Shape;252;p26"/>
          <p:cNvSpPr txBox="1"/>
          <p:nvPr/>
        </p:nvSpPr>
        <p:spPr>
          <a:xfrm>
            <a:off x="1004425" y="749084"/>
            <a:ext cx="40179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Your Jannah</a:t>
            </a:r>
            <a:endParaRPr sz="3600">
              <a:solidFill>
                <a:srgbClr val="1E1E1E"/>
              </a:solidFill>
              <a:latin typeface="Inter Tight Medium"/>
              <a:ea typeface="Inter Tight Medium"/>
              <a:cs typeface="Inter Tight Medium"/>
              <a:sym typeface="Inter Tight Medium"/>
            </a:endParaRPr>
          </a:p>
        </p:txBody>
      </p:sp>
      <p:sp>
        <p:nvSpPr>
          <p:cNvPr id="253" name="Google Shape;253;p26"/>
          <p:cNvSpPr/>
          <p:nvPr/>
        </p:nvSpPr>
        <p:spPr>
          <a:xfrm>
            <a:off x="4111750" y="3221676"/>
            <a:ext cx="3785700" cy="12132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54" name="Google Shape;254;p26"/>
          <p:cNvSpPr txBox="1"/>
          <p:nvPr/>
        </p:nvSpPr>
        <p:spPr>
          <a:xfrm>
            <a:off x="4940718" y="3417475"/>
            <a:ext cx="26553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Draw/Describe your ideal Jannah; don’t forget to engage all of your senses</a:t>
            </a:r>
            <a:endParaRPr sz="700" b="0" i="0" u="none" strike="noStrike" cap="none">
              <a:solidFill>
                <a:srgbClr val="000000"/>
              </a:solidFill>
              <a:latin typeface="Arial"/>
              <a:ea typeface="Arial"/>
              <a:cs typeface="Arial"/>
              <a:sym typeface="Arial"/>
            </a:endParaRPr>
          </a:p>
        </p:txBody>
      </p:sp>
      <p:sp>
        <p:nvSpPr>
          <p:cNvPr id="255" name="Google Shape;255;p26"/>
          <p:cNvSpPr txBox="1"/>
          <p:nvPr/>
        </p:nvSpPr>
        <p:spPr>
          <a:xfrm>
            <a:off x="1081200" y="1605575"/>
            <a:ext cx="2970000" cy="1616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The Companions felt like the Hereafter was very real and this motivated them and kept them on track. </a:t>
            </a:r>
            <a:endParaRPr sz="12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None/>
            </a:pPr>
            <a:endParaRPr sz="12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As humans we need a reminder of Jannah to motivate us.</a:t>
            </a:r>
            <a:endParaRPr sz="1200">
              <a:solidFill>
                <a:srgbClr val="1E1E1E"/>
              </a:solidFill>
              <a:latin typeface="Inter Light"/>
              <a:ea typeface="Inter Light"/>
              <a:cs typeface="Inter Light"/>
              <a:sym typeface="Inter Light"/>
            </a:endParaRPr>
          </a:p>
        </p:txBody>
      </p:sp>
      <p:pic>
        <p:nvPicPr>
          <p:cNvPr id="256" name="Google Shape;256;p26"/>
          <p:cNvPicPr preferRelativeResize="0"/>
          <p:nvPr/>
        </p:nvPicPr>
        <p:blipFill rotWithShape="1">
          <a:blip r:embed="rId4">
            <a:alphaModFix/>
          </a:blip>
          <a:srcRect/>
          <a:stretch/>
        </p:blipFill>
        <p:spPr>
          <a:xfrm>
            <a:off x="4353445" y="3431321"/>
            <a:ext cx="470231" cy="470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9"/>
          <p:cNvPicPr preferRelativeResize="0"/>
          <p:nvPr/>
        </p:nvPicPr>
        <p:blipFill>
          <a:blip r:embed="rId3">
            <a:alphaModFix/>
          </a:blip>
          <a:stretch>
            <a:fillRect/>
          </a:stretch>
        </p:blipFill>
        <p:spPr>
          <a:xfrm>
            <a:off x="5815800" y="1114225"/>
            <a:ext cx="3219850" cy="3219850"/>
          </a:xfrm>
          <a:prstGeom prst="rect">
            <a:avLst/>
          </a:prstGeom>
          <a:noFill/>
          <a:ln>
            <a:noFill/>
          </a:ln>
        </p:spPr>
      </p:pic>
      <p:sp>
        <p:nvSpPr>
          <p:cNvPr id="36" name="Google Shape;36;p9"/>
          <p:cNvSpPr/>
          <p:nvPr/>
        </p:nvSpPr>
        <p:spPr>
          <a:xfrm>
            <a:off x="5516375" y="1089500"/>
            <a:ext cx="4147800" cy="3141600"/>
          </a:xfrm>
          <a:prstGeom prst="roundRect">
            <a:avLst>
              <a:gd name="adj" fmla="val 1045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 name="Google Shape;37;p9"/>
          <p:cNvSpPr txBox="1"/>
          <p:nvPr/>
        </p:nvSpPr>
        <p:spPr>
          <a:xfrm>
            <a:off x="966421" y="2171183"/>
            <a:ext cx="37857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p:txBody>
      </p:sp>
      <p:sp>
        <p:nvSpPr>
          <p:cNvPr id="38" name="Google Shape;38;p9"/>
          <p:cNvSpPr/>
          <p:nvPr/>
        </p:nvSpPr>
        <p:spPr>
          <a:xfrm>
            <a:off x="966425" y="1876275"/>
            <a:ext cx="3785700" cy="16299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9" name="Google Shape;39;p9"/>
          <p:cNvSpPr txBox="1"/>
          <p:nvPr/>
        </p:nvSpPr>
        <p:spPr>
          <a:xfrm>
            <a:off x="1795400" y="2072075"/>
            <a:ext cx="27207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Imagine your outcome</a:t>
            </a:r>
            <a:endParaRPr sz="1600">
              <a:solidFill>
                <a:srgbClr val="1E1E1E"/>
              </a:solidFill>
              <a:latin typeface="Inter Tight Medium"/>
              <a:ea typeface="Inter Tight Medium"/>
              <a:cs typeface="Inter Tight Medium"/>
              <a:sym typeface="Inter Tight Medium"/>
            </a:endParaRPr>
          </a:p>
        </p:txBody>
      </p:sp>
      <p:sp>
        <p:nvSpPr>
          <p:cNvPr id="40" name="Google Shape;40;p9"/>
          <p:cNvSpPr txBox="1"/>
          <p:nvPr/>
        </p:nvSpPr>
        <p:spPr>
          <a:xfrm>
            <a:off x="1795409" y="2358440"/>
            <a:ext cx="2776500" cy="969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Imagine you are standing on the Day of Judgement, waiting for the outcome of your test and you hear one of these scenarios.</a:t>
            </a:r>
            <a:br>
              <a:rPr lang="en-GB" sz="1000">
                <a:solidFill>
                  <a:srgbClr val="1E1E1E"/>
                </a:solidFill>
                <a:latin typeface="Inter Tight Medium"/>
                <a:ea typeface="Inter Tight Medium"/>
                <a:cs typeface="Inter Tight Medium"/>
                <a:sym typeface="Inter Tight Medium"/>
              </a:rPr>
            </a:br>
            <a:br>
              <a:rPr lang="en-GB" sz="1000">
                <a:solidFill>
                  <a:srgbClr val="1E1E1E"/>
                </a:solidFill>
                <a:latin typeface="Inter Tight Medium"/>
                <a:ea typeface="Inter Tight Medium"/>
                <a:cs typeface="Inter Tight Medium"/>
                <a:sym typeface="Inter Tight Medium"/>
              </a:rPr>
            </a:br>
            <a:r>
              <a:rPr lang="en-GB" sz="1000">
                <a:solidFill>
                  <a:srgbClr val="1E1E1E"/>
                </a:solidFill>
                <a:latin typeface="Inter Tight Medium"/>
                <a:ea typeface="Inter Tight Medium"/>
                <a:cs typeface="Inter Tight Medium"/>
                <a:sym typeface="Inter Tight Medium"/>
              </a:rPr>
              <a:t>On a post-it note, write down how you would feel in each of the scenarios.</a:t>
            </a:r>
            <a:endParaRPr sz="1000">
              <a:solidFill>
                <a:srgbClr val="1E1E1E"/>
              </a:solidFill>
              <a:latin typeface="Inter Tight Medium"/>
              <a:ea typeface="Inter Tight Medium"/>
              <a:cs typeface="Inter Tight Medium"/>
              <a:sym typeface="Inter Tight Medium"/>
            </a:endParaRPr>
          </a:p>
        </p:txBody>
      </p:sp>
      <p:pic>
        <p:nvPicPr>
          <p:cNvPr id="41" name="Google Shape;41;p9"/>
          <p:cNvPicPr preferRelativeResize="0"/>
          <p:nvPr/>
        </p:nvPicPr>
        <p:blipFill rotWithShape="1">
          <a:blip r:embed="rId4">
            <a:alphaModFix/>
          </a:blip>
          <a:srcRect/>
          <a:stretch/>
        </p:blipFill>
        <p:spPr>
          <a:xfrm>
            <a:off x="1194264" y="2072079"/>
            <a:ext cx="497928" cy="497928"/>
          </a:xfrm>
          <a:prstGeom prst="rect">
            <a:avLst/>
          </a:prstGeom>
          <a:noFill/>
          <a:ln>
            <a:noFill/>
          </a:ln>
        </p:spPr>
      </p:pic>
      <p:sp>
        <p:nvSpPr>
          <p:cNvPr id="42" name="Google Shape;42;p9"/>
          <p:cNvSpPr/>
          <p:nvPr/>
        </p:nvSpPr>
        <p:spPr>
          <a:xfrm>
            <a:off x="5163675" y="867825"/>
            <a:ext cx="2604600" cy="16299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234000" tIns="201600" rIns="234000" bIns="201600" anchor="ctr" anchorCtr="0">
            <a:noAutofit/>
          </a:bodyPr>
          <a:lstStyle/>
          <a:p>
            <a:pPr marL="0" lvl="0" indent="0" algn="l"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“You have been granted entry into Jannah, the eternal Paradise of peace and eternal bliss, where no sorrow, no pain, will ever touch you again.”</a:t>
            </a:r>
            <a:endParaRPr sz="1000">
              <a:solidFill>
                <a:srgbClr val="1E1E1E"/>
              </a:solidFill>
              <a:latin typeface="Inter Light"/>
              <a:ea typeface="Inter Light"/>
              <a:cs typeface="Inter Light"/>
              <a:sym typeface="Inter Light"/>
            </a:endParaRPr>
          </a:p>
        </p:txBody>
      </p:sp>
      <p:sp>
        <p:nvSpPr>
          <p:cNvPr id="43" name="Google Shape;43;p9"/>
          <p:cNvSpPr/>
          <p:nvPr/>
        </p:nvSpPr>
        <p:spPr>
          <a:xfrm>
            <a:off x="5163675" y="2719400"/>
            <a:ext cx="2604600" cy="140345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234000" tIns="201600" rIns="234000" bIns="201600" anchor="ctr" anchorCtr="0">
            <a:noAutofit/>
          </a:bodyPr>
          <a:lstStyle/>
          <a:p>
            <a:pPr marL="0" lvl="0" indent="0" algn="l" rtl="0">
              <a:lnSpc>
                <a:spcPct val="150000"/>
              </a:lnSpc>
              <a:spcBef>
                <a:spcPts val="0"/>
              </a:spcBef>
              <a:spcAft>
                <a:spcPts val="0"/>
              </a:spcAft>
              <a:buClr>
                <a:schemeClr val="dk1"/>
              </a:buClr>
              <a:buSzPts val="1000"/>
              <a:buFont typeface="Arial"/>
              <a:buNone/>
            </a:pPr>
            <a:r>
              <a:rPr lang="en-GB" sz="1000" dirty="0">
                <a:solidFill>
                  <a:srgbClr val="1E1E1E"/>
                </a:solidFill>
                <a:latin typeface="Inter Light"/>
                <a:ea typeface="Inter Light"/>
                <a:cs typeface="Inter Light"/>
                <a:sym typeface="Inter Light"/>
              </a:rPr>
              <a:t>“You have been condemned to the Hell-fire, where you will dwell in agony forever, with no escape, no relief.”</a:t>
            </a:r>
            <a:endParaRPr sz="1000" dirty="0">
              <a:solidFill>
                <a:srgbClr val="1E1E1E"/>
              </a:solidFill>
              <a:latin typeface="Inter Light"/>
              <a:ea typeface="Inter Light"/>
              <a:cs typeface="Inter Light"/>
              <a:sym typeface="Inter Light"/>
            </a:endParaRPr>
          </a:p>
        </p:txBody>
      </p:sp>
      <p:sp>
        <p:nvSpPr>
          <p:cNvPr id="44" name="Google Shape;44;p9"/>
          <p:cNvSpPr txBox="1"/>
          <p:nvPr/>
        </p:nvSpPr>
        <p:spPr>
          <a:xfrm>
            <a:off x="1004425" y="749075"/>
            <a:ext cx="65361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Starter</a:t>
            </a:r>
            <a:endParaRPr sz="3600">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7"/>
          <p:cNvSpPr txBox="1"/>
          <p:nvPr/>
        </p:nvSpPr>
        <p:spPr>
          <a:xfrm>
            <a:off x="1004425" y="749075"/>
            <a:ext cx="52410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Using Your Jannah Vision</a:t>
            </a:r>
            <a:endParaRPr sz="3600">
              <a:solidFill>
                <a:srgbClr val="1E1E1E"/>
              </a:solidFill>
              <a:latin typeface="Inter Tight Medium"/>
              <a:ea typeface="Inter Tight Medium"/>
              <a:cs typeface="Inter Tight Medium"/>
              <a:sym typeface="Inter Tight Medium"/>
            </a:endParaRPr>
          </a:p>
        </p:txBody>
      </p:sp>
      <p:sp>
        <p:nvSpPr>
          <p:cNvPr id="262" name="Google Shape;262;p27"/>
          <p:cNvSpPr/>
          <p:nvPr/>
        </p:nvSpPr>
        <p:spPr>
          <a:xfrm>
            <a:off x="1081200" y="2269150"/>
            <a:ext cx="7056300" cy="5079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200">
                <a:solidFill>
                  <a:srgbClr val="1E1E1E"/>
                </a:solidFill>
                <a:latin typeface="Inter Light"/>
                <a:ea typeface="Inter Light"/>
                <a:cs typeface="Inter Light"/>
                <a:sym typeface="Inter Light"/>
              </a:rPr>
              <a:t>Next time you go through a trial</a:t>
            </a:r>
            <a:endParaRPr sz="900">
              <a:solidFill>
                <a:schemeClr val="lt1"/>
              </a:solidFill>
              <a:latin typeface="Calibri"/>
              <a:ea typeface="Calibri"/>
              <a:cs typeface="Calibri"/>
              <a:sym typeface="Calibri"/>
            </a:endParaRPr>
          </a:p>
        </p:txBody>
      </p:sp>
      <p:sp>
        <p:nvSpPr>
          <p:cNvPr id="263" name="Google Shape;263;p27"/>
          <p:cNvSpPr/>
          <p:nvPr/>
        </p:nvSpPr>
        <p:spPr>
          <a:xfrm>
            <a:off x="1081200" y="3028675"/>
            <a:ext cx="1293900" cy="1372200"/>
          </a:xfrm>
          <a:prstGeom prst="roundRect">
            <a:avLst>
              <a:gd name="adj" fmla="val 14871"/>
            </a:avLst>
          </a:prstGeom>
          <a:noFill/>
          <a:ln w="9525" cap="flat" cmpd="sng">
            <a:solidFill>
              <a:schemeClr val="accent2"/>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64" name="Google Shape;264;p27"/>
          <p:cNvSpPr txBox="1"/>
          <p:nvPr/>
        </p:nvSpPr>
        <p:spPr>
          <a:xfrm>
            <a:off x="1211401" y="3507025"/>
            <a:ext cx="10335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Take out your Vision Board</a:t>
            </a:r>
            <a:endParaRPr sz="1200">
              <a:solidFill>
                <a:srgbClr val="1E1E1E"/>
              </a:solidFill>
              <a:latin typeface="Inter Tight Medium"/>
              <a:ea typeface="Inter Tight Medium"/>
              <a:cs typeface="Inter Tight Medium"/>
              <a:sym typeface="Inter Tight Medium"/>
            </a:endParaRPr>
          </a:p>
        </p:txBody>
      </p:sp>
      <p:sp>
        <p:nvSpPr>
          <p:cNvPr id="265" name="Google Shape;265;p27"/>
          <p:cNvSpPr txBox="1"/>
          <p:nvPr/>
        </p:nvSpPr>
        <p:spPr>
          <a:xfrm>
            <a:off x="1081200" y="1605575"/>
            <a:ext cx="70563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Allah gives us tribulations and trials to help us wake up and turn to Him; this is done out of His mercy as He wants eternal happiness and bliss for us.</a:t>
            </a:r>
            <a:endParaRPr sz="1200">
              <a:solidFill>
                <a:srgbClr val="1E1E1E"/>
              </a:solidFill>
              <a:latin typeface="Inter Light"/>
              <a:ea typeface="Inter Light"/>
              <a:cs typeface="Inter Light"/>
              <a:sym typeface="Inter Light"/>
            </a:endParaRPr>
          </a:p>
        </p:txBody>
      </p:sp>
      <p:sp>
        <p:nvSpPr>
          <p:cNvPr id="266" name="Google Shape;266;p27"/>
          <p:cNvSpPr/>
          <p:nvPr/>
        </p:nvSpPr>
        <p:spPr>
          <a:xfrm>
            <a:off x="2571600" y="3028675"/>
            <a:ext cx="1293900" cy="1372200"/>
          </a:xfrm>
          <a:prstGeom prst="roundRect">
            <a:avLst>
              <a:gd name="adj" fmla="val 14871"/>
            </a:avLst>
          </a:prstGeom>
          <a:noFill/>
          <a:ln w="9525" cap="flat" cmpd="sng">
            <a:solidFill>
              <a:schemeClr val="accent2"/>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67" name="Google Shape;267;p27"/>
          <p:cNvSpPr txBox="1"/>
          <p:nvPr/>
        </p:nvSpPr>
        <p:spPr>
          <a:xfrm>
            <a:off x="2774251" y="3229975"/>
            <a:ext cx="1033500" cy="969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Wear Your Akhirah Glasses 👓 – Shift your perspective</a:t>
            </a:r>
            <a:endParaRPr sz="1200">
              <a:solidFill>
                <a:srgbClr val="1E1E1E"/>
              </a:solidFill>
              <a:latin typeface="Inter Tight Medium"/>
              <a:ea typeface="Inter Tight Medium"/>
              <a:cs typeface="Inter Tight Medium"/>
              <a:sym typeface="Inter Tight Medium"/>
            </a:endParaRPr>
          </a:p>
        </p:txBody>
      </p:sp>
      <p:sp>
        <p:nvSpPr>
          <p:cNvPr id="268" name="Google Shape;268;p27"/>
          <p:cNvSpPr/>
          <p:nvPr/>
        </p:nvSpPr>
        <p:spPr>
          <a:xfrm>
            <a:off x="4062050" y="3028675"/>
            <a:ext cx="1293900" cy="1372200"/>
          </a:xfrm>
          <a:prstGeom prst="roundRect">
            <a:avLst>
              <a:gd name="adj" fmla="val 14871"/>
            </a:avLst>
          </a:prstGeom>
          <a:noFill/>
          <a:ln w="9525" cap="flat" cmpd="sng">
            <a:solidFill>
              <a:schemeClr val="accent2"/>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69" name="Google Shape;269;p27"/>
          <p:cNvSpPr txBox="1"/>
          <p:nvPr/>
        </p:nvSpPr>
        <p:spPr>
          <a:xfrm>
            <a:off x="4264701" y="3507025"/>
            <a:ext cx="10335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Refocus on the Goal</a:t>
            </a:r>
            <a:endParaRPr sz="1200">
              <a:solidFill>
                <a:srgbClr val="1E1E1E"/>
              </a:solidFill>
              <a:latin typeface="Inter Tight Medium"/>
              <a:ea typeface="Inter Tight Medium"/>
              <a:cs typeface="Inter Tight Medium"/>
              <a:sym typeface="Inter Tight Medium"/>
            </a:endParaRPr>
          </a:p>
        </p:txBody>
      </p:sp>
      <p:sp>
        <p:nvSpPr>
          <p:cNvPr id="270" name="Google Shape;270;p27"/>
          <p:cNvSpPr/>
          <p:nvPr/>
        </p:nvSpPr>
        <p:spPr>
          <a:xfrm>
            <a:off x="5552450" y="3028675"/>
            <a:ext cx="2585100" cy="13722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71" name="Google Shape;271;p27"/>
          <p:cNvSpPr txBox="1"/>
          <p:nvPr/>
        </p:nvSpPr>
        <p:spPr>
          <a:xfrm>
            <a:off x="5755100" y="3322225"/>
            <a:ext cx="22617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Take Action – Identify the steps you need to take to stay on the right path (patience, du‘ā, steadfastness, repentance etc)</a:t>
            </a:r>
            <a:endParaRPr sz="1200">
              <a:solidFill>
                <a:srgbClr val="1E1E1E"/>
              </a:solidFill>
              <a:latin typeface="Inter Tight Medium"/>
              <a:ea typeface="Inter Tight Medium"/>
              <a:cs typeface="Inter Tight Medium"/>
              <a:sym typeface="Inter Tight Medium"/>
            </a:endParaRPr>
          </a:p>
        </p:txBody>
      </p:sp>
      <p:cxnSp>
        <p:nvCxnSpPr>
          <p:cNvPr id="272" name="Google Shape;272;p27"/>
          <p:cNvCxnSpPr>
            <a:endCxn id="266" idx="1"/>
          </p:cNvCxnSpPr>
          <p:nvPr/>
        </p:nvCxnSpPr>
        <p:spPr>
          <a:xfrm>
            <a:off x="2375100" y="3714775"/>
            <a:ext cx="196500" cy="0"/>
          </a:xfrm>
          <a:prstGeom prst="straightConnector1">
            <a:avLst/>
          </a:prstGeom>
          <a:noFill/>
          <a:ln w="9525" cap="flat" cmpd="sng">
            <a:solidFill>
              <a:schemeClr val="accent2"/>
            </a:solidFill>
            <a:prstDash val="solid"/>
            <a:round/>
            <a:headEnd type="none" w="med" len="med"/>
            <a:tailEnd type="triangle" w="med" len="med"/>
          </a:ln>
        </p:spPr>
      </p:cxnSp>
      <p:cxnSp>
        <p:nvCxnSpPr>
          <p:cNvPr id="273" name="Google Shape;273;p27"/>
          <p:cNvCxnSpPr/>
          <p:nvPr/>
        </p:nvCxnSpPr>
        <p:spPr>
          <a:xfrm>
            <a:off x="3865488" y="3714775"/>
            <a:ext cx="196500" cy="0"/>
          </a:xfrm>
          <a:prstGeom prst="straightConnector1">
            <a:avLst/>
          </a:prstGeom>
          <a:noFill/>
          <a:ln w="9525" cap="flat" cmpd="sng">
            <a:solidFill>
              <a:schemeClr val="accent2"/>
            </a:solidFill>
            <a:prstDash val="solid"/>
            <a:round/>
            <a:headEnd type="none" w="med" len="med"/>
            <a:tailEnd type="triangle" w="med" len="med"/>
          </a:ln>
        </p:spPr>
      </p:cxnSp>
      <p:cxnSp>
        <p:nvCxnSpPr>
          <p:cNvPr id="274" name="Google Shape;274;p27"/>
          <p:cNvCxnSpPr/>
          <p:nvPr/>
        </p:nvCxnSpPr>
        <p:spPr>
          <a:xfrm>
            <a:off x="5355888" y="3714775"/>
            <a:ext cx="196500" cy="0"/>
          </a:xfrm>
          <a:prstGeom prst="straightConnector1">
            <a:avLst/>
          </a:prstGeom>
          <a:noFill/>
          <a:ln w="9525" cap="flat" cmpd="sng">
            <a:solidFill>
              <a:schemeClr val="accent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p:nvPr/>
        </p:nvSpPr>
        <p:spPr>
          <a:xfrm>
            <a:off x="849688" y="1772110"/>
            <a:ext cx="3556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Plenary</a:t>
            </a:r>
            <a:endParaRPr sz="700" b="0" i="0" u="none" strike="noStrike" cap="none">
              <a:solidFill>
                <a:srgbClr val="000000"/>
              </a:solidFill>
              <a:latin typeface="Arial"/>
              <a:ea typeface="Arial"/>
              <a:cs typeface="Arial"/>
              <a:sym typeface="Arial"/>
            </a:endParaRPr>
          </a:p>
        </p:txBody>
      </p:sp>
      <p:sp>
        <p:nvSpPr>
          <p:cNvPr id="280" name="Google Shape;280;p28"/>
          <p:cNvSpPr/>
          <p:nvPr/>
        </p:nvSpPr>
        <p:spPr>
          <a:xfrm>
            <a:off x="0" y="0"/>
            <a:ext cx="9144000" cy="1332600"/>
          </a:xfrm>
          <a:prstGeom prst="rect">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81" name="Google Shape;281;p28"/>
          <p:cNvSpPr txBox="1"/>
          <p:nvPr/>
        </p:nvSpPr>
        <p:spPr>
          <a:xfrm>
            <a:off x="849689" y="2911054"/>
            <a:ext cx="3556800" cy="11235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What one action will you start from today to develop one of the 4 characteristics of the People of Jannah mentioned in the session?</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Write it on the post-it note.</a:t>
            </a:r>
            <a:endParaRPr sz="1000">
              <a:solidFill>
                <a:srgbClr val="1E1E1E"/>
              </a:solidFill>
              <a:latin typeface="Inter Light"/>
              <a:ea typeface="Inter Light"/>
              <a:cs typeface="Inter Light"/>
              <a:sym typeface="Inter Light"/>
            </a:endParaRPr>
          </a:p>
        </p:txBody>
      </p:sp>
      <p:sp>
        <p:nvSpPr>
          <p:cNvPr id="282" name="Google Shape;282;p28"/>
          <p:cNvSpPr txBox="1"/>
          <p:nvPr/>
        </p:nvSpPr>
        <p:spPr>
          <a:xfrm>
            <a:off x="849689" y="2653195"/>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WRITE</a:t>
            </a:r>
            <a:endParaRPr sz="700" b="0" i="0" u="none" strike="noStrike" cap="none">
              <a:solidFill>
                <a:srgbClr val="000000"/>
              </a:solidFill>
              <a:latin typeface="Arial"/>
              <a:ea typeface="Arial"/>
              <a:cs typeface="Arial"/>
              <a:sym typeface="Arial"/>
            </a:endParaRPr>
          </a:p>
        </p:txBody>
      </p:sp>
      <p:sp>
        <p:nvSpPr>
          <p:cNvPr id="283" name="Google Shape;283;p28"/>
          <p:cNvSpPr txBox="1"/>
          <p:nvPr/>
        </p:nvSpPr>
        <p:spPr>
          <a:xfrm>
            <a:off x="4988808" y="1938113"/>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Any reflections/questions?</a:t>
            </a:r>
            <a:endParaRPr sz="1200">
              <a:solidFill>
                <a:srgbClr val="1E1E1E"/>
              </a:solidFill>
              <a:latin typeface="Inter Tight Medium"/>
              <a:ea typeface="Inter Tight Medium"/>
              <a:cs typeface="Inter Tight Medium"/>
              <a:sym typeface="Inter Tight Medium"/>
            </a:endParaRPr>
          </a:p>
        </p:txBody>
      </p:sp>
      <p:sp>
        <p:nvSpPr>
          <p:cNvPr id="284" name="Google Shape;284;p28"/>
          <p:cNvSpPr/>
          <p:nvPr/>
        </p:nvSpPr>
        <p:spPr>
          <a:xfrm>
            <a:off x="4988800" y="2787048"/>
            <a:ext cx="3445200" cy="9069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85" name="Google Shape;285;p28"/>
          <p:cNvSpPr txBox="1"/>
          <p:nvPr/>
        </p:nvSpPr>
        <p:spPr>
          <a:xfrm>
            <a:off x="5888834" y="3094260"/>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Action to take away</a:t>
            </a:r>
            <a:endParaRPr sz="700" b="0" i="0" u="none" strike="noStrike" cap="none">
              <a:solidFill>
                <a:srgbClr val="000000"/>
              </a:solidFill>
              <a:latin typeface="Arial"/>
              <a:ea typeface="Arial"/>
              <a:cs typeface="Arial"/>
              <a:sym typeface="Arial"/>
            </a:endParaRPr>
          </a:p>
        </p:txBody>
      </p:sp>
      <p:pic>
        <p:nvPicPr>
          <p:cNvPr id="286" name="Google Shape;286;p28"/>
          <p:cNvPicPr preferRelativeResize="0"/>
          <p:nvPr/>
        </p:nvPicPr>
        <p:blipFill rotWithShape="1">
          <a:blip r:embed="rId3">
            <a:alphaModFix/>
          </a:blip>
          <a:srcRect/>
          <a:stretch/>
        </p:blipFill>
        <p:spPr>
          <a:xfrm>
            <a:off x="5226379" y="3005388"/>
            <a:ext cx="551196" cy="470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9"/>
          <p:cNvSpPr/>
          <p:nvPr/>
        </p:nvSpPr>
        <p:spPr>
          <a:xfrm>
            <a:off x="4378419" y="2115595"/>
            <a:ext cx="2727600" cy="1541400"/>
          </a:xfrm>
          <a:prstGeom prst="roundRect">
            <a:avLst>
              <a:gd name="adj" fmla="val 6846"/>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92" name="Google Shape;292;p29"/>
          <p:cNvSpPr txBox="1"/>
          <p:nvPr/>
        </p:nvSpPr>
        <p:spPr>
          <a:xfrm>
            <a:off x="888599" y="633062"/>
            <a:ext cx="7311900" cy="723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1E1E1E"/>
                </a:solidFill>
                <a:latin typeface="Inter Tight Medium"/>
                <a:ea typeface="Inter Tight Medium"/>
                <a:cs typeface="Inter Tight Medium"/>
                <a:sym typeface="Inter Tight Medium"/>
              </a:rPr>
              <a:t>For the next session…</a:t>
            </a:r>
            <a:endParaRPr sz="700" b="0" i="0" u="none" strike="noStrike" cap="none">
              <a:solidFill>
                <a:srgbClr val="000000"/>
              </a:solidFill>
              <a:latin typeface="Arial"/>
              <a:ea typeface="Arial"/>
              <a:cs typeface="Arial"/>
              <a:sym typeface="Arial"/>
            </a:endParaRPr>
          </a:p>
        </p:txBody>
      </p:sp>
      <p:sp>
        <p:nvSpPr>
          <p:cNvPr id="293" name="Google Shape;293;p29"/>
          <p:cNvSpPr txBox="1"/>
          <p:nvPr/>
        </p:nvSpPr>
        <p:spPr>
          <a:xfrm>
            <a:off x="4773362" y="3067144"/>
            <a:ext cx="20118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Memorise verses 30-35</a:t>
            </a:r>
            <a:endParaRPr sz="1000">
              <a:solidFill>
                <a:srgbClr val="1E1E1E"/>
              </a:solidFill>
              <a:latin typeface="Inter Light"/>
              <a:ea typeface="Inter Light"/>
              <a:cs typeface="Inter Light"/>
              <a:sym typeface="Inter Light"/>
            </a:endParaRPr>
          </a:p>
        </p:txBody>
      </p:sp>
      <p:grpSp>
        <p:nvGrpSpPr>
          <p:cNvPr id="294" name="Google Shape;294;p29"/>
          <p:cNvGrpSpPr/>
          <p:nvPr/>
        </p:nvGrpSpPr>
        <p:grpSpPr>
          <a:xfrm rot="10800000">
            <a:off x="4773287" y="2473160"/>
            <a:ext cx="766083" cy="175652"/>
            <a:chOff x="10700426" y="972763"/>
            <a:chExt cx="1532166" cy="351303"/>
          </a:xfrm>
        </p:grpSpPr>
        <p:sp>
          <p:nvSpPr>
            <p:cNvPr id="295" name="Google Shape;295;p29"/>
            <p:cNvSpPr/>
            <p:nvPr/>
          </p:nvSpPr>
          <p:spPr>
            <a:xfrm>
              <a:off x="10700426" y="972766"/>
              <a:ext cx="351300" cy="351300"/>
            </a:xfrm>
            <a:prstGeom prst="roundRect">
              <a:avLst>
                <a:gd name="adj" fmla="val 7524"/>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96" name="Google Shape;296;p29"/>
            <p:cNvSpPr/>
            <p:nvPr/>
          </p:nvSpPr>
          <p:spPr>
            <a:xfrm>
              <a:off x="11094048" y="972765"/>
              <a:ext cx="351300" cy="351300"/>
            </a:xfrm>
            <a:prstGeom prst="roundRect">
              <a:avLst>
                <a:gd name="adj" fmla="val 7524"/>
              </a:avLst>
            </a:prstGeom>
            <a:solidFill>
              <a:srgbClr val="C3B8DE">
                <a:alpha val="6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97" name="Google Shape;297;p29"/>
            <p:cNvSpPr/>
            <p:nvPr/>
          </p:nvSpPr>
          <p:spPr>
            <a:xfrm>
              <a:off x="11487670" y="972764"/>
              <a:ext cx="351300" cy="351300"/>
            </a:xfrm>
            <a:prstGeom prst="roundRect">
              <a:avLst>
                <a:gd name="adj" fmla="val 7524"/>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98" name="Google Shape;298;p29"/>
            <p:cNvSpPr/>
            <p:nvPr/>
          </p:nvSpPr>
          <p:spPr>
            <a:xfrm>
              <a:off x="11881292" y="972763"/>
              <a:ext cx="351300" cy="351300"/>
            </a:xfrm>
            <a:prstGeom prst="roundRect">
              <a:avLst>
                <a:gd name="adj" fmla="val 7524"/>
              </a:avLst>
            </a:prstGeom>
            <a:solidFill>
              <a:srgbClr val="C3B8DE">
                <a:alpha val="2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grpSp>
      <p:sp>
        <p:nvSpPr>
          <p:cNvPr id="299" name="Google Shape;299;p29"/>
          <p:cNvSpPr txBox="1"/>
          <p:nvPr/>
        </p:nvSpPr>
        <p:spPr>
          <a:xfrm>
            <a:off x="888599" y="2115595"/>
            <a:ext cx="30897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E1E1E"/>
                </a:solidFill>
                <a:latin typeface="Inter Tight Medium"/>
                <a:ea typeface="Inter Tight Medium"/>
                <a:cs typeface="Inter Tight Medium"/>
                <a:sym typeface="Inter Tight Medium"/>
              </a:rPr>
              <a:t>Homework task</a:t>
            </a:r>
            <a:endParaRPr sz="700" b="0" i="0" u="none" strike="noStrike" cap="none">
              <a:solidFill>
                <a:srgbClr val="000000"/>
              </a:solidFill>
              <a:latin typeface="Arial"/>
              <a:ea typeface="Arial"/>
              <a:cs typeface="Arial"/>
              <a:sym typeface="Arial"/>
            </a:endParaRPr>
          </a:p>
        </p:txBody>
      </p:sp>
      <p:sp>
        <p:nvSpPr>
          <p:cNvPr id="300" name="Google Shape;300;p29"/>
          <p:cNvSpPr txBox="1"/>
          <p:nvPr/>
        </p:nvSpPr>
        <p:spPr>
          <a:xfrm>
            <a:off x="889260" y="2436886"/>
            <a:ext cx="31095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When you face a challenge during the next week, take out your Jannah vision board/written piece and use it to help put your akhirah glasses on.</a:t>
            </a:r>
            <a:endParaRPr sz="1000">
              <a:solidFill>
                <a:srgbClr val="1E1E1E"/>
              </a:solidFill>
              <a:latin typeface="Inter Light"/>
              <a:ea typeface="Inter Light"/>
              <a:cs typeface="Inter Light"/>
              <a:sym typeface="Inter Light"/>
            </a:endParaRPr>
          </a:p>
        </p:txBody>
      </p:sp>
      <p:sp>
        <p:nvSpPr>
          <p:cNvPr id="301" name="Google Shape;301;p29"/>
          <p:cNvSpPr txBox="1"/>
          <p:nvPr/>
        </p:nvSpPr>
        <p:spPr>
          <a:xfrm>
            <a:off x="4773362" y="2818102"/>
            <a:ext cx="18219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a:solidFill>
                  <a:srgbClr val="1E1E1E"/>
                </a:solidFill>
                <a:latin typeface="Inter Tight Medium"/>
                <a:ea typeface="Inter Tight Medium"/>
                <a:cs typeface="Inter Tight Medium"/>
                <a:sym typeface="Inter Tight Medium"/>
              </a:rPr>
              <a:t>Aim High!</a:t>
            </a:r>
            <a:endParaRPr>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3">
            <a:alphaModFix/>
          </a:blip>
          <a:stretch>
            <a:fillRect/>
          </a:stretch>
        </p:blipFill>
        <p:spPr>
          <a:xfrm>
            <a:off x="-105150" y="-40825"/>
            <a:ext cx="9305242" cy="5225100"/>
          </a:xfrm>
          <a:prstGeom prst="rect">
            <a:avLst/>
          </a:prstGeom>
          <a:noFill/>
          <a:ln>
            <a:noFill/>
          </a:ln>
        </p:spPr>
      </p:pic>
      <p:sp>
        <p:nvSpPr>
          <p:cNvPr id="50" name="Google Shape;50;p10"/>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51" name="Google Shape;51;p10"/>
          <p:cNvSpPr txBox="1"/>
          <p:nvPr/>
        </p:nvSpPr>
        <p:spPr>
          <a:xfrm>
            <a:off x="488167" y="669197"/>
            <a:ext cx="6363600" cy="11082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6900"/>
              <a:buFont typeface="Arial"/>
              <a:buNone/>
            </a:pPr>
            <a:r>
              <a:rPr lang="en-GB" sz="6900" b="1">
                <a:solidFill>
                  <a:schemeClr val="lt1"/>
                </a:solidFill>
                <a:latin typeface="Inter Tight SemiBold"/>
                <a:ea typeface="Inter Tight SemiBold"/>
                <a:cs typeface="Inter Tight SemiBold"/>
                <a:sym typeface="Inter Tight SemiBold"/>
              </a:rPr>
              <a:t>HEAVEN &amp;</a:t>
            </a:r>
            <a:endParaRPr sz="700" b="0" i="0" u="none" strike="noStrike" cap="none">
              <a:solidFill>
                <a:schemeClr val="lt1"/>
              </a:solidFill>
              <a:latin typeface="Arial"/>
              <a:ea typeface="Arial"/>
              <a:cs typeface="Arial"/>
              <a:sym typeface="Arial"/>
            </a:endParaRPr>
          </a:p>
        </p:txBody>
      </p:sp>
      <p:sp>
        <p:nvSpPr>
          <p:cNvPr id="52" name="Google Shape;52;p10"/>
          <p:cNvSpPr txBox="1"/>
          <p:nvPr/>
        </p:nvSpPr>
        <p:spPr>
          <a:xfrm>
            <a:off x="488167" y="1496622"/>
            <a:ext cx="81186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HELL</a:t>
            </a:r>
            <a:endParaRPr sz="700" b="0" i="0" u="none" strike="noStrike" cap="none">
              <a:solidFill>
                <a:schemeClr val="lt1"/>
              </a:solidFill>
              <a:latin typeface="Arial"/>
              <a:ea typeface="Arial"/>
              <a:cs typeface="Arial"/>
              <a:sym typeface="Arial"/>
            </a:endParaRPr>
          </a:p>
        </p:txBody>
      </p:sp>
      <p:sp>
        <p:nvSpPr>
          <p:cNvPr id="53" name="Google Shape;53;p10"/>
          <p:cNvSpPr/>
          <p:nvPr/>
        </p:nvSpPr>
        <p:spPr>
          <a:xfrm>
            <a:off x="488166" y="2666642"/>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Medium"/>
                <a:ea typeface="Inter Tight Medium"/>
                <a:cs typeface="Inter Tight Medium"/>
                <a:sym typeface="Inter Tight Medium"/>
              </a:rPr>
              <a:t>Surah Qāf</a:t>
            </a:r>
            <a:r>
              <a:rPr lang="en-GB" sz="1600" b="0" i="0" u="none" strike="noStrike" cap="none">
                <a:solidFill>
                  <a:srgbClr val="1E1E1E"/>
                </a:solidFill>
                <a:latin typeface="Inter Tight"/>
                <a:ea typeface="Inter Tight"/>
                <a:cs typeface="Inter Tight"/>
                <a:sym typeface="Inter Tight"/>
              </a:rPr>
              <a:t>: Session </a:t>
            </a:r>
            <a:r>
              <a:rPr lang="en-GB" sz="1600">
                <a:solidFill>
                  <a:srgbClr val="1E1E1E"/>
                </a:solidFill>
                <a:latin typeface="Inter Tight"/>
                <a:ea typeface="Inter Tight"/>
                <a:cs typeface="Inter Tight"/>
                <a:sym typeface="Inter Tight"/>
              </a:rPr>
              <a:t>3</a:t>
            </a:r>
            <a:endParaRPr sz="1600" b="0" i="0" u="none" strike="noStrike" cap="none">
              <a:solidFill>
                <a:schemeClr val="lt1"/>
              </a:solidFill>
              <a:latin typeface="Arial"/>
              <a:ea typeface="Arial"/>
              <a:cs typeface="Arial"/>
              <a:sym typeface="Arial"/>
            </a:endParaRPr>
          </a:p>
        </p:txBody>
      </p:sp>
      <p:sp>
        <p:nvSpPr>
          <p:cNvPr id="54" name="Google Shape;54;p10"/>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55" name="Google Shape;55;p10"/>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56" name="Google Shape;56;p10"/>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p:nvPr/>
        </p:nvSpPr>
        <p:spPr>
          <a:xfrm>
            <a:off x="801254" y="608708"/>
            <a:ext cx="7527600" cy="3695700"/>
          </a:xfrm>
          <a:prstGeom prst="roundRect">
            <a:avLst>
              <a:gd name="adj" fmla="val 10456"/>
            </a:avLst>
          </a:prstGeom>
          <a:solidFill>
            <a:srgbClr val="9E8CCA">
              <a:alpha val="784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62" name="Google Shape;62;p11"/>
          <p:cNvSpPr txBox="1"/>
          <p:nvPr/>
        </p:nvSpPr>
        <p:spPr>
          <a:xfrm>
            <a:off x="1082477" y="3179632"/>
            <a:ext cx="6965100" cy="8157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000">
                <a:solidFill>
                  <a:schemeClr val="dk1"/>
                </a:solidFill>
                <a:latin typeface="Inter Light"/>
                <a:ea typeface="Inter Light"/>
                <a:cs typeface="Inter Light"/>
                <a:sym typeface="Inter Light"/>
              </a:rPr>
              <a:t>O Allah, I am Your servant and the son of Your male servant and the son of Your female servant. My forehead is in Your Hand (i.e. you have control over me). I am subject to Your judgement and Your decree concerning me is just. I ask You – by every name that is Yours, by which You have named Yourself, or taught any one of Your creation, or revealed in Your Book, or kept unto Yourself in the knowledge of the unseen that is with You – to make the Qur’ān the spring of my heart, the light of my chest, the banisher of my grief and the reliever of my anxiety.</a:t>
            </a:r>
            <a:endParaRPr sz="1000">
              <a:solidFill>
                <a:schemeClr val="dk1"/>
              </a:solidFill>
              <a:latin typeface="Inter Light"/>
              <a:ea typeface="Inter Light"/>
              <a:cs typeface="Inter Light"/>
              <a:sym typeface="Inter Light"/>
            </a:endParaRPr>
          </a:p>
        </p:txBody>
      </p:sp>
      <p:sp>
        <p:nvSpPr>
          <p:cNvPr id="63" name="Google Shape;63;p11"/>
          <p:cNvSpPr txBox="1"/>
          <p:nvPr/>
        </p:nvSpPr>
        <p:spPr>
          <a:xfrm>
            <a:off x="1101940" y="1572315"/>
            <a:ext cx="6926400" cy="1400700"/>
          </a:xfrm>
          <a:prstGeom prst="rect">
            <a:avLst/>
          </a:prstGeom>
          <a:noFill/>
          <a:ln>
            <a:noFill/>
          </a:ln>
        </p:spPr>
        <p:txBody>
          <a:bodyPr spcFirstLastPara="1" wrap="square" lIns="45725" tIns="22850" rIns="45725" bIns="22850" anchor="t" anchorCtr="0">
            <a:spAutoFit/>
          </a:bodyPr>
          <a:lstStyle/>
          <a:p>
            <a:pPr marL="0" marR="0" lvl="0" indent="0" algn="ctr" rtl="1">
              <a:lnSpc>
                <a:spcPct val="150000"/>
              </a:lnSpc>
              <a:spcBef>
                <a:spcPts val="0"/>
              </a:spcBef>
              <a:spcAft>
                <a:spcPts val="0"/>
              </a:spcAft>
              <a:buNone/>
            </a:pPr>
            <a:r>
              <a:rPr lang="en-GB" sz="1600" b="0" i="0" u="none" strike="noStrike" cap="none">
                <a:solidFill>
                  <a:srgbClr val="413169"/>
                </a:solidFill>
                <a:latin typeface="Noto Sans Arabic"/>
                <a:ea typeface="Noto Sans Arabic"/>
                <a:cs typeface="Noto Sans Arabic"/>
                <a:sym typeface="Noto Sans Arabic"/>
              </a:rPr>
              <a:t>اَللّٰهُمَّ إِنِّيْ عَبْدُكَ ، وَابْنُ عَبْدِكَ ، وَابْنُ أَمَتِكَ ، نَاصِيَتِيْ بِيَدِكَ ، مَاضٍ فِيَّ حُكْمُكَ ، عَدْلٌ فِيَّ قَضَاؤُكَ ، أَسْأَلُكَ بِكُلِّ اسْمٍ هُوَ لَكَ ، سَمَّيْتَ بِهِ نَفْسَكَ ، أَوْ عَلَّمْتَهُ أَحَدًا مِّنْ خَلْقِكَ ، أَوْ أَنْزَلْتَهُ فِيْ كِتَابِكَ ، أَوِ اسْتَأْثَرْتَ بِهِ فِيْ عِلْمِ الْغَيْبِ عِنْدَكَ ، أَنْ تَجْعَلَ الْقُرْآنَ رَبِيْعَ قَلْبِيْ ، وَنُوْرَ صَدْرِيْ ، وَجَلَاءَ حُزْنِيْ ، وَذَهَابَ هَمِّيْ</a:t>
            </a:r>
            <a:endParaRPr sz="1600" b="0" i="0" u="none" strike="noStrike" cap="none">
              <a:solidFill>
                <a:srgbClr val="413169"/>
              </a:solidFill>
              <a:latin typeface="Arial"/>
              <a:ea typeface="Arial"/>
              <a:cs typeface="Arial"/>
              <a:sym typeface="Arial"/>
            </a:endParaRPr>
          </a:p>
        </p:txBody>
      </p:sp>
      <p:pic>
        <p:nvPicPr>
          <p:cNvPr id="64" name="Google Shape;64;p11"/>
          <p:cNvPicPr preferRelativeResize="0"/>
          <p:nvPr/>
        </p:nvPicPr>
        <p:blipFill rotWithShape="1">
          <a:blip r:embed="rId3">
            <a:alphaModFix/>
          </a:blip>
          <a:srcRect/>
          <a:stretch/>
        </p:blipFill>
        <p:spPr>
          <a:xfrm>
            <a:off x="3909291" y="1043119"/>
            <a:ext cx="1311564" cy="317537"/>
          </a:xfrm>
          <a:prstGeom prst="rect">
            <a:avLst/>
          </a:prstGeom>
          <a:noFill/>
          <a:ln>
            <a:noFill/>
          </a:ln>
        </p:spPr>
      </p:pic>
      <p:sp>
        <p:nvSpPr>
          <p:cNvPr id="65" name="Google Shape;65;p11"/>
          <p:cNvSpPr/>
          <p:nvPr/>
        </p:nvSpPr>
        <p:spPr>
          <a:xfrm>
            <a:off x="3038083" y="364943"/>
            <a:ext cx="3067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a:ea typeface="Inter Tight"/>
                <a:cs typeface="Inter Tight"/>
                <a:sym typeface="Inter Tight"/>
              </a:rPr>
              <a:t>Duʿā for opening of the heart</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p:nvPr/>
        </p:nvSpPr>
        <p:spPr>
          <a:xfrm>
            <a:off x="1015059" y="989484"/>
            <a:ext cx="37590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Learning</a:t>
            </a:r>
            <a:endParaRPr sz="700"/>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Objectives</a:t>
            </a:r>
            <a:endParaRPr sz="700" b="0" i="0" u="none" strike="noStrike" cap="none">
              <a:solidFill>
                <a:srgbClr val="000000"/>
              </a:solidFill>
              <a:latin typeface="Arial"/>
              <a:ea typeface="Arial"/>
              <a:cs typeface="Arial"/>
              <a:sym typeface="Arial"/>
            </a:endParaRPr>
          </a:p>
        </p:txBody>
      </p:sp>
      <p:sp>
        <p:nvSpPr>
          <p:cNvPr id="71" name="Google Shape;71;p12"/>
          <p:cNvSpPr/>
          <p:nvPr/>
        </p:nvSpPr>
        <p:spPr>
          <a:xfrm>
            <a:off x="5024229" y="1156442"/>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2" name="Google Shape;72;p12"/>
          <p:cNvSpPr txBox="1"/>
          <p:nvPr/>
        </p:nvSpPr>
        <p:spPr>
          <a:xfrm>
            <a:off x="5024230" y="1227865"/>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01</a:t>
            </a:r>
            <a:endParaRPr sz="700" b="0" i="0" u="none" strike="noStrike" cap="none">
              <a:solidFill>
                <a:srgbClr val="000000"/>
              </a:solidFill>
              <a:latin typeface="Arial"/>
              <a:ea typeface="Arial"/>
              <a:cs typeface="Arial"/>
              <a:sym typeface="Arial"/>
            </a:endParaRPr>
          </a:p>
        </p:txBody>
      </p:sp>
      <p:sp>
        <p:nvSpPr>
          <p:cNvPr id="73" name="Google Shape;73;p12"/>
          <p:cNvSpPr txBox="1"/>
          <p:nvPr/>
        </p:nvSpPr>
        <p:spPr>
          <a:xfrm>
            <a:off x="5504429" y="1120162"/>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Reflect on the importance of the heart</a:t>
            </a:r>
            <a:endParaRPr sz="1200">
              <a:solidFill>
                <a:srgbClr val="1E1E1E"/>
              </a:solidFill>
              <a:latin typeface="Inter"/>
              <a:ea typeface="Inter"/>
              <a:cs typeface="Inter"/>
              <a:sym typeface="Inter"/>
            </a:endParaRPr>
          </a:p>
        </p:txBody>
      </p:sp>
      <p:sp>
        <p:nvSpPr>
          <p:cNvPr id="74" name="Google Shape;74;p12"/>
          <p:cNvSpPr/>
          <p:nvPr/>
        </p:nvSpPr>
        <p:spPr>
          <a:xfrm>
            <a:off x="5024229" y="1948761"/>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5" name="Google Shape;75;p12"/>
          <p:cNvSpPr txBox="1"/>
          <p:nvPr/>
        </p:nvSpPr>
        <p:spPr>
          <a:xfrm>
            <a:off x="5024230" y="2020183"/>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02</a:t>
            </a:r>
            <a:endParaRPr sz="700" b="0" i="0" u="none" strike="noStrike" cap="none">
              <a:solidFill>
                <a:srgbClr val="000000"/>
              </a:solidFill>
              <a:latin typeface="Arial"/>
              <a:ea typeface="Arial"/>
              <a:cs typeface="Arial"/>
              <a:sym typeface="Arial"/>
            </a:endParaRPr>
          </a:p>
        </p:txBody>
      </p:sp>
      <p:sp>
        <p:nvSpPr>
          <p:cNvPr id="76" name="Google Shape;76;p12"/>
          <p:cNvSpPr txBox="1"/>
          <p:nvPr/>
        </p:nvSpPr>
        <p:spPr>
          <a:xfrm>
            <a:off x="5504429" y="1912468"/>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Learn how to develop a heart that always turns to Allah</a:t>
            </a:r>
            <a:endParaRPr sz="1200">
              <a:solidFill>
                <a:srgbClr val="1E1E1E"/>
              </a:solidFill>
              <a:latin typeface="Inter"/>
              <a:ea typeface="Inter"/>
              <a:cs typeface="Inter"/>
              <a:sym typeface="Inter"/>
            </a:endParaRPr>
          </a:p>
        </p:txBody>
      </p:sp>
      <p:sp>
        <p:nvSpPr>
          <p:cNvPr id="77" name="Google Shape;77;p12"/>
          <p:cNvSpPr/>
          <p:nvPr/>
        </p:nvSpPr>
        <p:spPr>
          <a:xfrm>
            <a:off x="5024229" y="2741079"/>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8" name="Google Shape;78;p12"/>
          <p:cNvSpPr txBox="1"/>
          <p:nvPr/>
        </p:nvSpPr>
        <p:spPr>
          <a:xfrm>
            <a:off x="5024230" y="2812502"/>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03</a:t>
            </a:r>
            <a:endParaRPr sz="700" b="0" i="0" u="none" strike="noStrike" cap="none">
              <a:solidFill>
                <a:srgbClr val="000000"/>
              </a:solidFill>
              <a:latin typeface="Arial"/>
              <a:ea typeface="Arial"/>
              <a:cs typeface="Arial"/>
              <a:sym typeface="Arial"/>
            </a:endParaRPr>
          </a:p>
        </p:txBody>
      </p:sp>
      <p:sp>
        <p:nvSpPr>
          <p:cNvPr id="79" name="Google Shape;79;p12"/>
          <p:cNvSpPr txBox="1"/>
          <p:nvPr/>
        </p:nvSpPr>
        <p:spPr>
          <a:xfrm>
            <a:off x="5530079" y="2704787"/>
            <a:ext cx="25590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Explore the characteristics of the People of Jannah</a:t>
            </a:r>
            <a:endParaRPr sz="1200">
              <a:solidFill>
                <a:srgbClr val="1E1E1E"/>
              </a:solidFill>
              <a:latin typeface="Inter"/>
              <a:ea typeface="Inter"/>
              <a:cs typeface="Inter"/>
              <a:sym typeface="Inter"/>
            </a:endParaRPr>
          </a:p>
        </p:txBody>
      </p:sp>
      <p:sp>
        <p:nvSpPr>
          <p:cNvPr id="80" name="Google Shape;80;p12"/>
          <p:cNvSpPr/>
          <p:nvPr/>
        </p:nvSpPr>
        <p:spPr>
          <a:xfrm>
            <a:off x="5024229" y="3533398"/>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81" name="Google Shape;81;p12"/>
          <p:cNvSpPr txBox="1"/>
          <p:nvPr/>
        </p:nvSpPr>
        <p:spPr>
          <a:xfrm>
            <a:off x="5024230" y="3604820"/>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04</a:t>
            </a:r>
            <a:endParaRPr sz="700" b="0" i="0" u="none" strike="noStrike" cap="none">
              <a:solidFill>
                <a:srgbClr val="000000"/>
              </a:solidFill>
              <a:latin typeface="Arial"/>
              <a:ea typeface="Arial"/>
              <a:cs typeface="Arial"/>
              <a:sym typeface="Arial"/>
            </a:endParaRPr>
          </a:p>
        </p:txBody>
      </p:sp>
      <p:sp>
        <p:nvSpPr>
          <p:cNvPr id="82" name="Google Shape;82;p12"/>
          <p:cNvSpPr txBox="1"/>
          <p:nvPr/>
        </p:nvSpPr>
        <p:spPr>
          <a:xfrm>
            <a:off x="5504429" y="3497093"/>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Read and reflect upon verses 30-35 of Surah Qāf</a:t>
            </a:r>
            <a:endParaRPr sz="1200">
              <a:solidFill>
                <a:srgbClr val="1E1E1E"/>
              </a:solidFill>
              <a:latin typeface="Inter"/>
              <a:ea typeface="Inter"/>
              <a:cs typeface="Inter"/>
              <a:sym typeface="Inter"/>
            </a:endParaRPr>
          </a:p>
        </p:txBody>
      </p:sp>
      <p:pic>
        <p:nvPicPr>
          <p:cNvPr id="83" name="Google Shape;83;p12"/>
          <p:cNvPicPr preferRelativeResize="0"/>
          <p:nvPr/>
        </p:nvPicPr>
        <p:blipFill rotWithShape="1">
          <a:blip r:embed="rId3">
            <a:alphaModFix/>
          </a:blip>
          <a:srcRect/>
          <a:stretch/>
        </p:blipFill>
        <p:spPr>
          <a:xfrm>
            <a:off x="1015059" y="4843591"/>
            <a:ext cx="1183126" cy="1248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89" name="Google Shape;89;p13"/>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90" name="Google Shape;90;p13"/>
          <p:cNvSpPr txBox="1"/>
          <p:nvPr/>
        </p:nvSpPr>
        <p:spPr>
          <a:xfrm>
            <a:off x="1230150" y="3402063"/>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30. ˹Beware of˺ the Day We will ask Hell, “Are you full ˹yet˺?” And it will respond, “Are there any more?”</a:t>
            </a:r>
            <a:endParaRPr sz="1200">
              <a:solidFill>
                <a:schemeClr val="dk1"/>
              </a:solidFill>
              <a:latin typeface="Inter Light"/>
              <a:ea typeface="Inter Light"/>
              <a:cs typeface="Inter Light"/>
              <a:sym typeface="Inter Light"/>
            </a:endParaRPr>
          </a:p>
        </p:txBody>
      </p:sp>
      <p:sp>
        <p:nvSpPr>
          <p:cNvPr id="91" name="Google Shape;91;p13"/>
          <p:cNvSpPr txBox="1"/>
          <p:nvPr/>
        </p:nvSpPr>
        <p:spPr>
          <a:xfrm>
            <a:off x="1230150" y="2324885"/>
            <a:ext cx="3703200" cy="8217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يَوْمَ نَقُولُ لِجَهَنَّمَ هَلِ ٱمْتَلَأْتِ وَتَقُولُ هَلْ مِن مَّزِيدٍ</a:t>
            </a:r>
            <a:endParaRPr sz="1800">
              <a:solidFill>
                <a:srgbClr val="413169"/>
              </a:solidFill>
              <a:latin typeface="Noto Sans Arabic"/>
              <a:ea typeface="Noto Sans Arabic"/>
              <a:cs typeface="Noto Sans Arabic"/>
              <a:sym typeface="Noto Sans Arabic"/>
            </a:endParaRPr>
          </a:p>
        </p:txBody>
      </p:sp>
      <p:sp>
        <p:nvSpPr>
          <p:cNvPr id="92" name="Google Shape;92;p13"/>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Shiver-inducing</a:t>
            </a:r>
            <a:endParaRPr sz="3600">
              <a:solidFill>
                <a:srgbClr val="1E1E1E"/>
              </a:solidFill>
              <a:latin typeface="Inter Tight Medium"/>
              <a:ea typeface="Inter Tight Medium"/>
              <a:cs typeface="Inter Tight Medium"/>
              <a:sym typeface="Inter Tight Medium"/>
            </a:endParaRPr>
          </a:p>
        </p:txBody>
      </p:sp>
      <p:sp>
        <p:nvSpPr>
          <p:cNvPr id="93" name="Google Shape;93;p13"/>
          <p:cNvSpPr txBox="1"/>
          <p:nvPr/>
        </p:nvSpPr>
        <p:spPr>
          <a:xfrm>
            <a:off x="5395650" y="989475"/>
            <a:ext cx="3224700" cy="24474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Horrifying &amp; frightening scene: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Hell will become full to the extent that no more can be added to it.</a:t>
            </a:r>
            <a:endParaRPr sz="120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There will always be room for more in Hell: current people will get squashed and constricted even further.</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Hell is so huge that despite the huge numbers of people entering it, there will be room for more.</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99" name="Google Shape;99;p14"/>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00" name="Google Shape;100;p14"/>
          <p:cNvSpPr txBox="1"/>
          <p:nvPr/>
        </p:nvSpPr>
        <p:spPr>
          <a:xfrm>
            <a:off x="1230150" y="3291363"/>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31. And Paradise will be brought near to the righteous, not far off.</a:t>
            </a:r>
            <a:endParaRPr sz="1200">
              <a:solidFill>
                <a:schemeClr val="dk1"/>
              </a:solidFill>
              <a:latin typeface="Inter Light"/>
              <a:ea typeface="Inter Light"/>
              <a:cs typeface="Inter Light"/>
              <a:sym typeface="Inter Light"/>
            </a:endParaRPr>
          </a:p>
        </p:txBody>
      </p:sp>
      <p:sp>
        <p:nvSpPr>
          <p:cNvPr id="101" name="Google Shape;101;p14"/>
          <p:cNvSpPr txBox="1"/>
          <p:nvPr/>
        </p:nvSpPr>
        <p:spPr>
          <a:xfrm>
            <a:off x="1230150" y="2620380"/>
            <a:ext cx="3703200" cy="4155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وَأُزْلِفَتِ ٱلْجَنَّةُ لِلْمُتَّقِينَ غَيْرَ بَعِيدٍ</a:t>
            </a:r>
            <a:endParaRPr sz="1800">
              <a:solidFill>
                <a:srgbClr val="413169"/>
              </a:solidFill>
              <a:latin typeface="Noto Sans Arabic"/>
              <a:ea typeface="Noto Sans Arabic"/>
              <a:cs typeface="Noto Sans Arabic"/>
              <a:sym typeface="Noto Sans Arabic"/>
            </a:endParaRPr>
          </a:p>
        </p:txBody>
      </p:sp>
      <p:sp>
        <p:nvSpPr>
          <p:cNvPr id="102" name="Google Shape;102;p14"/>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Contrast</a:t>
            </a:r>
            <a:endParaRPr sz="3600">
              <a:solidFill>
                <a:srgbClr val="1E1E1E"/>
              </a:solidFill>
              <a:latin typeface="Inter Tight Medium"/>
              <a:ea typeface="Inter Tight Medium"/>
              <a:cs typeface="Inter Tight Medium"/>
              <a:sym typeface="Inter Tight Medium"/>
            </a:endParaRPr>
          </a:p>
        </p:txBody>
      </p:sp>
      <p:sp>
        <p:nvSpPr>
          <p:cNvPr id="103" name="Google Shape;103;p14"/>
          <p:cNvSpPr txBox="1"/>
          <p:nvPr/>
        </p:nvSpPr>
        <p:spPr>
          <a:xfrm>
            <a:off x="5395650" y="989475"/>
            <a:ext cx="3224700" cy="21702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Pleasant, calm and friendly scene.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Noto Sans Arabic"/>
                <a:ea typeface="Noto Sans Arabic"/>
                <a:cs typeface="Noto Sans Arabic"/>
                <a:sym typeface="Noto Sans Arabic"/>
              </a:rPr>
              <a:t>أُزْلِفَتِ</a:t>
            </a:r>
            <a:r>
              <a:rPr lang="en-GB" sz="1200">
                <a:solidFill>
                  <a:srgbClr val="1E1E1E"/>
                </a:solidFill>
                <a:latin typeface="Inter Light"/>
                <a:ea typeface="Inter Light"/>
                <a:cs typeface="Inter Light"/>
                <a:sym typeface="Inter Light"/>
              </a:rPr>
              <a:t> - brought close. They won’t go to Jannah, it will be brought close to them.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Honour is shown with every word in these scenes; Paradise is brought near so they don’t have to trouble themselves by going to it.</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09" name="Google Shape;109;p15"/>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10" name="Google Shape;110;p15"/>
          <p:cNvSpPr txBox="1"/>
          <p:nvPr/>
        </p:nvSpPr>
        <p:spPr>
          <a:xfrm>
            <a:off x="1230150" y="3190563"/>
            <a:ext cx="3703200" cy="6003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32. ˹And it will be said to them,˺ “This is what you were promised, for whoever ˹constantly˺ turned ˹to Allah˺ and kept up ˹His commandments˺—</a:t>
            </a:r>
            <a:endParaRPr sz="1200">
              <a:solidFill>
                <a:schemeClr val="dk1"/>
              </a:solidFill>
              <a:latin typeface="Inter Light"/>
              <a:ea typeface="Inter Light"/>
              <a:cs typeface="Inter Light"/>
              <a:sym typeface="Inter Light"/>
            </a:endParaRPr>
          </a:p>
        </p:txBody>
      </p:sp>
      <p:sp>
        <p:nvSpPr>
          <p:cNvPr id="111" name="Google Shape;111;p15"/>
          <p:cNvSpPr txBox="1"/>
          <p:nvPr/>
        </p:nvSpPr>
        <p:spPr>
          <a:xfrm>
            <a:off x="1230150" y="2536388"/>
            <a:ext cx="3703200" cy="398400"/>
          </a:xfrm>
          <a:prstGeom prst="rect">
            <a:avLst/>
          </a:prstGeom>
          <a:noFill/>
          <a:ln>
            <a:noFill/>
          </a:ln>
        </p:spPr>
        <p:txBody>
          <a:bodyPr spcFirstLastPara="1" wrap="square" lIns="45725" tIns="22850" rIns="45725" bIns="22850" anchor="b" anchorCtr="0">
            <a:noAutofit/>
          </a:bodyPr>
          <a:lstStyle/>
          <a:p>
            <a:pPr marL="0" marR="0" lvl="0" indent="0" algn="ctr" rtl="1">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هَـٰذَا مَا تُوعَدُونَ لِكُلِّ أَوَّابٍ حَفِيظٍ</a:t>
            </a:r>
            <a:endParaRPr sz="1800">
              <a:solidFill>
                <a:srgbClr val="413169"/>
              </a:solidFill>
              <a:latin typeface="Noto Sans Arabic"/>
              <a:ea typeface="Noto Sans Arabic"/>
              <a:cs typeface="Noto Sans Arabic"/>
              <a:sym typeface="Noto Sans Arabic"/>
            </a:endParaRPr>
          </a:p>
        </p:txBody>
      </p:sp>
      <p:sp>
        <p:nvSpPr>
          <p:cNvPr id="112" name="Google Shape;112;p15"/>
          <p:cNvSpPr txBox="1"/>
          <p:nvPr/>
        </p:nvSpPr>
        <p:spPr>
          <a:xfrm>
            <a:off x="1004400" y="748800"/>
            <a:ext cx="51606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People of Paradise I</a:t>
            </a:r>
            <a:endParaRPr sz="3600">
              <a:solidFill>
                <a:srgbClr val="1E1E1E"/>
              </a:solidFill>
              <a:latin typeface="Inter Tight Medium"/>
              <a:ea typeface="Inter Tight Medium"/>
              <a:cs typeface="Inter Tight Medium"/>
              <a:sym typeface="Inter Tight Medium"/>
            </a:endParaRPr>
          </a:p>
        </p:txBody>
      </p:sp>
      <p:sp>
        <p:nvSpPr>
          <p:cNvPr id="113" name="Google Shape;113;p15"/>
          <p:cNvSpPr/>
          <p:nvPr/>
        </p:nvSpPr>
        <p:spPr>
          <a:xfrm>
            <a:off x="5590750" y="1537950"/>
            <a:ext cx="2423400" cy="11835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4" name="Google Shape;114;p15"/>
          <p:cNvSpPr/>
          <p:nvPr/>
        </p:nvSpPr>
        <p:spPr>
          <a:xfrm>
            <a:off x="7485450" y="1803750"/>
            <a:ext cx="11559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أَوَّابٍ</a:t>
            </a:r>
            <a:endParaRPr sz="900" b="0" i="0" u="none" strike="noStrike" cap="none">
              <a:solidFill>
                <a:schemeClr val="lt1"/>
              </a:solidFill>
              <a:latin typeface="Calibri"/>
              <a:ea typeface="Calibri"/>
              <a:cs typeface="Calibri"/>
              <a:sym typeface="Calibri"/>
            </a:endParaRPr>
          </a:p>
        </p:txBody>
      </p:sp>
      <p:sp>
        <p:nvSpPr>
          <p:cNvPr id="115" name="Google Shape;115;p15"/>
          <p:cNvSpPr txBox="1"/>
          <p:nvPr/>
        </p:nvSpPr>
        <p:spPr>
          <a:xfrm>
            <a:off x="5768650" y="1683000"/>
            <a:ext cx="16236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 one who constantly returns to his Lord. The one who always repents to Allah.</a:t>
            </a:r>
            <a:endParaRPr sz="1000" b="1">
              <a:solidFill>
                <a:srgbClr val="1E1E1E"/>
              </a:solidFill>
              <a:latin typeface="Inter"/>
              <a:ea typeface="Inter"/>
              <a:cs typeface="Inter"/>
              <a:sym typeface="Inter"/>
            </a:endParaRPr>
          </a:p>
        </p:txBody>
      </p:sp>
      <p:sp>
        <p:nvSpPr>
          <p:cNvPr id="116" name="Google Shape;116;p15"/>
          <p:cNvSpPr/>
          <p:nvPr/>
        </p:nvSpPr>
        <p:spPr>
          <a:xfrm>
            <a:off x="5590750" y="2994575"/>
            <a:ext cx="2423400" cy="13956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7" name="Google Shape;117;p15"/>
          <p:cNvSpPr txBox="1"/>
          <p:nvPr/>
        </p:nvSpPr>
        <p:spPr>
          <a:xfrm>
            <a:off x="5768650" y="3130625"/>
            <a:ext cx="1623600" cy="11235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Protector; the one who protects their eyes, ears etc from anything ḥarām and from crossing Allah’s boundaries.</a:t>
            </a:r>
            <a:endParaRPr sz="1000">
              <a:solidFill>
                <a:srgbClr val="1E1E1E"/>
              </a:solidFill>
              <a:latin typeface="Inter Light"/>
              <a:ea typeface="Inter Light"/>
              <a:cs typeface="Inter Light"/>
              <a:sym typeface="Inter Light"/>
            </a:endParaRPr>
          </a:p>
        </p:txBody>
      </p:sp>
      <p:sp>
        <p:nvSpPr>
          <p:cNvPr id="118" name="Google Shape;118;p15"/>
          <p:cNvSpPr/>
          <p:nvPr/>
        </p:nvSpPr>
        <p:spPr>
          <a:xfrm>
            <a:off x="7485450" y="3366725"/>
            <a:ext cx="11559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حَفِيظٍ</a:t>
            </a:r>
            <a:endParaRPr sz="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24" name="Google Shape;124;p16"/>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25" name="Google Shape;125;p16"/>
          <p:cNvSpPr txBox="1"/>
          <p:nvPr/>
        </p:nvSpPr>
        <p:spPr>
          <a:xfrm>
            <a:off x="1230150" y="3399075"/>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33. who were in awe of the Most Compassionate without seeing ˹Him˺, and have come with a heart turning ˹only to Him˺.</a:t>
            </a:r>
            <a:endParaRPr sz="1200">
              <a:solidFill>
                <a:schemeClr val="dk1"/>
              </a:solidFill>
              <a:latin typeface="Inter Light"/>
              <a:ea typeface="Inter Light"/>
              <a:cs typeface="Inter Light"/>
              <a:sym typeface="Inter Light"/>
            </a:endParaRPr>
          </a:p>
        </p:txBody>
      </p:sp>
      <p:sp>
        <p:nvSpPr>
          <p:cNvPr id="126" name="Google Shape;126;p16"/>
          <p:cNvSpPr txBox="1"/>
          <p:nvPr/>
        </p:nvSpPr>
        <p:spPr>
          <a:xfrm>
            <a:off x="1230150" y="2327875"/>
            <a:ext cx="3703200" cy="815700"/>
          </a:xfrm>
          <a:prstGeom prst="rect">
            <a:avLst/>
          </a:prstGeom>
          <a:noFill/>
          <a:ln>
            <a:noFill/>
          </a:ln>
        </p:spPr>
        <p:txBody>
          <a:bodyPr spcFirstLastPara="1" wrap="square" lIns="45725" tIns="22850" rIns="45725" bIns="22850" anchor="b" anchorCtr="0">
            <a:noAutofit/>
          </a:bodyPr>
          <a:lstStyle/>
          <a:p>
            <a:pPr marL="0" marR="0" lvl="0" indent="0" algn="ctr" rtl="0">
              <a:lnSpc>
                <a:spcPct val="150000"/>
              </a:lnSpc>
              <a:spcBef>
                <a:spcPts val="0"/>
              </a:spcBef>
              <a:spcAft>
                <a:spcPts val="0"/>
              </a:spcAft>
              <a:buNone/>
            </a:pPr>
            <a:r>
              <a:rPr lang="en-GB" sz="1800">
                <a:solidFill>
                  <a:srgbClr val="413169"/>
                </a:solidFill>
                <a:latin typeface="Noto Sans Arabic"/>
                <a:ea typeface="Noto Sans Arabic"/>
                <a:cs typeface="Noto Sans Arabic"/>
                <a:sym typeface="Noto Sans Arabic"/>
              </a:rPr>
              <a:t>مَّنْ خَشِىَ ٱلرَّحْمَـٰنَ بِٱلْغَيْبِ وَجَآءَ بِقَلْبٍ مُّنِيبٍ</a:t>
            </a:r>
            <a:endParaRPr sz="1800">
              <a:solidFill>
                <a:srgbClr val="413169"/>
              </a:solidFill>
              <a:latin typeface="Noto Sans Arabic"/>
              <a:ea typeface="Noto Sans Arabic"/>
              <a:cs typeface="Noto Sans Arabic"/>
              <a:sym typeface="Noto Sans Arabic"/>
            </a:endParaRPr>
          </a:p>
        </p:txBody>
      </p:sp>
      <p:sp>
        <p:nvSpPr>
          <p:cNvPr id="127" name="Google Shape;127;p16"/>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People of Paradise II</a:t>
            </a:r>
            <a:endParaRPr sz="3600">
              <a:solidFill>
                <a:srgbClr val="1E1E1E"/>
              </a:solidFill>
              <a:latin typeface="Inter Tight Medium"/>
              <a:ea typeface="Inter Tight Medium"/>
              <a:cs typeface="Inter Tight Medium"/>
              <a:sym typeface="Inter Tight Medium"/>
            </a:endParaRPr>
          </a:p>
        </p:txBody>
      </p:sp>
      <p:sp>
        <p:nvSpPr>
          <p:cNvPr id="128" name="Google Shape;128;p16"/>
          <p:cNvSpPr/>
          <p:nvPr/>
        </p:nvSpPr>
        <p:spPr>
          <a:xfrm>
            <a:off x="5395650" y="3013225"/>
            <a:ext cx="3341700" cy="14667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129" name="Google Shape;129;p16"/>
          <p:cNvPicPr preferRelativeResize="0"/>
          <p:nvPr/>
        </p:nvPicPr>
        <p:blipFill rotWithShape="1">
          <a:blip r:embed="rId3">
            <a:alphaModFix/>
          </a:blip>
          <a:srcRect/>
          <a:stretch/>
        </p:blipFill>
        <p:spPr>
          <a:xfrm>
            <a:off x="5623489" y="3209029"/>
            <a:ext cx="497928" cy="497928"/>
          </a:xfrm>
          <a:prstGeom prst="rect">
            <a:avLst/>
          </a:prstGeom>
          <a:noFill/>
          <a:ln>
            <a:noFill/>
          </a:ln>
        </p:spPr>
      </p:pic>
      <p:sp>
        <p:nvSpPr>
          <p:cNvPr id="130" name="Google Shape;130;p16"/>
          <p:cNvSpPr txBox="1"/>
          <p:nvPr/>
        </p:nvSpPr>
        <p:spPr>
          <a:xfrm>
            <a:off x="6244584" y="320832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131" name="Google Shape;131;p16"/>
          <p:cNvSpPr txBox="1"/>
          <p:nvPr/>
        </p:nvSpPr>
        <p:spPr>
          <a:xfrm>
            <a:off x="6244575" y="3494700"/>
            <a:ext cx="2296200" cy="8157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Do you sometimes feel unworthy of Jannah because of your sins?</a:t>
            </a:r>
            <a:br>
              <a:rPr lang="en-GB" sz="1000">
                <a:solidFill>
                  <a:srgbClr val="1E1E1E"/>
                </a:solidFill>
                <a:latin typeface="Inter Tight Medium"/>
                <a:ea typeface="Inter Tight Medium"/>
                <a:cs typeface="Inter Tight Medium"/>
                <a:sym typeface="Inter Tight Medium"/>
              </a:rPr>
            </a:br>
            <a:r>
              <a:rPr lang="en-GB" sz="1000">
                <a:solidFill>
                  <a:srgbClr val="1E1E1E"/>
                </a:solidFill>
                <a:latin typeface="Inter Tight Medium"/>
                <a:ea typeface="Inter Tight Medium"/>
                <a:cs typeface="Inter Tight Medium"/>
                <a:sym typeface="Inter Tight Medium"/>
              </a:rPr>
              <a:t>How does this verse shift your perspective on the characteristics of the People of Jannah?</a:t>
            </a:r>
            <a:endParaRPr sz="1000">
              <a:solidFill>
                <a:srgbClr val="1E1E1E"/>
              </a:solidFill>
              <a:latin typeface="Inter Tight Medium"/>
              <a:ea typeface="Inter Tight Medium"/>
              <a:cs typeface="Inter Tight Medium"/>
              <a:sym typeface="Inter Tight Medium"/>
            </a:endParaRPr>
          </a:p>
        </p:txBody>
      </p:sp>
      <p:sp>
        <p:nvSpPr>
          <p:cNvPr id="132" name="Google Shape;132;p16"/>
          <p:cNvSpPr/>
          <p:nvPr/>
        </p:nvSpPr>
        <p:spPr>
          <a:xfrm>
            <a:off x="5395650" y="1707925"/>
            <a:ext cx="2862900" cy="11637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3" name="Google Shape;133;p16"/>
          <p:cNvSpPr txBox="1"/>
          <p:nvPr/>
        </p:nvSpPr>
        <p:spPr>
          <a:xfrm>
            <a:off x="5530050" y="1887045"/>
            <a:ext cx="2383800" cy="815588"/>
          </a:xfrm>
          <a:prstGeom prst="rect">
            <a:avLst/>
          </a:prstGeom>
          <a:noFill/>
          <a:ln>
            <a:noFill/>
          </a:ln>
        </p:spPr>
        <p:txBody>
          <a:bodyPr spcFirstLastPara="1" wrap="square" lIns="45725" tIns="22850" rIns="45725" bIns="22850" anchor="t" anchorCtr="0">
            <a:spAutoFit/>
          </a:bodyPr>
          <a:lstStyle/>
          <a:p>
            <a:pPr marL="0" marR="0" lvl="0" indent="0" algn="l" rtl="0">
              <a:lnSpc>
                <a:spcPts val="1500"/>
              </a:lnSpc>
              <a:spcBef>
                <a:spcPts val="0"/>
              </a:spcBef>
              <a:spcAft>
                <a:spcPts val="0"/>
              </a:spcAft>
              <a:buClr>
                <a:srgbClr val="000000"/>
              </a:buClr>
              <a:buSzPts val="1000"/>
              <a:buFont typeface="Arial"/>
              <a:buNone/>
            </a:pPr>
            <a:r>
              <a:rPr lang="en-GB" sz="1000" b="1" dirty="0">
                <a:solidFill>
                  <a:srgbClr val="1E1E1E"/>
                </a:solidFill>
                <a:latin typeface="Inter" panose="020B0502030000000004" pitchFamily="34" charset="0"/>
                <a:ea typeface="Inter" panose="020B0502030000000004" pitchFamily="34" charset="0"/>
                <a:cs typeface="Inter Light"/>
                <a:sym typeface="Inter Light"/>
              </a:rPr>
              <a:t>Sincere heart </a:t>
            </a:r>
            <a:endParaRPr sz="1000" b="1" dirty="0">
              <a:solidFill>
                <a:srgbClr val="1E1E1E"/>
              </a:solidFill>
              <a:latin typeface="Inter" panose="020B0502030000000004" pitchFamily="34" charset="0"/>
              <a:ea typeface="Inter" panose="020B0502030000000004" pitchFamily="34" charset="0"/>
              <a:cs typeface="Inter Light"/>
              <a:sym typeface="Inter Light"/>
            </a:endParaRPr>
          </a:p>
          <a:p>
            <a:pPr marL="0" marR="0" lvl="0" indent="0" algn="l" rtl="0">
              <a:lnSpc>
                <a:spcPts val="15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Heart that is always turning to Allah</a:t>
            </a:r>
            <a:endParaRPr sz="1000" dirty="0">
              <a:solidFill>
                <a:srgbClr val="1E1E1E"/>
              </a:solidFill>
              <a:latin typeface="Inter Light"/>
              <a:ea typeface="Inter Light"/>
              <a:cs typeface="Inter Light"/>
              <a:sym typeface="Inter Light"/>
            </a:endParaRPr>
          </a:p>
          <a:p>
            <a:pPr marL="0" marR="0" lvl="0" indent="0" algn="l" rtl="0">
              <a:lnSpc>
                <a:spcPts val="15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A heart that remembers its sins in private and seeks repentance for it</a:t>
            </a:r>
            <a:endParaRPr sz="1000" dirty="0">
              <a:solidFill>
                <a:srgbClr val="1E1E1E"/>
              </a:solidFill>
              <a:latin typeface="Inter Light"/>
              <a:ea typeface="Inter Light"/>
              <a:cs typeface="Inter Light"/>
              <a:sym typeface="Inter Light"/>
            </a:endParaRPr>
          </a:p>
        </p:txBody>
      </p:sp>
      <p:sp>
        <p:nvSpPr>
          <p:cNvPr id="134" name="Google Shape;134;p16"/>
          <p:cNvSpPr/>
          <p:nvPr/>
        </p:nvSpPr>
        <p:spPr>
          <a:xfrm>
            <a:off x="7766550" y="1881925"/>
            <a:ext cx="970800" cy="8157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بِقَلْبٍ مُّنِيبٍ</a:t>
            </a:r>
            <a:endParaRPr sz="900">
              <a:solidFill>
                <a:schemeClr val="lt1"/>
              </a:solidFill>
              <a:latin typeface="Calibri"/>
              <a:ea typeface="Calibri"/>
              <a:cs typeface="Calibri"/>
              <a:sym typeface="Calibri"/>
            </a:endParaRPr>
          </a:p>
        </p:txBody>
      </p:sp>
      <p:sp>
        <p:nvSpPr>
          <p:cNvPr id="135" name="Google Shape;135;p16"/>
          <p:cNvSpPr/>
          <p:nvPr/>
        </p:nvSpPr>
        <p:spPr>
          <a:xfrm>
            <a:off x="7766550" y="1073175"/>
            <a:ext cx="970800" cy="4491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خَشِىَ</a:t>
            </a:r>
            <a:endParaRPr sz="900">
              <a:solidFill>
                <a:schemeClr val="lt1"/>
              </a:solidFill>
              <a:latin typeface="Calibri"/>
              <a:ea typeface="Calibri"/>
              <a:cs typeface="Calibri"/>
              <a:sym typeface="Calibri"/>
            </a:endParaRPr>
          </a:p>
        </p:txBody>
      </p:sp>
      <p:sp>
        <p:nvSpPr>
          <p:cNvPr id="136" name="Google Shape;136;p16"/>
          <p:cNvSpPr/>
          <p:nvPr/>
        </p:nvSpPr>
        <p:spPr>
          <a:xfrm>
            <a:off x="6906000" y="1042100"/>
            <a:ext cx="973500" cy="2313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Fear</a:t>
            </a:r>
            <a:endParaRPr sz="1000">
              <a:solidFill>
                <a:srgbClr val="1E1E1E"/>
              </a:solidFill>
              <a:latin typeface="Inter Light"/>
              <a:ea typeface="Inter Light"/>
              <a:cs typeface="Inter Light"/>
              <a:sym typeface="Inter Light"/>
            </a:endParaRPr>
          </a:p>
        </p:txBody>
      </p:sp>
      <p:sp>
        <p:nvSpPr>
          <p:cNvPr id="137" name="Google Shape;137;p16"/>
          <p:cNvSpPr/>
          <p:nvPr/>
        </p:nvSpPr>
        <p:spPr>
          <a:xfrm>
            <a:off x="6906000" y="1328473"/>
            <a:ext cx="973500" cy="2313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Clr>
                <a:schemeClr val="dk1"/>
              </a:buClr>
              <a:buSzPts val="1000"/>
              <a:buFont typeface="Arial"/>
              <a:buNone/>
            </a:pPr>
            <a:r>
              <a:rPr lang="en-GB" sz="1000">
                <a:solidFill>
                  <a:srgbClr val="1E1E1E"/>
                </a:solidFill>
                <a:latin typeface="Inter Light"/>
                <a:ea typeface="Inter Light"/>
                <a:cs typeface="Inter Light"/>
                <a:sym typeface="Inter Light"/>
              </a:rPr>
              <a:t>Glorification</a:t>
            </a:r>
            <a:endParaRPr sz="1000">
              <a:solidFill>
                <a:srgbClr val="1E1E1E"/>
              </a:solidFill>
              <a:latin typeface="Inter Light"/>
              <a:ea typeface="Inter Light"/>
              <a:cs typeface="Inter Light"/>
              <a:sym typeface="Inter Light"/>
            </a:endParaRPr>
          </a:p>
        </p:txBody>
      </p:sp>
      <p:sp>
        <p:nvSpPr>
          <p:cNvPr id="138" name="Google Shape;138;p16"/>
          <p:cNvSpPr txBox="1"/>
          <p:nvPr/>
        </p:nvSpPr>
        <p:spPr>
          <a:xfrm>
            <a:off x="7191600" y="1004125"/>
            <a:ext cx="402300" cy="562200"/>
          </a:xfrm>
          <a:prstGeom prst="rect">
            <a:avLst/>
          </a:prstGeom>
          <a:noFill/>
          <a:ln>
            <a:noFill/>
          </a:ln>
        </p:spPr>
        <p:txBody>
          <a:bodyPr spcFirstLastPara="1" wrap="square" lIns="45725" tIns="22850" rIns="45725" bIns="22850" anchor="ctr" anchorCtr="0">
            <a:noAutofit/>
          </a:bodyPr>
          <a:lstStyle/>
          <a:p>
            <a:pPr marL="0" marR="0" lvl="0" indent="0" algn="ctr" rtl="0">
              <a:lnSpc>
                <a:spcPct val="150000"/>
              </a:lnSpc>
              <a:spcBef>
                <a:spcPts val="0"/>
              </a:spcBef>
              <a:spcAft>
                <a:spcPts val="0"/>
              </a:spcAft>
              <a:buClr>
                <a:srgbClr val="000000"/>
              </a:buClr>
              <a:buSzPts val="1000"/>
              <a:buFont typeface="Arial"/>
              <a:buNone/>
            </a:pPr>
            <a:r>
              <a:rPr lang="en-GB" sz="1900" b="1">
                <a:solidFill>
                  <a:schemeClr val="accent2"/>
                </a:solidFill>
                <a:latin typeface="Inter"/>
                <a:ea typeface="Inter"/>
                <a:cs typeface="Inter"/>
                <a:sym typeface="Inter"/>
              </a:rPr>
              <a:t>+</a:t>
            </a:r>
            <a:endParaRPr sz="1900" b="1">
              <a:solidFill>
                <a:schemeClr val="accent2"/>
              </a:solidFill>
              <a:latin typeface="Inter"/>
              <a:ea typeface="Inter"/>
              <a:cs typeface="Inter"/>
              <a:sym typeface="In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E836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On-screen Show (16:9)</PresentationFormat>
  <Paragraphs>171</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Inter Tight SemiBold</vt:lpstr>
      <vt:lpstr>Inter Light</vt:lpstr>
      <vt:lpstr>Inter Medium</vt:lpstr>
      <vt:lpstr>Inter</vt:lpstr>
      <vt:lpstr>Calibri</vt:lpstr>
      <vt:lpstr>Noto Sans Arabic</vt:lpstr>
      <vt:lpstr>Inter Tight Medium</vt:lpstr>
      <vt:lpstr>Aref Ruqaa</vt:lpstr>
      <vt:lpstr>Inter Tight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Zaeem Javaid</cp:lastModifiedBy>
  <cp:revision>1</cp:revision>
  <dcterms:modified xsi:type="dcterms:W3CDTF">2025-02-24T10:52:43Z</dcterms:modified>
</cp:coreProperties>
</file>