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Inter" panose="020B0502030000000004" pitchFamily="34" charset="0"/>
      <p:regular r:id="rId33"/>
      <p:bold r:id="rId34"/>
      <p:italic r:id="rId35"/>
      <p:boldItalic r:id="rId36"/>
    </p:embeddedFont>
    <p:embeddedFont>
      <p:font typeface="Inter Light" panose="02000503000000020004" pitchFamily="2" charset="0"/>
      <p:regular r:id="rId37"/>
      <p:bold r:id="rId38"/>
      <p:italic r:id="rId39"/>
      <p:boldItalic r:id="rId40"/>
    </p:embeddedFont>
    <p:embeddedFont>
      <p:font typeface="Inter Medium" panose="02000503000000020004" pitchFamily="2" charset="0"/>
      <p:regular r:id="rId41"/>
      <p:bold r:id="rId42"/>
      <p:italic r:id="rId43"/>
      <p:boldItalic r:id="rId44"/>
    </p:embeddedFont>
    <p:embeddedFont>
      <p:font typeface="Inter Tight" panose="020B0604020202020204" charset="0"/>
      <p:regular r:id="rId45"/>
      <p:bold r:id="rId46"/>
      <p:italic r:id="rId47"/>
      <p:boldItalic r:id="rId48"/>
    </p:embeddedFont>
    <p:embeddedFont>
      <p:font typeface="Inter Tight Medium" panose="020B0604020202020204" charset="0"/>
      <p:regular r:id="rId49"/>
      <p:bold r:id="rId50"/>
      <p:italic r:id="rId51"/>
      <p:boldItalic r:id="rId52"/>
    </p:embeddedFont>
    <p:embeddedFont>
      <p:font typeface="Inter Tight SemiBold" panose="020B0604020202020204" charset="0"/>
      <p:regular r:id="rId53"/>
      <p:bold r:id="rId54"/>
      <p:italic r:id="rId55"/>
      <p:boldItalic r:id="rId56"/>
    </p:embeddedFont>
    <p:embeddedFont>
      <p:font typeface="Noto Sans Arabic" pitchFamily="2" charset="-78"/>
      <p:regular r:id="rId57"/>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6C6B5C-2F43-4AE4-A936-77FE3C115728}" v="2" dt="2025-02-24T10:49:24.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4" d="100"/>
          <a:sy n="124" d="100"/>
        </p:scale>
        <p:origin x="1167" y="28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eem Javaid" userId="6620a48c0a62430c" providerId="LiveId" clId="{3E6C6B5C-2F43-4AE4-A936-77FE3C115728}"/>
    <pc:docChg chg="undo custSel modSld">
      <pc:chgData name="Zaeem Javaid" userId="6620a48c0a62430c" providerId="LiveId" clId="{3E6C6B5C-2F43-4AE4-A936-77FE3C115728}" dt="2025-02-24T10:50:29.115" v="8" actId="732"/>
      <pc:docMkLst>
        <pc:docMk/>
      </pc:docMkLst>
      <pc:sldChg chg="modSp mod">
        <pc:chgData name="Zaeem Javaid" userId="6620a48c0a62430c" providerId="LiveId" clId="{3E6C6B5C-2F43-4AE4-A936-77FE3C115728}" dt="2025-02-24T10:48:10.564" v="1" actId="14100"/>
        <pc:sldMkLst>
          <pc:docMk/>
          <pc:sldMk cId="0" sldId="269"/>
        </pc:sldMkLst>
        <pc:spChg chg="mod">
          <ac:chgData name="Zaeem Javaid" userId="6620a48c0a62430c" providerId="LiveId" clId="{3E6C6B5C-2F43-4AE4-A936-77FE3C115728}" dt="2025-02-24T10:48:08.246" v="0" actId="14100"/>
          <ac:spMkLst>
            <pc:docMk/>
            <pc:sldMk cId="0" sldId="269"/>
            <ac:spMk id="201" creationId="{00000000-0000-0000-0000-000000000000}"/>
          </ac:spMkLst>
        </pc:spChg>
        <pc:spChg chg="mod">
          <ac:chgData name="Zaeem Javaid" userId="6620a48c0a62430c" providerId="LiveId" clId="{3E6C6B5C-2F43-4AE4-A936-77FE3C115728}" dt="2025-02-24T10:48:10.564" v="1" actId="14100"/>
          <ac:spMkLst>
            <pc:docMk/>
            <pc:sldMk cId="0" sldId="269"/>
            <ac:spMk id="203" creationId="{00000000-0000-0000-0000-000000000000}"/>
          </ac:spMkLst>
        </pc:spChg>
      </pc:sldChg>
      <pc:sldChg chg="modSp">
        <pc:chgData name="Zaeem Javaid" userId="6620a48c0a62430c" providerId="LiveId" clId="{3E6C6B5C-2F43-4AE4-A936-77FE3C115728}" dt="2025-02-24T10:49:24.358" v="3" actId="14826"/>
        <pc:sldMkLst>
          <pc:docMk/>
          <pc:sldMk cId="0" sldId="275"/>
        </pc:sldMkLst>
        <pc:picChg chg="mod">
          <ac:chgData name="Zaeem Javaid" userId="6620a48c0a62430c" providerId="LiveId" clId="{3E6C6B5C-2F43-4AE4-A936-77FE3C115728}" dt="2025-02-24T10:49:24.358" v="3" actId="14826"/>
          <ac:picMkLst>
            <pc:docMk/>
            <pc:sldMk cId="0" sldId="275"/>
            <ac:picMk id="277" creationId="{00000000-0000-0000-0000-000000000000}"/>
          </ac:picMkLst>
        </pc:picChg>
      </pc:sldChg>
      <pc:sldChg chg="modSp mod">
        <pc:chgData name="Zaeem Javaid" userId="6620a48c0a62430c" providerId="LiveId" clId="{3E6C6B5C-2F43-4AE4-A936-77FE3C115728}" dt="2025-02-24T10:50:29.115" v="8" actId="732"/>
        <pc:sldMkLst>
          <pc:docMk/>
          <pc:sldMk cId="0" sldId="281"/>
        </pc:sldMkLst>
        <pc:picChg chg="mod modCrop">
          <ac:chgData name="Zaeem Javaid" userId="6620a48c0a62430c" providerId="LiveId" clId="{3E6C6B5C-2F43-4AE4-A936-77FE3C115728}" dt="2025-02-24T10:50:29.115" v="8" actId="732"/>
          <ac:picMkLst>
            <pc:docMk/>
            <pc:sldMk cId="0" sldId="281"/>
            <ac:picMk id="36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jLQXotfD0dw&amp;t=12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g2d991aa12a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 name="Google Shape;27;g2d991aa12a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2 mins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37a4c3b998_0_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Explanation: 3 mins</a:t>
            </a:r>
            <a:endParaRPr/>
          </a:p>
          <a:p>
            <a:pPr marL="0" lvl="0" indent="0" algn="l" rtl="0">
              <a:spcBef>
                <a:spcPts val="0"/>
              </a:spcBef>
              <a:spcAft>
                <a:spcPts val="0"/>
              </a:spcAft>
              <a:buNone/>
            </a:pPr>
            <a:r>
              <a:rPr lang="en-GB"/>
              <a:t>Reflect: 1 min</a:t>
            </a:r>
            <a:endParaRPr/>
          </a:p>
          <a:p>
            <a:pPr marL="0" lvl="0" indent="0" algn="l" rtl="0">
              <a:spcBef>
                <a:spcPts val="0"/>
              </a:spcBef>
              <a:spcAft>
                <a:spcPts val="0"/>
              </a:spcAft>
              <a:buNone/>
            </a:pPr>
            <a:r>
              <a:rPr lang="en-GB"/>
              <a:t>Feedback: 1 min </a:t>
            </a:r>
            <a:endParaRPr/>
          </a:p>
          <a:p>
            <a:pPr marL="0" lvl="0" indent="0" algn="l" rtl="0">
              <a:spcBef>
                <a:spcPts val="0"/>
              </a:spcBef>
              <a:spcAft>
                <a:spcPts val="0"/>
              </a:spcAft>
              <a:buNone/>
            </a:pPr>
            <a:endParaRPr/>
          </a:p>
        </p:txBody>
      </p:sp>
      <p:sp>
        <p:nvSpPr>
          <p:cNvPr id="134" name="Google Shape;134;g337a4c3b998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3793e99053_0_2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1 min</a:t>
            </a:r>
            <a:endParaRPr/>
          </a:p>
        </p:txBody>
      </p:sp>
      <p:sp>
        <p:nvSpPr>
          <p:cNvPr id="149" name="Google Shape;149;g33793e99053_0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37a4c3b998_0_4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2 mins</a:t>
            </a:r>
            <a:endParaRPr/>
          </a:p>
        </p:txBody>
      </p:sp>
      <p:sp>
        <p:nvSpPr>
          <p:cNvPr id="160" name="Google Shape;160;g337a4c3b998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37a4c3b998_0_5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 man may say a word that is pleasing to God, without a thought of how far it can reach. God will credit him with His pleasure for it until the Day when he meets Him. Another man may say a word that is displeasing to God, without a thought of how far it can reach. God will record against him His displeasure for it until the Day when he meets Him. </a:t>
            </a:r>
            <a:endParaRPr/>
          </a:p>
          <a:p>
            <a:pPr marL="0" lvl="0" indent="0" algn="l" rtl="0">
              <a:spcBef>
                <a:spcPts val="0"/>
              </a:spcBef>
              <a:spcAft>
                <a:spcPts val="0"/>
              </a:spcAft>
              <a:buNone/>
            </a:pPr>
            <a:endParaRPr/>
          </a:p>
          <a:p>
            <a:pPr marL="0" lvl="0" indent="0" algn="l" rtl="0">
              <a:spcBef>
                <a:spcPts val="0"/>
              </a:spcBef>
              <a:spcAft>
                <a:spcPts val="0"/>
              </a:spcAft>
              <a:buNone/>
            </a:pPr>
            <a:r>
              <a:rPr lang="en-GB"/>
              <a:t>Discussion: 4 mins </a:t>
            </a:r>
            <a:endParaRPr/>
          </a:p>
          <a:p>
            <a:pPr marL="0" lvl="0" indent="0" algn="l" rtl="0">
              <a:spcBef>
                <a:spcPts val="0"/>
              </a:spcBef>
              <a:spcAft>
                <a:spcPts val="0"/>
              </a:spcAft>
              <a:buNone/>
            </a:pPr>
            <a:r>
              <a:rPr lang="en-GB"/>
              <a:t>Reflect: 1 min</a:t>
            </a:r>
            <a:endParaRPr/>
          </a:p>
          <a:p>
            <a:pPr marL="0" lvl="0" indent="0" algn="l" rtl="0">
              <a:spcBef>
                <a:spcPts val="0"/>
              </a:spcBef>
              <a:spcAft>
                <a:spcPts val="0"/>
              </a:spcAft>
              <a:buNone/>
            </a:pPr>
            <a:r>
              <a:rPr lang="en-GB"/>
              <a:t>Feedback: 2 mins </a:t>
            </a:r>
            <a:endParaRPr/>
          </a:p>
        </p:txBody>
      </p:sp>
      <p:sp>
        <p:nvSpPr>
          <p:cNvPr id="173" name="Google Shape;173;g337a4c3b998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37a4c3b998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37a4c3b998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Explain the importance of Muh</a:t>
            </a:r>
            <a:r>
              <a:rPr lang="en-GB">
                <a:solidFill>
                  <a:srgbClr val="1E1E1E"/>
                </a:solidFill>
              </a:rPr>
              <a:t>ā</a:t>
            </a:r>
            <a:r>
              <a:rPr lang="en-GB"/>
              <a:t>sabah to the audience: take account of your actions on a daily basis to ensure you are living a life in alignment to what Allah wants from you. </a:t>
            </a:r>
            <a:endParaRPr/>
          </a:p>
          <a:p>
            <a:pPr marL="0" lvl="0" indent="0" algn="l" rtl="0">
              <a:spcBef>
                <a:spcPts val="0"/>
              </a:spcBef>
              <a:spcAft>
                <a:spcPts val="0"/>
              </a:spcAft>
              <a:buNone/>
            </a:pPr>
            <a:endParaRPr/>
          </a:p>
          <a:p>
            <a:pPr marL="0" lvl="0" indent="0" algn="l" rtl="0">
              <a:spcBef>
                <a:spcPts val="0"/>
              </a:spcBef>
              <a:spcAft>
                <a:spcPts val="0"/>
              </a:spcAft>
              <a:buNone/>
            </a:pPr>
            <a:r>
              <a:rPr lang="en-GB"/>
              <a:t>5 mins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3793e99053_0_4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33793e99053_0_4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37a4c3b998_0_1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 mins</a:t>
            </a:r>
            <a:endParaRPr/>
          </a:p>
        </p:txBody>
      </p:sp>
      <p:sp>
        <p:nvSpPr>
          <p:cNvPr id="216" name="Google Shape;216;g337a4c3b998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37a4c3b998_0_1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Write:</a:t>
            </a:r>
            <a:endParaRPr/>
          </a:p>
          <a:p>
            <a:pPr marL="457200" lvl="0" indent="-298450" algn="l" rtl="0">
              <a:spcBef>
                <a:spcPts val="0"/>
              </a:spcBef>
              <a:spcAft>
                <a:spcPts val="0"/>
              </a:spcAft>
              <a:buSzPts val="1100"/>
              <a:buChar char="-"/>
            </a:pPr>
            <a:r>
              <a:rPr lang="en-GB"/>
              <a:t>Provide further prompts to the audience including:</a:t>
            </a:r>
            <a:endParaRPr/>
          </a:p>
          <a:p>
            <a:pPr marL="914400" lvl="1" indent="-298450" algn="l" rtl="0">
              <a:spcBef>
                <a:spcPts val="0"/>
              </a:spcBef>
              <a:spcAft>
                <a:spcPts val="0"/>
              </a:spcAft>
              <a:buSzPts val="1100"/>
              <a:buChar char="-"/>
            </a:pPr>
            <a:r>
              <a:rPr lang="en-GB"/>
              <a:t>How would they earn their money? (job choice)</a:t>
            </a:r>
            <a:endParaRPr/>
          </a:p>
          <a:p>
            <a:pPr marL="914400" lvl="1" indent="-298450" algn="l" rtl="0">
              <a:spcBef>
                <a:spcPts val="0"/>
              </a:spcBef>
              <a:spcAft>
                <a:spcPts val="0"/>
              </a:spcAft>
              <a:buSzPts val="1100"/>
              <a:buChar char="-"/>
            </a:pPr>
            <a:r>
              <a:rPr lang="en-GB"/>
              <a:t>How would they raise their children?</a:t>
            </a:r>
            <a:endParaRPr/>
          </a:p>
          <a:p>
            <a:pPr marL="914400" lvl="1" indent="-298450" algn="l" rtl="0">
              <a:spcBef>
                <a:spcPts val="0"/>
              </a:spcBef>
              <a:spcAft>
                <a:spcPts val="0"/>
              </a:spcAft>
              <a:buSzPts val="1100"/>
              <a:buChar char="-"/>
            </a:pPr>
            <a:r>
              <a:rPr lang="en-GB"/>
              <a:t>How would they spend their time?</a:t>
            </a:r>
            <a:endParaRPr/>
          </a:p>
          <a:p>
            <a:pPr marL="914400" lvl="1" indent="-298450" algn="l" rtl="0">
              <a:spcBef>
                <a:spcPts val="0"/>
              </a:spcBef>
              <a:spcAft>
                <a:spcPts val="0"/>
              </a:spcAft>
              <a:buSzPts val="1100"/>
              <a:buChar char="-"/>
            </a:pPr>
            <a:r>
              <a:rPr lang="en-GB"/>
              <a:t>What relationships would they focus on?</a:t>
            </a:r>
            <a:endParaRPr/>
          </a:p>
          <a:p>
            <a:pPr marL="914400" lvl="1" indent="-298450" algn="l" rtl="0">
              <a:spcBef>
                <a:spcPts val="0"/>
              </a:spcBef>
              <a:spcAft>
                <a:spcPts val="0"/>
              </a:spcAft>
              <a:buSzPts val="1100"/>
              <a:buChar char="-"/>
            </a:pPr>
            <a:r>
              <a:rPr lang="en-GB"/>
              <a:t>How would they spend their wealth?</a:t>
            </a:r>
            <a:endParaRPr/>
          </a:p>
          <a:p>
            <a:pPr marL="0" lvl="0" indent="0" algn="l" rtl="0">
              <a:spcBef>
                <a:spcPts val="0"/>
              </a:spcBef>
              <a:spcAft>
                <a:spcPts val="0"/>
              </a:spcAft>
              <a:buNone/>
            </a:pPr>
            <a:endParaRPr/>
          </a:p>
          <a:p>
            <a:pPr marL="0" lvl="0" indent="0" algn="l" rtl="0">
              <a:spcBef>
                <a:spcPts val="0"/>
              </a:spcBef>
              <a:spcAft>
                <a:spcPts val="0"/>
              </a:spcAft>
              <a:buNone/>
            </a:pPr>
            <a:r>
              <a:rPr lang="en-GB"/>
              <a:t>Discussion: 3 mins </a:t>
            </a:r>
            <a:endParaRPr/>
          </a:p>
          <a:p>
            <a:pPr marL="0" lvl="0" indent="0" algn="l" rtl="0">
              <a:spcBef>
                <a:spcPts val="0"/>
              </a:spcBef>
              <a:spcAft>
                <a:spcPts val="0"/>
              </a:spcAft>
              <a:buNone/>
            </a:pPr>
            <a:r>
              <a:rPr lang="en-GB"/>
              <a:t>Write: 2 mins </a:t>
            </a:r>
            <a:endParaRPr/>
          </a:p>
          <a:p>
            <a:pPr marL="0" lvl="0" indent="0" algn="l" rtl="0">
              <a:spcBef>
                <a:spcPts val="0"/>
              </a:spcBef>
              <a:spcAft>
                <a:spcPts val="0"/>
              </a:spcAft>
              <a:buNone/>
            </a:pPr>
            <a:r>
              <a:rPr lang="en-GB"/>
              <a:t>Feedback: 2 mins </a:t>
            </a:r>
            <a:endParaRPr/>
          </a:p>
          <a:p>
            <a:pPr marL="0" lvl="0" indent="0" algn="l" rtl="0">
              <a:spcBef>
                <a:spcPts val="0"/>
              </a:spcBef>
              <a:spcAft>
                <a:spcPts val="0"/>
              </a:spcAft>
              <a:buNone/>
            </a:pPr>
            <a:endParaRPr/>
          </a:p>
        </p:txBody>
      </p:sp>
      <p:sp>
        <p:nvSpPr>
          <p:cNvPr id="234" name="Google Shape;234;g337a4c3b998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37a4c3b998_0_1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 mins</a:t>
            </a:r>
            <a:endParaRPr/>
          </a:p>
        </p:txBody>
      </p:sp>
      <p:sp>
        <p:nvSpPr>
          <p:cNvPr id="253" name="Google Shape;253;g337a4c3b998_0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37a4c3b998_0_1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4 mins</a:t>
            </a:r>
            <a:endParaRPr/>
          </a:p>
        </p:txBody>
      </p:sp>
      <p:sp>
        <p:nvSpPr>
          <p:cNvPr id="263" name="Google Shape;263;g337a4c3b998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33793e99053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a:solidFill>
                  <a:schemeClr val="dk1"/>
                </a:solidFill>
              </a:rPr>
              <a:t>Play in background Surah Qāf: </a:t>
            </a:r>
            <a:r>
              <a:rPr lang="en-GB" u="sng">
                <a:solidFill>
                  <a:schemeClr val="hlink"/>
                </a:solidFill>
                <a:hlinkClick r:id="rId3"/>
              </a:rPr>
              <a:t>https://www.youtube.com/watch?v=jLQXotfD0dw&amp;t=12s</a:t>
            </a:r>
            <a:r>
              <a:rPr lang="en-GB">
                <a:solidFill>
                  <a:schemeClr val="dk1"/>
                </a:solidFill>
              </a:rPr>
              <a:t> </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en-GB">
                <a:solidFill>
                  <a:schemeClr val="dk1"/>
                </a:solidFill>
              </a:rPr>
              <a:t>Have the question ready on the board so learners can start thinking as they walk in/wait for the session to start.</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SzPts val="1400"/>
              <a:buNone/>
            </a:pPr>
            <a:endParaRPr/>
          </a:p>
        </p:txBody>
      </p:sp>
      <p:sp>
        <p:nvSpPr>
          <p:cNvPr id="33" name="Google Shape;33;g33793e99053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37a4c3b998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g337a4c3b998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37a4c3b998_0_1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Discussion: 4 mins </a:t>
            </a:r>
            <a:endParaRPr/>
          </a:p>
          <a:p>
            <a:pPr marL="0" lvl="0" indent="0" algn="l" rtl="0">
              <a:spcBef>
                <a:spcPts val="0"/>
              </a:spcBef>
              <a:spcAft>
                <a:spcPts val="0"/>
              </a:spcAft>
              <a:buNone/>
            </a:pPr>
            <a:r>
              <a:rPr lang="en-GB"/>
              <a:t>Reflect: 2 mins</a:t>
            </a:r>
            <a:endParaRPr/>
          </a:p>
          <a:p>
            <a:pPr marL="0" lvl="0" indent="0" algn="l" rtl="0">
              <a:spcBef>
                <a:spcPts val="0"/>
              </a:spcBef>
              <a:spcAft>
                <a:spcPts val="0"/>
              </a:spcAft>
              <a:buNone/>
            </a:pPr>
            <a:endParaRPr/>
          </a:p>
        </p:txBody>
      </p:sp>
      <p:sp>
        <p:nvSpPr>
          <p:cNvPr id="286" name="Google Shape;286;g337a4c3b998_0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37a4c3b998_0_2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Discussion: 3 min</a:t>
            </a:r>
            <a:endParaRPr/>
          </a:p>
          <a:p>
            <a:pPr marL="0" lvl="0" indent="0" algn="l" rtl="0">
              <a:spcBef>
                <a:spcPts val="0"/>
              </a:spcBef>
              <a:spcAft>
                <a:spcPts val="0"/>
              </a:spcAft>
              <a:buNone/>
            </a:pPr>
            <a:r>
              <a:rPr lang="en-GB"/>
              <a:t>Reflect: 2 mins </a:t>
            </a:r>
            <a:endParaRPr/>
          </a:p>
        </p:txBody>
      </p:sp>
      <p:sp>
        <p:nvSpPr>
          <p:cNvPr id="300" name="Google Shape;300;g337a4c3b998_0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37a4c3b998_0_26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Explanation: 4-5 mins</a:t>
            </a:r>
            <a:endParaRPr/>
          </a:p>
          <a:p>
            <a:pPr marL="0" lvl="0" indent="0" algn="l" rtl="0">
              <a:spcBef>
                <a:spcPts val="0"/>
              </a:spcBef>
              <a:spcAft>
                <a:spcPts val="0"/>
              </a:spcAft>
              <a:buNone/>
            </a:pPr>
            <a:r>
              <a:rPr lang="en-GB"/>
              <a:t>Discuss: 1 min</a:t>
            </a:r>
            <a:endParaRPr/>
          </a:p>
          <a:p>
            <a:pPr marL="0" lvl="0" indent="0" algn="l" rtl="0">
              <a:spcBef>
                <a:spcPts val="0"/>
              </a:spcBef>
              <a:spcAft>
                <a:spcPts val="0"/>
              </a:spcAft>
              <a:buNone/>
            </a:pPr>
            <a:endParaRPr/>
          </a:p>
        </p:txBody>
      </p:sp>
      <p:sp>
        <p:nvSpPr>
          <p:cNvPr id="314" name="Google Shape;314;g337a4c3b998_0_2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37a4c3b998_0_2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Discuss: 2 mins </a:t>
            </a:r>
            <a:endParaRPr/>
          </a:p>
          <a:p>
            <a:pPr marL="0" lvl="0" indent="0" algn="l" rtl="0">
              <a:spcBef>
                <a:spcPts val="0"/>
              </a:spcBef>
              <a:spcAft>
                <a:spcPts val="0"/>
              </a:spcAft>
              <a:buNone/>
            </a:pPr>
            <a:r>
              <a:rPr lang="en-GB"/>
              <a:t>Feedback: 2 mins </a:t>
            </a:r>
            <a:endParaRPr/>
          </a:p>
          <a:p>
            <a:pPr marL="0" lvl="0" indent="0" algn="l" rtl="0">
              <a:spcBef>
                <a:spcPts val="0"/>
              </a:spcBef>
              <a:spcAft>
                <a:spcPts val="0"/>
              </a:spcAft>
              <a:buNone/>
            </a:pPr>
            <a:endParaRPr/>
          </a:p>
        </p:txBody>
      </p:sp>
      <p:sp>
        <p:nvSpPr>
          <p:cNvPr id="333" name="Google Shape;333;g337a4c3b998_0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37a4c3b998_0_3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Just as we need to know the characteristics of the people of Jannah, we also need to learn the characteristics of the People of the Hell-Fire so we don’t fall in the trap.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10 mins </a:t>
            </a:r>
            <a:endParaRPr/>
          </a:p>
          <a:p>
            <a:pPr marL="0" lvl="0" indent="0" algn="l" rtl="0">
              <a:lnSpc>
                <a:spcPct val="100000"/>
              </a:lnSpc>
              <a:spcBef>
                <a:spcPts val="0"/>
              </a:spcBef>
              <a:spcAft>
                <a:spcPts val="0"/>
              </a:spcAft>
              <a:buSzPts val="1400"/>
              <a:buNone/>
            </a:pPr>
            <a:endParaRPr/>
          </a:p>
        </p:txBody>
      </p:sp>
      <p:sp>
        <p:nvSpPr>
          <p:cNvPr id="347" name="Google Shape;347;g337a4c3b998_0_3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37e71f267f_1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 mins</a:t>
            </a:r>
            <a:endParaRPr/>
          </a:p>
        </p:txBody>
      </p:sp>
      <p:sp>
        <p:nvSpPr>
          <p:cNvPr id="360" name="Google Shape;360;g337e71f267f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37a4c3b998_0_39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3 mins </a:t>
            </a:r>
            <a:endParaRPr/>
          </a:p>
        </p:txBody>
      </p:sp>
      <p:sp>
        <p:nvSpPr>
          <p:cNvPr id="375" name="Google Shape;375;g337a4c3b998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3793e99053_0_4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do you respond to Allah’s warnings when they come to you?</a:t>
            </a:r>
            <a:endParaRPr/>
          </a:p>
          <a:p>
            <a:pPr marL="0" lvl="0" indent="0" algn="l" rtl="0">
              <a:spcBef>
                <a:spcPts val="0"/>
              </a:spcBef>
              <a:spcAft>
                <a:spcPts val="0"/>
              </a:spcAft>
              <a:buNone/>
            </a:pPr>
            <a:r>
              <a:rPr lang="en-GB"/>
              <a:t>How would it feel to stand before Allah and have no excuse for our actions?</a:t>
            </a:r>
            <a:endParaRPr/>
          </a:p>
          <a:p>
            <a:pPr marL="0" lvl="0" indent="0" algn="l" rtl="0">
              <a:spcBef>
                <a:spcPts val="0"/>
              </a:spcBef>
              <a:spcAft>
                <a:spcPts val="0"/>
              </a:spcAft>
              <a:buNone/>
            </a:pPr>
            <a:endParaRPr/>
          </a:p>
          <a:p>
            <a:pPr marL="0" lvl="0" indent="0" algn="l" rtl="0">
              <a:spcBef>
                <a:spcPts val="0"/>
              </a:spcBef>
              <a:spcAft>
                <a:spcPts val="0"/>
              </a:spcAft>
              <a:buNone/>
            </a:pPr>
            <a:r>
              <a:rPr lang="en-GB"/>
              <a:t>Discussion: 4 mins </a:t>
            </a:r>
            <a:endParaRPr/>
          </a:p>
          <a:p>
            <a:pPr marL="0" lvl="0" indent="0" algn="l" rtl="0">
              <a:spcBef>
                <a:spcPts val="0"/>
              </a:spcBef>
              <a:spcAft>
                <a:spcPts val="0"/>
              </a:spcAft>
              <a:buNone/>
            </a:pPr>
            <a:r>
              <a:rPr lang="en-GB"/>
              <a:t>Reflect: 2 mins</a:t>
            </a:r>
            <a:endParaRPr/>
          </a:p>
          <a:p>
            <a:pPr marL="0" lvl="0" indent="0" algn="l" rtl="0">
              <a:spcBef>
                <a:spcPts val="0"/>
              </a:spcBef>
              <a:spcAft>
                <a:spcPts val="0"/>
              </a:spcAft>
              <a:buNone/>
            </a:pPr>
            <a:r>
              <a:rPr lang="en-GB"/>
              <a:t>Feedback: 2 mins </a:t>
            </a:r>
            <a:endParaRPr/>
          </a:p>
          <a:p>
            <a:pPr marL="0" lvl="0" indent="0" algn="l" rtl="0">
              <a:spcBef>
                <a:spcPts val="0"/>
              </a:spcBef>
              <a:spcAft>
                <a:spcPts val="0"/>
              </a:spcAft>
              <a:buNone/>
            </a:pPr>
            <a:endParaRPr/>
          </a:p>
        </p:txBody>
      </p:sp>
      <p:sp>
        <p:nvSpPr>
          <p:cNvPr id="386" name="Google Shape;386;g33793e99053_0_4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3793e99053_0_1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facilitator should collect all sticky notes and group them on the wall according to the main themes.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The facilitator should give a specific example e.g. the next time my neighbour is unwell, I will send them some food. </a:t>
            </a:r>
            <a:endParaRPr/>
          </a:p>
        </p:txBody>
      </p:sp>
      <p:sp>
        <p:nvSpPr>
          <p:cNvPr id="400" name="Google Shape;400;g33793e99053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3793e99053_0_2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 name="Google Shape;44;g33793e99053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3793e99053_0_1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g33793e99053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3793e99053_0_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1 min</a:t>
            </a:r>
            <a:endParaRPr/>
          </a:p>
        </p:txBody>
      </p:sp>
      <p:sp>
        <p:nvSpPr>
          <p:cNvPr id="56" name="Google Shape;56;g33793e99053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3793e99053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1 min</a:t>
            </a:r>
            <a:endParaRPr/>
          </a:p>
        </p:txBody>
      </p:sp>
      <p:sp>
        <p:nvSpPr>
          <p:cNvPr id="65" name="Google Shape;65;g33793e99053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3793e99053_0_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3 mins</a:t>
            </a:r>
            <a:endParaRPr>
              <a:solidFill>
                <a:schemeClr val="dk1"/>
              </a:solidFill>
            </a:endParaRPr>
          </a:p>
          <a:p>
            <a:pPr marL="0" lvl="0" indent="0" algn="l" rtl="0">
              <a:lnSpc>
                <a:spcPct val="100000"/>
              </a:lnSpc>
              <a:spcBef>
                <a:spcPts val="0"/>
              </a:spcBef>
              <a:spcAft>
                <a:spcPts val="0"/>
              </a:spcAft>
              <a:buSzPts val="1400"/>
              <a:buNone/>
            </a:pPr>
            <a:endParaRPr/>
          </a:p>
        </p:txBody>
      </p:sp>
      <p:sp>
        <p:nvSpPr>
          <p:cNvPr id="83" name="Google Shape;83;g33793e99053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3793e99053_0_58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Explanation: 3 mins</a:t>
            </a:r>
            <a:endParaRPr/>
          </a:p>
          <a:p>
            <a:pPr marL="0" lvl="0" indent="0" algn="l" rtl="0">
              <a:spcBef>
                <a:spcPts val="0"/>
              </a:spcBef>
              <a:spcAft>
                <a:spcPts val="0"/>
              </a:spcAft>
              <a:buNone/>
            </a:pPr>
            <a:r>
              <a:rPr lang="en-GB"/>
              <a:t>Reflect: 1 min</a:t>
            </a:r>
            <a:endParaRPr/>
          </a:p>
          <a:p>
            <a:pPr marL="0" lvl="0" indent="0" algn="l" rtl="0">
              <a:spcBef>
                <a:spcPts val="0"/>
              </a:spcBef>
              <a:spcAft>
                <a:spcPts val="0"/>
              </a:spcAft>
              <a:buNone/>
            </a:pPr>
            <a:endParaRPr/>
          </a:p>
        </p:txBody>
      </p:sp>
      <p:sp>
        <p:nvSpPr>
          <p:cNvPr id="94" name="Google Shape;94;g33793e99053_0_5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37a4c3b998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Explanation: 2 mins</a:t>
            </a:r>
            <a:endParaRPr/>
          </a:p>
          <a:p>
            <a:pPr marL="0" lvl="0" indent="0" algn="l" rtl="0">
              <a:spcBef>
                <a:spcPts val="0"/>
              </a:spcBef>
              <a:spcAft>
                <a:spcPts val="0"/>
              </a:spcAft>
              <a:buNone/>
            </a:pPr>
            <a:r>
              <a:rPr lang="en-GB"/>
              <a:t>Discuss: 1 min</a:t>
            </a:r>
            <a:endParaRPr/>
          </a:p>
          <a:p>
            <a:pPr marL="0" lvl="0" indent="0" algn="l" rtl="0">
              <a:spcBef>
                <a:spcPts val="0"/>
              </a:spcBef>
              <a:spcAft>
                <a:spcPts val="0"/>
              </a:spcAft>
              <a:buNone/>
            </a:pPr>
            <a:r>
              <a:rPr lang="en-GB"/>
              <a:t>Feedback: 1 min</a:t>
            </a:r>
            <a:endParaRPr/>
          </a:p>
          <a:p>
            <a:pPr marL="0" lvl="0" indent="0" algn="l" rtl="0">
              <a:spcBef>
                <a:spcPts val="0"/>
              </a:spcBef>
              <a:spcAft>
                <a:spcPts val="0"/>
              </a:spcAft>
              <a:buNone/>
            </a:pPr>
            <a:endParaRPr/>
          </a:p>
        </p:txBody>
      </p:sp>
      <p:sp>
        <p:nvSpPr>
          <p:cNvPr id="109" name="Google Shape;109;g337a4c3b99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3793e99053_0_48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Explanation: 3 mins</a:t>
            </a:r>
            <a:endParaRPr/>
          </a:p>
        </p:txBody>
      </p:sp>
      <p:sp>
        <p:nvSpPr>
          <p:cNvPr id="124" name="Google Shape;124;g33793e99053_0_4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rgbClr val="413169"/>
        </a:solidFill>
        <a:effectLst/>
      </p:bgPr>
    </p:bg>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
          <p:cNvSpPr/>
          <p:nvPr/>
        </p:nvSpPr>
        <p:spPr>
          <a:xfrm rot="-5400000" flipH="1">
            <a:off x="5741655" y="138151"/>
            <a:ext cx="3540600" cy="3264300"/>
          </a:xfrm>
          <a:prstGeom prst="round1Rect">
            <a:avLst>
              <a:gd name="adj" fmla="val 1825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4"/>
          <p:cNvPicPr preferRelativeResize="0"/>
          <p:nvPr/>
        </p:nvPicPr>
        <p:blipFill rotWithShape="1">
          <a:blip r:embed="rId2">
            <a:alphaModFix/>
          </a:blip>
          <a:srcRect/>
          <a:stretch/>
        </p:blipFill>
        <p:spPr>
          <a:xfrm>
            <a:off x="5878344" y="4814567"/>
            <a:ext cx="972719" cy="19031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7"/>
        <p:cNvGrpSpPr/>
        <p:nvPr/>
      </p:nvGrpSpPr>
      <p:grpSpPr>
        <a:xfrm>
          <a:off x="0" y="0"/>
          <a:ext cx="0" cy="0"/>
          <a:chOff x="0" y="0"/>
          <a:chExt cx="0" cy="0"/>
        </a:xfrm>
      </p:grpSpPr>
      <p:sp>
        <p:nvSpPr>
          <p:cNvPr id="18" name="Google Shape;18;p5"/>
          <p:cNvSpPr/>
          <p:nvPr/>
        </p:nvSpPr>
        <p:spPr>
          <a:xfrm>
            <a:off x="-1" y="2494065"/>
            <a:ext cx="4124100" cy="2194800"/>
          </a:xfrm>
          <a:prstGeom prst="round1Rect">
            <a:avLst>
              <a:gd name="adj" fmla="val 2570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19"/>
        <p:cNvGrpSpPr/>
        <p:nvPr/>
      </p:nvGrpSpPr>
      <p:grpSpPr>
        <a:xfrm>
          <a:off x="0" y="0"/>
          <a:ext cx="0" cy="0"/>
          <a:chOff x="0" y="0"/>
          <a:chExt cx="0" cy="0"/>
        </a:xfrm>
      </p:grpSpPr>
      <p:sp>
        <p:nvSpPr>
          <p:cNvPr id="20" name="Google Shape;20;p6"/>
          <p:cNvSpPr/>
          <p:nvPr/>
        </p:nvSpPr>
        <p:spPr>
          <a:xfrm rot="-588418">
            <a:off x="5079736" y="1388092"/>
            <a:ext cx="6756329" cy="6541685"/>
          </a:xfrm>
          <a:prstGeom prst="arc">
            <a:avLst>
              <a:gd name="adj1" fmla="val 11367237"/>
              <a:gd name="adj2" fmla="val 675902"/>
            </a:avLst>
          </a:prstGeom>
          <a:noFill/>
          <a:ln w="889000" cap="flat" cmpd="sng">
            <a:solidFill>
              <a:srgbClr val="C3B8DE"/>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5200"/>
              <a:buChar char="●"/>
              <a:defRPr sz="5200"/>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a:endParaRPr/>
          </a:p>
        </p:txBody>
      </p:sp>
      <p:sp>
        <p:nvSpPr>
          <p:cNvPr id="23" name="Google Shape;23;p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4" name="Google Shape;2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flipH="1">
            <a:off x="8583900" y="4688889"/>
            <a:ext cx="560100" cy="454500"/>
          </a:xfrm>
          <a:prstGeom prst="round1Rect">
            <a:avLst>
              <a:gd name="adj" fmla="val 37898"/>
            </a:avLst>
          </a:pr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 name="Google Shape;7;p1"/>
          <p:cNvSpPr txBox="1"/>
          <p:nvPr/>
        </p:nvSpPr>
        <p:spPr>
          <a:xfrm>
            <a:off x="6797226" y="4816177"/>
            <a:ext cx="1650600" cy="200100"/>
          </a:xfrm>
          <a:prstGeom prst="rect">
            <a:avLst/>
          </a:prstGeom>
          <a:noFill/>
          <a:ln>
            <a:noFill/>
          </a:ln>
        </p:spPr>
        <p:txBody>
          <a:bodyPr spcFirstLastPara="1" wrap="square" lIns="45725" tIns="22850" rIns="45725" bIns="22850" anchor="t" anchorCtr="0">
            <a:spAutoFit/>
          </a:bodyPr>
          <a:lstStyle/>
          <a:p>
            <a:pPr marL="0" marR="0" lvl="0" indent="0" algn="r" rtl="0">
              <a:lnSpc>
                <a:spcPct val="100000"/>
              </a:lnSpc>
              <a:spcBef>
                <a:spcPts val="0"/>
              </a:spcBef>
              <a:spcAft>
                <a:spcPts val="0"/>
              </a:spcAft>
              <a:buNone/>
            </a:pPr>
            <a:r>
              <a:rPr lang="en-GB" sz="1000" b="0" i="0" u="none" strike="noStrike" cap="none">
                <a:solidFill>
                  <a:srgbClr val="1E1E1E"/>
                </a:solidFill>
                <a:latin typeface="Inter Medium"/>
                <a:ea typeface="Inter Medium"/>
                <a:cs typeface="Inter Medium"/>
                <a:sym typeface="Inter Medium"/>
              </a:rPr>
              <a:t>Surah Qāf: </a:t>
            </a:r>
            <a:r>
              <a:rPr lang="en-GB" sz="1000" b="0" i="0" u="none" strike="noStrike" cap="none">
                <a:solidFill>
                  <a:srgbClr val="1E1E1E"/>
                </a:solidFill>
                <a:latin typeface="Inter"/>
                <a:ea typeface="Inter"/>
                <a:cs typeface="Inter"/>
                <a:sym typeface="Inter"/>
              </a:rPr>
              <a:t>Session </a:t>
            </a:r>
            <a:r>
              <a:rPr lang="en-GB" sz="1000">
                <a:solidFill>
                  <a:srgbClr val="1E1E1E"/>
                </a:solidFill>
                <a:latin typeface="Inter"/>
                <a:ea typeface="Inter"/>
                <a:cs typeface="Inter"/>
                <a:sym typeface="Inter"/>
              </a:rPr>
              <a:t>2</a:t>
            </a:r>
            <a:endParaRPr sz="1000" b="0" i="0" u="none" strike="noStrike" cap="none">
              <a:solidFill>
                <a:srgbClr val="FFFFFF"/>
              </a:solidFill>
              <a:latin typeface="Inter"/>
              <a:ea typeface="Inter"/>
              <a:cs typeface="Inter"/>
              <a:sym typeface="Inter"/>
            </a:endParaRPr>
          </a:p>
        </p:txBody>
      </p:sp>
      <p:sp>
        <p:nvSpPr>
          <p:cNvPr id="8" name="Google Shape;8;p1"/>
          <p:cNvSpPr txBox="1"/>
          <p:nvPr/>
        </p:nvSpPr>
        <p:spPr>
          <a:xfrm>
            <a:off x="8729430" y="4801967"/>
            <a:ext cx="278400" cy="231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lt1"/>
                </a:solidFill>
                <a:latin typeface="Inter Tight"/>
                <a:ea typeface="Inter Tight"/>
                <a:cs typeface="Inter Tight"/>
                <a:sym typeface="Inter Tight"/>
              </a:rPr>
              <a:t>‹#›</a:t>
            </a:fld>
            <a:endParaRPr sz="1200" b="0" i="0" u="none" strike="noStrike" cap="none">
              <a:solidFill>
                <a:schemeClr val="lt1"/>
              </a:solidFill>
              <a:latin typeface="Inter Tight"/>
              <a:ea typeface="Inter Tight"/>
              <a:cs typeface="Inter Tight"/>
              <a:sym typeface="Inter Tight"/>
            </a:endParaRPr>
          </a:p>
        </p:txBody>
      </p:sp>
      <p:sp>
        <p:nvSpPr>
          <p:cNvPr id="9" name="Google Shape;9;p1"/>
          <p:cNvSpPr/>
          <p:nvPr/>
        </p:nvSpPr>
        <p:spPr>
          <a:xfrm>
            <a:off x="0" y="4688890"/>
            <a:ext cx="7033200" cy="454500"/>
          </a:xfrm>
          <a:prstGeom prst="round1Rect">
            <a:avLst>
              <a:gd name="adj" fmla="val 37898"/>
            </a:avLst>
          </a:pr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10" name="Google Shape;10;p1"/>
          <p:cNvPicPr preferRelativeResize="0"/>
          <p:nvPr/>
        </p:nvPicPr>
        <p:blipFill rotWithShape="1">
          <a:blip r:embed="rId8">
            <a:alphaModFix/>
          </a:blip>
          <a:srcRect/>
          <a:stretch/>
        </p:blipFill>
        <p:spPr>
          <a:xfrm>
            <a:off x="5878344" y="4814567"/>
            <a:ext cx="972719" cy="190314"/>
          </a:xfrm>
          <a:prstGeom prst="rect">
            <a:avLst/>
          </a:prstGeom>
          <a:noFill/>
          <a:ln>
            <a:noFill/>
          </a:ln>
        </p:spPr>
      </p:pic>
      <p:pic>
        <p:nvPicPr>
          <p:cNvPr id="11" name="Google Shape;11;p1"/>
          <p:cNvPicPr preferRelativeResize="0"/>
          <p:nvPr/>
        </p:nvPicPr>
        <p:blipFill rotWithShape="1">
          <a:blip r:embed="rId9">
            <a:alphaModFix/>
          </a:blip>
          <a:srcRect/>
          <a:stretch/>
        </p:blipFill>
        <p:spPr>
          <a:xfrm>
            <a:off x="1015059" y="4843591"/>
            <a:ext cx="1183126" cy="1248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8"/>
          <p:cNvSpPr txBox="1"/>
          <p:nvPr/>
        </p:nvSpPr>
        <p:spPr>
          <a:xfrm>
            <a:off x="1004425" y="749084"/>
            <a:ext cx="40179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Instructions for Use</a:t>
            </a:r>
            <a:endParaRPr sz="3600">
              <a:solidFill>
                <a:srgbClr val="1E1E1E"/>
              </a:solidFill>
              <a:latin typeface="Inter Tight Medium"/>
              <a:ea typeface="Inter Tight Medium"/>
              <a:cs typeface="Inter Tight Medium"/>
              <a:sym typeface="Inter Tight Medium"/>
            </a:endParaRPr>
          </a:p>
        </p:txBody>
      </p:sp>
      <p:sp>
        <p:nvSpPr>
          <p:cNvPr id="30" name="Google Shape;30;p8"/>
          <p:cNvSpPr txBox="1"/>
          <p:nvPr/>
        </p:nvSpPr>
        <p:spPr>
          <a:xfrm>
            <a:off x="1081200" y="1529375"/>
            <a:ext cx="6804000" cy="3009300"/>
          </a:xfrm>
          <a:prstGeom prst="rect">
            <a:avLst/>
          </a:prstGeom>
          <a:noFill/>
          <a:ln>
            <a:noFill/>
          </a:ln>
        </p:spPr>
        <p:txBody>
          <a:bodyPr spcFirstLastPara="1" wrap="square" lIns="45725" tIns="22850" rIns="45725" bIns="22850" anchor="t" anchorCtr="0">
            <a:spAutoFit/>
          </a:bodyPr>
          <a:lstStyle/>
          <a:p>
            <a:pPr marL="457200" marR="0" lvl="0" indent="-298450" algn="l" rtl="0">
              <a:lnSpc>
                <a:spcPct val="150000"/>
              </a:lnSpc>
              <a:spcBef>
                <a:spcPts val="0"/>
              </a:spcBef>
              <a:spcAft>
                <a:spcPts val="0"/>
              </a:spcAft>
              <a:buClr>
                <a:srgbClr val="1E1E1E"/>
              </a:buClr>
              <a:buSzPts val="1100"/>
              <a:buChar char="●"/>
            </a:pPr>
            <a:r>
              <a:rPr lang="en-GB" sz="1100" b="1">
                <a:solidFill>
                  <a:srgbClr val="1E1E1E"/>
                </a:solidFill>
                <a:latin typeface="Inter"/>
                <a:ea typeface="Inter"/>
                <a:cs typeface="Inter"/>
                <a:sym typeface="Inter"/>
              </a:rPr>
              <a:t>Preparation</a:t>
            </a:r>
            <a:r>
              <a:rPr lang="en-GB" sz="1100">
                <a:solidFill>
                  <a:srgbClr val="1E1E1E"/>
                </a:solidFill>
                <a:latin typeface="Inter Light"/>
                <a:ea typeface="Inter Light"/>
                <a:cs typeface="Inter Light"/>
                <a:sym typeface="Inter Light"/>
              </a:rPr>
              <a:t>: Read the accompanying PDF, A Journey Through Surah Qaf, in advance to ensure smooth delivery.</a:t>
            </a:r>
            <a:endParaRPr sz="110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a:solidFill>
                  <a:srgbClr val="1E1E1E"/>
                </a:solidFill>
                <a:latin typeface="Inter"/>
                <a:ea typeface="Inter"/>
                <a:cs typeface="Inter"/>
                <a:sym typeface="Inter"/>
              </a:rPr>
              <a:t>Recitation</a:t>
            </a:r>
            <a:r>
              <a:rPr lang="en-GB" sz="1100">
                <a:solidFill>
                  <a:srgbClr val="1E1E1E"/>
                </a:solidFill>
                <a:latin typeface="Inter Light"/>
                <a:ea typeface="Inter Light"/>
                <a:cs typeface="Inter Light"/>
                <a:sym typeface="Inter Light"/>
              </a:rPr>
              <a:t>: Recite the passage aloud and encourage attendees to repeat after you. Begin the session with the passage from Part 1 and recite the passage from Part 2 in the middle of the session.</a:t>
            </a:r>
            <a:endParaRPr sz="110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a:solidFill>
                  <a:srgbClr val="1E1E1E"/>
                </a:solidFill>
                <a:latin typeface="Inter"/>
                <a:ea typeface="Inter"/>
                <a:cs typeface="Inter"/>
                <a:sym typeface="Inter"/>
              </a:rPr>
              <a:t>Session Structure:</a:t>
            </a:r>
            <a:r>
              <a:rPr lang="en-GB" sz="1100">
                <a:solidFill>
                  <a:srgbClr val="1E1E1E"/>
                </a:solidFill>
                <a:latin typeface="Inter Light"/>
                <a:ea typeface="Inter Light"/>
                <a:cs typeface="Inter Light"/>
                <a:sym typeface="Inter Light"/>
              </a:rPr>
              <a:t> Each session is divided into two parts with a short break in between.</a:t>
            </a:r>
            <a:endParaRPr sz="110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a:solidFill>
                  <a:srgbClr val="1E1E1E"/>
                </a:solidFill>
                <a:latin typeface="Inter"/>
                <a:ea typeface="Inter"/>
                <a:cs typeface="Inter"/>
                <a:sym typeface="Inter"/>
              </a:rPr>
              <a:t>Reflection &amp; Discussion</a:t>
            </a:r>
            <a:r>
              <a:rPr lang="en-GB" sz="1100">
                <a:solidFill>
                  <a:srgbClr val="1E1E1E"/>
                </a:solidFill>
                <a:latin typeface="Inter Light"/>
                <a:ea typeface="Inter Light"/>
                <a:cs typeface="Inter Light"/>
                <a:sym typeface="Inter Light"/>
              </a:rPr>
              <a:t>: Dedicate the recommended time to reflection and discussion questions—this is essential for fostering a culture of tadabbur (deep contemplation).</a:t>
            </a:r>
            <a:endParaRPr sz="110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a:solidFill>
                  <a:srgbClr val="1E1E1E"/>
                </a:solidFill>
                <a:latin typeface="Inter"/>
                <a:ea typeface="Inter"/>
                <a:cs typeface="Inter"/>
                <a:sym typeface="Inter"/>
              </a:rPr>
              <a:t>Timings</a:t>
            </a:r>
            <a:r>
              <a:rPr lang="en-GB" sz="1100">
                <a:solidFill>
                  <a:srgbClr val="1E1E1E"/>
                </a:solidFill>
                <a:latin typeface="Inter Light"/>
                <a:ea typeface="Inter Light"/>
                <a:cs typeface="Inter Light"/>
                <a:sym typeface="Inter Light"/>
              </a:rPr>
              <a:t>: Suggested timings for each slide are provided in the slide descriptions for guidance.</a:t>
            </a:r>
            <a:endParaRPr sz="110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a:solidFill>
                  <a:srgbClr val="1E1E1E"/>
                </a:solidFill>
                <a:latin typeface="Inter"/>
                <a:ea typeface="Inter"/>
                <a:cs typeface="Inter"/>
                <a:sym typeface="Inter"/>
              </a:rPr>
              <a:t>Engagement</a:t>
            </a:r>
            <a:r>
              <a:rPr lang="en-GB" sz="1100">
                <a:solidFill>
                  <a:srgbClr val="1E1E1E"/>
                </a:solidFill>
                <a:latin typeface="Inter Light"/>
                <a:ea typeface="Inter Light"/>
                <a:cs typeface="Inter Light"/>
                <a:sym typeface="Inter Light"/>
              </a:rPr>
              <a:t>: Display the starter question as attendees arrive and settle in.</a:t>
            </a:r>
            <a:endParaRPr sz="110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a:solidFill>
                  <a:srgbClr val="1E1E1E"/>
                </a:solidFill>
                <a:latin typeface="Inter"/>
                <a:ea typeface="Inter"/>
                <a:cs typeface="Inter"/>
                <a:sym typeface="Inter"/>
              </a:rPr>
              <a:t>Memorisation</a:t>
            </a:r>
            <a:r>
              <a:rPr lang="en-GB" sz="1100">
                <a:solidFill>
                  <a:srgbClr val="1E1E1E"/>
                </a:solidFill>
                <a:latin typeface="Inter Light"/>
                <a:ea typeface="Inter Light"/>
                <a:cs typeface="Inter Light"/>
                <a:sym typeface="Inter Light"/>
              </a:rPr>
              <a:t>: Encourage all attendees to memorise both the Arabic and English translations of the verses.</a:t>
            </a:r>
            <a:endParaRPr sz="1100">
              <a:solidFill>
                <a:srgbClr val="1E1E1E"/>
              </a:solidFill>
              <a:latin typeface="Inter Light"/>
              <a:ea typeface="Inter Light"/>
              <a:cs typeface="Inter Light"/>
              <a:sym typeface="Inter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37" name="Google Shape;137;p17"/>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38" name="Google Shape;138;p17"/>
          <p:cNvSpPr txBox="1"/>
          <p:nvPr/>
        </p:nvSpPr>
        <p:spPr>
          <a:xfrm>
            <a:off x="1230150" y="3590975"/>
            <a:ext cx="3703200" cy="6003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16. Indeed, ˹it is˺ We ˹Who˺ created humankind and ˹fully˺ know what their souls whisper to them, and We are closer to them than ˹their˺ jugular vein.</a:t>
            </a:r>
            <a:endParaRPr sz="1200">
              <a:solidFill>
                <a:schemeClr val="dk1"/>
              </a:solidFill>
              <a:latin typeface="Inter Light"/>
              <a:ea typeface="Inter Light"/>
              <a:cs typeface="Inter Light"/>
              <a:sym typeface="Inter Light"/>
            </a:endParaRPr>
          </a:p>
        </p:txBody>
      </p:sp>
      <p:sp>
        <p:nvSpPr>
          <p:cNvPr id="139" name="Google Shape;139;p17"/>
          <p:cNvSpPr txBox="1"/>
          <p:nvPr/>
        </p:nvSpPr>
        <p:spPr>
          <a:xfrm>
            <a:off x="1230150" y="2135970"/>
            <a:ext cx="3703200" cy="1199400"/>
          </a:xfrm>
          <a:prstGeom prst="rect">
            <a:avLst/>
          </a:prstGeom>
          <a:noFill/>
          <a:ln>
            <a:noFill/>
          </a:ln>
        </p:spPr>
        <p:txBody>
          <a:bodyPr spcFirstLastPara="1" wrap="square" lIns="45725" tIns="22850" rIns="45725" bIns="22850" anchor="b" anchorCtr="0">
            <a:noAutofit/>
          </a:bodyPr>
          <a:lstStyle/>
          <a:p>
            <a:pPr marL="0" marR="0" lvl="0" indent="0" algn="ctr" rtl="1">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وَلَقَدْ خَلَقْنَا ٱلْإِنسَـٰنَ وَنَعْلَمُ مَا تُوَسْوِسُ</a:t>
            </a:r>
            <a:br>
              <a:rPr lang="en-GB" sz="1800">
                <a:solidFill>
                  <a:srgbClr val="413169"/>
                </a:solidFill>
                <a:latin typeface="Noto Sans Arabic"/>
                <a:ea typeface="Noto Sans Arabic"/>
                <a:cs typeface="Noto Sans Arabic"/>
                <a:sym typeface="Noto Sans Arabic"/>
              </a:rPr>
            </a:br>
            <a:r>
              <a:rPr lang="en-GB" sz="1800">
                <a:solidFill>
                  <a:srgbClr val="413169"/>
                </a:solidFill>
                <a:latin typeface="Noto Sans Arabic"/>
                <a:ea typeface="Noto Sans Arabic"/>
                <a:cs typeface="Noto Sans Arabic"/>
                <a:sym typeface="Noto Sans Arabic"/>
              </a:rPr>
              <a:t> بِهِۦ نَفْسُهُۥ ۖ </a:t>
            </a:r>
            <a:r>
              <a:rPr lang="en-GB" sz="1800" b="1">
                <a:solidFill>
                  <a:srgbClr val="413169"/>
                </a:solidFill>
                <a:latin typeface="Noto Sans Arabic"/>
                <a:ea typeface="Noto Sans Arabic"/>
                <a:cs typeface="Noto Sans Arabic"/>
                <a:sym typeface="Noto Sans Arabic"/>
              </a:rPr>
              <a:t>وَنَحْنُ أَقْرَبُ إِلَيْهِ مِنْ حَبْلِ ٱلْوَرِيدِ</a:t>
            </a:r>
            <a:endParaRPr sz="1800" b="1">
              <a:solidFill>
                <a:srgbClr val="413169"/>
              </a:solidFill>
              <a:latin typeface="Noto Sans Arabic"/>
              <a:ea typeface="Noto Sans Arabic"/>
              <a:cs typeface="Noto Sans Arabic"/>
              <a:sym typeface="Noto Sans Arabic"/>
            </a:endParaRPr>
          </a:p>
        </p:txBody>
      </p:sp>
      <p:sp>
        <p:nvSpPr>
          <p:cNvPr id="140" name="Google Shape;140;p17"/>
          <p:cNvSpPr/>
          <p:nvPr/>
        </p:nvSpPr>
        <p:spPr>
          <a:xfrm>
            <a:off x="5701100" y="1778475"/>
            <a:ext cx="2364900" cy="1336200"/>
          </a:xfrm>
          <a:prstGeom prst="roundRect">
            <a:avLst>
              <a:gd name="adj" fmla="val 9088"/>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41" name="Google Shape;141;p17"/>
          <p:cNvSpPr txBox="1"/>
          <p:nvPr/>
        </p:nvSpPr>
        <p:spPr>
          <a:xfrm>
            <a:off x="5934944" y="2000169"/>
            <a:ext cx="1897200" cy="8928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Just as the jugular vein is close yet can go unnoticed, Allah’s presence is near even if not always perceived.</a:t>
            </a:r>
            <a:endParaRPr sz="1000">
              <a:solidFill>
                <a:srgbClr val="1E1E1E"/>
              </a:solidFill>
              <a:latin typeface="Inter Light"/>
              <a:ea typeface="Inter Light"/>
              <a:cs typeface="Inter Light"/>
              <a:sym typeface="Inter Light"/>
            </a:endParaRPr>
          </a:p>
        </p:txBody>
      </p:sp>
      <p:sp>
        <p:nvSpPr>
          <p:cNvPr id="142" name="Google Shape;142;p17"/>
          <p:cNvSpPr/>
          <p:nvPr/>
        </p:nvSpPr>
        <p:spPr>
          <a:xfrm>
            <a:off x="5291000" y="3318275"/>
            <a:ext cx="3185100" cy="8928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43" name="Google Shape;143;p17"/>
          <p:cNvSpPr txBox="1"/>
          <p:nvPr/>
        </p:nvSpPr>
        <p:spPr>
          <a:xfrm>
            <a:off x="6119984" y="3514079"/>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Reflect</a:t>
            </a:r>
            <a:endParaRPr sz="700" b="0" i="0" u="none" strike="noStrike" cap="none">
              <a:solidFill>
                <a:srgbClr val="000000"/>
              </a:solidFill>
              <a:latin typeface="Arial"/>
              <a:ea typeface="Arial"/>
              <a:cs typeface="Arial"/>
              <a:sym typeface="Arial"/>
            </a:endParaRPr>
          </a:p>
        </p:txBody>
      </p:sp>
      <p:sp>
        <p:nvSpPr>
          <p:cNvPr id="144" name="Google Shape;144;p17"/>
          <p:cNvSpPr txBox="1"/>
          <p:nvPr/>
        </p:nvSpPr>
        <p:spPr>
          <a:xfrm>
            <a:off x="6119977" y="3800450"/>
            <a:ext cx="21753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How does this verse make you feel?</a:t>
            </a:r>
            <a:endParaRPr sz="1000">
              <a:solidFill>
                <a:srgbClr val="1E1E1E"/>
              </a:solidFill>
              <a:latin typeface="Inter Tight Medium"/>
              <a:ea typeface="Inter Tight Medium"/>
              <a:cs typeface="Inter Tight Medium"/>
              <a:sym typeface="Inter Tight Medium"/>
            </a:endParaRPr>
          </a:p>
        </p:txBody>
      </p:sp>
      <p:pic>
        <p:nvPicPr>
          <p:cNvPr id="145" name="Google Shape;145;p17"/>
          <p:cNvPicPr preferRelativeResize="0"/>
          <p:nvPr/>
        </p:nvPicPr>
        <p:blipFill rotWithShape="1">
          <a:blip r:embed="rId3">
            <a:alphaModFix/>
          </a:blip>
          <a:srcRect/>
          <a:stretch/>
        </p:blipFill>
        <p:spPr>
          <a:xfrm>
            <a:off x="5518839" y="3514079"/>
            <a:ext cx="497928" cy="497928"/>
          </a:xfrm>
          <a:prstGeom prst="rect">
            <a:avLst/>
          </a:prstGeom>
          <a:noFill/>
          <a:ln>
            <a:noFill/>
          </a:ln>
        </p:spPr>
      </p:pic>
      <p:sp>
        <p:nvSpPr>
          <p:cNvPr id="146" name="Google Shape;146;p17"/>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Closer than we think</a:t>
            </a:r>
            <a:endParaRPr sz="3600">
              <a:solidFill>
                <a:srgbClr val="1E1E1E"/>
              </a:solidFill>
              <a:latin typeface="Inter Tight Medium"/>
              <a:ea typeface="Inter Tight Medium"/>
              <a:cs typeface="Inter Tight Medium"/>
              <a:sym typeface="Inter Tigh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C0C0C"/>
            </a:gs>
            <a:gs pos="100000">
              <a:schemeClr val="dk1"/>
            </a:gs>
          </a:gsLst>
          <a:lin ang="0" scaled="0"/>
        </a:gradFill>
        <a:effectLst/>
      </p:bgPr>
    </p:bg>
    <p:spTree>
      <p:nvGrpSpPr>
        <p:cNvPr id="1" name="Shape 150"/>
        <p:cNvGrpSpPr/>
        <p:nvPr/>
      </p:nvGrpSpPr>
      <p:grpSpPr>
        <a:xfrm>
          <a:off x="0" y="0"/>
          <a:ext cx="0" cy="0"/>
          <a:chOff x="0" y="0"/>
          <a:chExt cx="0" cy="0"/>
        </a:xfrm>
      </p:grpSpPr>
      <p:pic>
        <p:nvPicPr>
          <p:cNvPr id="151" name="Google Shape;151;p18"/>
          <p:cNvPicPr preferRelativeResize="0"/>
          <p:nvPr/>
        </p:nvPicPr>
        <p:blipFill>
          <a:blip r:embed="rId3">
            <a:alphaModFix/>
          </a:blip>
          <a:stretch>
            <a:fillRect/>
          </a:stretch>
        </p:blipFill>
        <p:spPr>
          <a:xfrm>
            <a:off x="-57150" y="-40825"/>
            <a:ext cx="9270274" cy="5793924"/>
          </a:xfrm>
          <a:prstGeom prst="rect">
            <a:avLst/>
          </a:prstGeom>
          <a:noFill/>
          <a:ln>
            <a:noFill/>
          </a:ln>
        </p:spPr>
      </p:pic>
      <p:sp>
        <p:nvSpPr>
          <p:cNvPr id="152" name="Google Shape;152;p18"/>
          <p:cNvSpPr/>
          <p:nvPr/>
        </p:nvSpPr>
        <p:spPr>
          <a:xfrm>
            <a:off x="-57150" y="-40822"/>
            <a:ext cx="7810500" cy="5225100"/>
          </a:xfrm>
          <a:prstGeom prst="rect">
            <a:avLst/>
          </a:prstGeom>
          <a:gradFill>
            <a:gsLst>
              <a:gs pos="0">
                <a:srgbClr val="413169"/>
              </a:gs>
              <a:gs pos="100000">
                <a:srgbClr val="413169">
                  <a:alpha val="0"/>
                </a:srgbClr>
              </a:gs>
            </a:gsLst>
            <a:lin ang="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300" b="0" i="0" u="none" strike="noStrike" cap="none">
              <a:solidFill>
                <a:schemeClr val="lt1"/>
              </a:solidFill>
              <a:latin typeface="Arial"/>
              <a:ea typeface="Arial"/>
              <a:cs typeface="Arial"/>
              <a:sym typeface="Arial"/>
            </a:endParaRPr>
          </a:p>
        </p:txBody>
      </p:sp>
      <p:sp>
        <p:nvSpPr>
          <p:cNvPr id="153" name="Google Shape;153;p18"/>
          <p:cNvSpPr txBox="1"/>
          <p:nvPr/>
        </p:nvSpPr>
        <p:spPr>
          <a:xfrm>
            <a:off x="488167" y="669197"/>
            <a:ext cx="6363600" cy="153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6900"/>
              <a:buFont typeface="Arial"/>
              <a:buNone/>
            </a:pPr>
            <a:endParaRPr sz="700" b="0" i="0" u="none" strike="noStrike" cap="none">
              <a:solidFill>
                <a:schemeClr val="lt1"/>
              </a:solidFill>
              <a:latin typeface="Arial"/>
              <a:ea typeface="Arial"/>
              <a:cs typeface="Arial"/>
              <a:sym typeface="Arial"/>
            </a:endParaRPr>
          </a:p>
        </p:txBody>
      </p:sp>
      <p:sp>
        <p:nvSpPr>
          <p:cNvPr id="154" name="Google Shape;154;p18"/>
          <p:cNvSpPr/>
          <p:nvPr/>
        </p:nvSpPr>
        <p:spPr>
          <a:xfrm>
            <a:off x="10922373" y="1973924"/>
            <a:ext cx="2333065" cy="2333065"/>
          </a:xfrm>
          <a:custGeom>
            <a:avLst/>
            <a:gdLst/>
            <a:ahLst/>
            <a:cxnLst/>
            <a:rect l="l" t="t" r="r" b="b"/>
            <a:pathLst>
              <a:path w="4666130" h="4666129" extrusionOk="0">
                <a:moveTo>
                  <a:pt x="4666130" y="0"/>
                </a:moveTo>
                <a:lnTo>
                  <a:pt x="4666130" y="4666129"/>
                </a:lnTo>
                <a:lnTo>
                  <a:pt x="0" y="4666129"/>
                </a:lnTo>
                <a:cubicBezTo>
                  <a:pt x="0" y="2089097"/>
                  <a:pt x="2089098" y="0"/>
                  <a:pt x="4666130"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pic>
        <p:nvPicPr>
          <p:cNvPr id="155" name="Google Shape;155;p18"/>
          <p:cNvPicPr preferRelativeResize="0"/>
          <p:nvPr/>
        </p:nvPicPr>
        <p:blipFill rotWithShape="1">
          <a:blip r:embed="rId4">
            <a:alphaModFix/>
          </a:blip>
          <a:srcRect/>
          <a:stretch/>
        </p:blipFill>
        <p:spPr>
          <a:xfrm>
            <a:off x="488166" y="4499177"/>
            <a:ext cx="1353813" cy="265424"/>
          </a:xfrm>
          <a:prstGeom prst="rect">
            <a:avLst/>
          </a:prstGeom>
          <a:noFill/>
          <a:ln>
            <a:noFill/>
          </a:ln>
        </p:spPr>
      </p:pic>
      <p:pic>
        <p:nvPicPr>
          <p:cNvPr id="156" name="Google Shape;156;p18"/>
          <p:cNvPicPr preferRelativeResize="0"/>
          <p:nvPr/>
        </p:nvPicPr>
        <p:blipFill rotWithShape="1">
          <a:blip r:embed="rId5">
            <a:alphaModFix/>
          </a:blip>
          <a:srcRect/>
          <a:stretch/>
        </p:blipFill>
        <p:spPr>
          <a:xfrm>
            <a:off x="6851616" y="4524951"/>
            <a:ext cx="1714500" cy="180975"/>
          </a:xfrm>
          <a:prstGeom prst="rect">
            <a:avLst/>
          </a:prstGeom>
          <a:noFill/>
          <a:ln>
            <a:noFill/>
          </a:ln>
        </p:spPr>
      </p:pic>
      <p:sp>
        <p:nvSpPr>
          <p:cNvPr id="157" name="Google Shape;157;p18"/>
          <p:cNvSpPr txBox="1"/>
          <p:nvPr/>
        </p:nvSpPr>
        <p:spPr>
          <a:xfrm>
            <a:off x="488175" y="738075"/>
            <a:ext cx="63636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300" b="1">
                <a:solidFill>
                  <a:schemeClr val="lt1"/>
                </a:solidFill>
                <a:latin typeface="Inter Tight SemiBold"/>
                <a:ea typeface="Inter Tight SemiBold"/>
                <a:cs typeface="Inter Tight SemiBold"/>
                <a:sym typeface="Inter Tight SemiBold"/>
              </a:rPr>
              <a:t>“In this verse, there is awe, dread, and fear for one group; and comfort, solace, and peace of heart for another group.”</a:t>
            </a:r>
            <a:endParaRPr sz="3300" b="1">
              <a:solidFill>
                <a:schemeClr val="lt1"/>
              </a:solidFill>
              <a:latin typeface="Inter Tight SemiBold"/>
              <a:ea typeface="Inter Tight SemiBold"/>
              <a:cs typeface="Inter Tight SemiBold"/>
              <a:sym typeface="Inter Tight SemiBold"/>
            </a:endParaRPr>
          </a:p>
          <a:p>
            <a:pPr marL="0" lvl="0" indent="0" algn="l" rtl="0">
              <a:spcBef>
                <a:spcPts val="0"/>
              </a:spcBef>
              <a:spcAft>
                <a:spcPts val="0"/>
              </a:spcAft>
              <a:buNone/>
            </a:pPr>
            <a:endParaRPr sz="3300" b="1">
              <a:solidFill>
                <a:schemeClr val="lt1"/>
              </a:solidFill>
              <a:latin typeface="Inter Tight SemiBold"/>
              <a:ea typeface="Inter Tight SemiBold"/>
              <a:cs typeface="Inter Tight SemiBold"/>
              <a:sym typeface="Inter Tight SemiBold"/>
            </a:endParaRPr>
          </a:p>
          <a:p>
            <a:pPr marL="0" lvl="0" indent="0" algn="l" rtl="0">
              <a:spcBef>
                <a:spcPts val="0"/>
              </a:spcBef>
              <a:spcAft>
                <a:spcPts val="0"/>
              </a:spcAft>
              <a:buNone/>
            </a:pPr>
            <a:r>
              <a:rPr lang="en-GB" sz="3300" b="1">
                <a:solidFill>
                  <a:schemeClr val="lt1"/>
                </a:solidFill>
                <a:latin typeface="Inter Tight SemiBold"/>
                <a:ea typeface="Inter Tight SemiBold"/>
                <a:cs typeface="Inter Tight SemiBold"/>
                <a:sym typeface="Inter Tight SemiBold"/>
              </a:rPr>
              <a:t>Imam Qushayrī</a:t>
            </a:r>
            <a:endParaRPr sz="3300" b="1">
              <a:solidFill>
                <a:schemeClr val="lt1"/>
              </a:solidFill>
              <a:latin typeface="Inter Tight SemiBold"/>
              <a:ea typeface="Inter Tight SemiBold"/>
              <a:cs typeface="Inter Tight SemiBold"/>
              <a:sym typeface="Inter Tigh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63" name="Google Shape;163;p19"/>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64" name="Google Shape;164;p19"/>
          <p:cNvSpPr txBox="1"/>
          <p:nvPr/>
        </p:nvSpPr>
        <p:spPr>
          <a:xfrm>
            <a:off x="1230150" y="3383800"/>
            <a:ext cx="3703200" cy="6003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17. As the two recording-angels—˹one˺ sitting to the right, and ˹the other to˺ the left—note ˹everything˺</a:t>
            </a:r>
            <a:endParaRPr sz="1200">
              <a:solidFill>
                <a:schemeClr val="dk1"/>
              </a:solidFill>
              <a:latin typeface="Inter Light"/>
              <a:ea typeface="Inter Light"/>
              <a:cs typeface="Inter Light"/>
              <a:sym typeface="Inter Light"/>
            </a:endParaRPr>
          </a:p>
        </p:txBody>
      </p:sp>
      <p:sp>
        <p:nvSpPr>
          <p:cNvPr id="165" name="Google Shape;165;p19"/>
          <p:cNvSpPr txBox="1"/>
          <p:nvPr/>
        </p:nvSpPr>
        <p:spPr>
          <a:xfrm>
            <a:off x="1230150" y="2343150"/>
            <a:ext cx="3703200" cy="7851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إِذْ يَتَلَقَّى ٱلْمُتَلَقِّيَانِ عَنِ ٱلْيَمِينِ وَعَنِ ٱلشِّمَالِ قَعِيدٌ</a:t>
            </a:r>
            <a:endParaRPr sz="1800">
              <a:solidFill>
                <a:srgbClr val="413169"/>
              </a:solidFill>
              <a:latin typeface="Noto Sans Arabic"/>
              <a:ea typeface="Noto Sans Arabic"/>
              <a:cs typeface="Noto Sans Arabic"/>
              <a:sym typeface="Noto Sans Arabic"/>
            </a:endParaRPr>
          </a:p>
        </p:txBody>
      </p:sp>
      <p:sp>
        <p:nvSpPr>
          <p:cNvPr id="166" name="Google Shape;166;p19"/>
          <p:cNvSpPr txBox="1"/>
          <p:nvPr/>
        </p:nvSpPr>
        <p:spPr>
          <a:xfrm>
            <a:off x="1004425" y="749075"/>
            <a:ext cx="54462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Two Angels</a:t>
            </a:r>
            <a:endParaRPr sz="3600">
              <a:solidFill>
                <a:srgbClr val="1E1E1E"/>
              </a:solidFill>
              <a:latin typeface="Inter Tight Medium"/>
              <a:ea typeface="Inter Tight Medium"/>
              <a:cs typeface="Inter Tight Medium"/>
              <a:sym typeface="Inter Tight Medium"/>
            </a:endParaRPr>
          </a:p>
        </p:txBody>
      </p:sp>
      <p:sp>
        <p:nvSpPr>
          <p:cNvPr id="167" name="Google Shape;167;p19"/>
          <p:cNvSpPr/>
          <p:nvPr/>
        </p:nvSpPr>
        <p:spPr>
          <a:xfrm>
            <a:off x="6123709" y="490579"/>
            <a:ext cx="3731400" cy="3818100"/>
          </a:xfrm>
          <a:prstGeom prst="roundRect">
            <a:avLst>
              <a:gd name="adj" fmla="val 10726"/>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pic>
        <p:nvPicPr>
          <p:cNvPr id="168" name="Google Shape;168;p19"/>
          <p:cNvPicPr preferRelativeResize="0"/>
          <p:nvPr/>
        </p:nvPicPr>
        <p:blipFill>
          <a:blip r:embed="rId3">
            <a:alphaModFix amt="32000"/>
          </a:blip>
          <a:stretch>
            <a:fillRect/>
          </a:stretch>
        </p:blipFill>
        <p:spPr>
          <a:xfrm>
            <a:off x="6388425" y="490575"/>
            <a:ext cx="3559600" cy="3559600"/>
          </a:xfrm>
          <a:prstGeom prst="rect">
            <a:avLst/>
          </a:prstGeom>
          <a:noFill/>
          <a:ln>
            <a:noFill/>
          </a:ln>
        </p:spPr>
      </p:pic>
      <p:sp>
        <p:nvSpPr>
          <p:cNvPr id="169" name="Google Shape;169;p19"/>
          <p:cNvSpPr/>
          <p:nvPr/>
        </p:nvSpPr>
        <p:spPr>
          <a:xfrm>
            <a:off x="5367200" y="1473675"/>
            <a:ext cx="2805300" cy="2494500"/>
          </a:xfrm>
          <a:prstGeom prst="roundRect">
            <a:avLst>
              <a:gd name="adj" fmla="val 9088"/>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70" name="Google Shape;170;p19"/>
          <p:cNvSpPr txBox="1"/>
          <p:nvPr/>
        </p:nvSpPr>
        <p:spPr>
          <a:xfrm>
            <a:off x="5686551" y="1812825"/>
            <a:ext cx="2166600" cy="18162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The Prophet ﷺ said, “The scribe (angel) on the left delays registering the sin of a Muslim for six hours. If he repents (within these six hours), and seeks Allah’s forgiveness, they drop it off. If he doesn’t, they write it down as a single sin” (Ṭabarānī).</a:t>
            </a:r>
            <a:endParaRPr sz="10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76" name="Google Shape;176;p20"/>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77" name="Google Shape;177;p20"/>
          <p:cNvSpPr txBox="1"/>
          <p:nvPr/>
        </p:nvSpPr>
        <p:spPr>
          <a:xfrm>
            <a:off x="1230150" y="3260700"/>
            <a:ext cx="3703200" cy="4155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18. not a word does a person utter without having a ˹vigilant˺ observer ready ˹to write it down˺.</a:t>
            </a:r>
            <a:endParaRPr sz="1200">
              <a:solidFill>
                <a:schemeClr val="dk1"/>
              </a:solidFill>
              <a:latin typeface="Inter Light"/>
              <a:ea typeface="Inter Light"/>
              <a:cs typeface="Inter Light"/>
              <a:sym typeface="Inter Light"/>
            </a:endParaRPr>
          </a:p>
        </p:txBody>
      </p:sp>
      <p:sp>
        <p:nvSpPr>
          <p:cNvPr id="178" name="Google Shape;178;p20"/>
          <p:cNvSpPr txBox="1"/>
          <p:nvPr/>
        </p:nvSpPr>
        <p:spPr>
          <a:xfrm>
            <a:off x="1230150" y="2651050"/>
            <a:ext cx="3703200" cy="354000"/>
          </a:xfrm>
          <a:prstGeom prst="rect">
            <a:avLst/>
          </a:prstGeom>
          <a:noFill/>
          <a:ln>
            <a:noFill/>
          </a:ln>
        </p:spPr>
        <p:txBody>
          <a:bodyPr spcFirstLastPara="1" wrap="square" lIns="45725" tIns="22850" rIns="45725" bIns="22850" anchor="b" anchorCtr="0">
            <a:noAutofit/>
          </a:bodyPr>
          <a:lstStyle/>
          <a:p>
            <a:pPr marL="0" marR="0" lvl="0" indent="0" algn="ctr" rtl="1">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مَّا يَلْفِظُ مِن قَوْلٍ إِلَّا لَدَيْهِ رَقِيبٌ عَتِيدٌ</a:t>
            </a:r>
            <a:endParaRPr sz="1800">
              <a:solidFill>
                <a:srgbClr val="413169"/>
              </a:solidFill>
              <a:latin typeface="Noto Sans Arabic"/>
              <a:ea typeface="Noto Sans Arabic"/>
              <a:cs typeface="Noto Sans Arabic"/>
              <a:sym typeface="Noto Sans Arabic"/>
            </a:endParaRPr>
          </a:p>
        </p:txBody>
      </p:sp>
      <p:sp>
        <p:nvSpPr>
          <p:cNvPr id="179" name="Google Shape;179;p20"/>
          <p:cNvSpPr txBox="1"/>
          <p:nvPr/>
        </p:nvSpPr>
        <p:spPr>
          <a:xfrm>
            <a:off x="1004400" y="748800"/>
            <a:ext cx="33954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Every Utterance</a:t>
            </a:r>
            <a:endParaRPr sz="3600">
              <a:solidFill>
                <a:srgbClr val="1E1E1E"/>
              </a:solidFill>
              <a:latin typeface="Inter Tight Medium"/>
              <a:ea typeface="Inter Tight Medium"/>
              <a:cs typeface="Inter Tight Medium"/>
              <a:sym typeface="Inter Tight Medium"/>
            </a:endParaRPr>
          </a:p>
        </p:txBody>
      </p:sp>
      <p:sp>
        <p:nvSpPr>
          <p:cNvPr id="180" name="Google Shape;180;p20"/>
          <p:cNvSpPr/>
          <p:nvPr/>
        </p:nvSpPr>
        <p:spPr>
          <a:xfrm>
            <a:off x="5946475" y="3162275"/>
            <a:ext cx="2694900" cy="13176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81" name="Google Shape;181;p20"/>
          <p:cNvSpPr txBox="1"/>
          <p:nvPr/>
        </p:nvSpPr>
        <p:spPr>
          <a:xfrm>
            <a:off x="6801884" y="3358072"/>
            <a:ext cx="23076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Reflect</a:t>
            </a:r>
            <a:endParaRPr sz="1600">
              <a:solidFill>
                <a:srgbClr val="1E1E1E"/>
              </a:solidFill>
              <a:latin typeface="Inter Tight Medium"/>
              <a:ea typeface="Inter Tight Medium"/>
              <a:cs typeface="Inter Tight Medium"/>
              <a:sym typeface="Inter Tight Medium"/>
            </a:endParaRPr>
          </a:p>
        </p:txBody>
      </p:sp>
      <p:sp>
        <p:nvSpPr>
          <p:cNvPr id="182" name="Google Shape;182;p20"/>
          <p:cNvSpPr txBox="1"/>
          <p:nvPr/>
        </p:nvSpPr>
        <p:spPr>
          <a:xfrm>
            <a:off x="6801878" y="3644425"/>
            <a:ext cx="1605000" cy="6618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Why is the recording of </a:t>
            </a:r>
            <a:r>
              <a:rPr lang="en-GB" sz="1000" b="1">
                <a:solidFill>
                  <a:srgbClr val="1E1E1E"/>
                </a:solidFill>
                <a:latin typeface="Inter Tight"/>
                <a:ea typeface="Inter Tight"/>
                <a:cs typeface="Inter Tight"/>
                <a:sym typeface="Inter Tight"/>
              </a:rPr>
              <a:t>‘uttering’/speech</a:t>
            </a:r>
            <a:r>
              <a:rPr lang="en-GB" sz="1000">
                <a:solidFill>
                  <a:srgbClr val="1E1E1E"/>
                </a:solidFill>
                <a:latin typeface="Inter Tight Medium"/>
                <a:ea typeface="Inter Tight Medium"/>
                <a:cs typeface="Inter Tight Medium"/>
                <a:sym typeface="Inter Tight Medium"/>
              </a:rPr>
              <a:t> emphasised here in this verse?</a:t>
            </a:r>
            <a:endParaRPr sz="1000">
              <a:solidFill>
                <a:srgbClr val="1E1E1E"/>
              </a:solidFill>
              <a:latin typeface="Inter Tight Medium"/>
              <a:ea typeface="Inter Tight Medium"/>
              <a:cs typeface="Inter Tight Medium"/>
              <a:sym typeface="Inter Tight Medium"/>
            </a:endParaRPr>
          </a:p>
        </p:txBody>
      </p:sp>
      <p:sp>
        <p:nvSpPr>
          <p:cNvPr id="183" name="Google Shape;183;p20"/>
          <p:cNvSpPr/>
          <p:nvPr/>
        </p:nvSpPr>
        <p:spPr>
          <a:xfrm>
            <a:off x="5946475" y="835825"/>
            <a:ext cx="2067600" cy="9336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84" name="Google Shape;184;p20"/>
          <p:cNvSpPr txBox="1"/>
          <p:nvPr/>
        </p:nvSpPr>
        <p:spPr>
          <a:xfrm>
            <a:off x="6116125" y="1202575"/>
            <a:ext cx="17283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Watching carefully</a:t>
            </a:r>
            <a:endParaRPr sz="1000">
              <a:solidFill>
                <a:srgbClr val="1E1E1E"/>
              </a:solidFill>
              <a:latin typeface="Inter Light"/>
              <a:ea typeface="Inter Light"/>
              <a:cs typeface="Inter Light"/>
              <a:sym typeface="Inter Light"/>
            </a:endParaRPr>
          </a:p>
        </p:txBody>
      </p:sp>
      <p:sp>
        <p:nvSpPr>
          <p:cNvPr id="185" name="Google Shape;185;p20"/>
          <p:cNvSpPr/>
          <p:nvPr/>
        </p:nvSpPr>
        <p:spPr>
          <a:xfrm>
            <a:off x="7859550" y="971875"/>
            <a:ext cx="781800" cy="6513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86" name="Google Shape;186;p20"/>
          <p:cNvSpPr txBox="1"/>
          <p:nvPr/>
        </p:nvSpPr>
        <p:spPr>
          <a:xfrm>
            <a:off x="7859550" y="1151275"/>
            <a:ext cx="781800" cy="292500"/>
          </a:xfrm>
          <a:prstGeom prst="rect">
            <a:avLst/>
          </a:prstGeom>
          <a:noFill/>
          <a:ln>
            <a:noFill/>
          </a:ln>
        </p:spPr>
        <p:txBody>
          <a:bodyPr spcFirstLastPara="1" wrap="square" lIns="45725" tIns="22850" rIns="45725" bIns="22850" anchor="t" anchorCtr="0">
            <a:spAutoFit/>
          </a:bodyPr>
          <a:lstStyle/>
          <a:p>
            <a:pPr marL="0" lvl="0" indent="0" algn="ctr" rtl="1">
              <a:lnSpc>
                <a:spcPct val="150000"/>
              </a:lnSpc>
              <a:spcBef>
                <a:spcPts val="0"/>
              </a:spcBef>
              <a:spcAft>
                <a:spcPts val="0"/>
              </a:spcAft>
              <a:buClr>
                <a:schemeClr val="dk1"/>
              </a:buClr>
              <a:buFont typeface="Arial"/>
              <a:buNone/>
            </a:pPr>
            <a:r>
              <a:rPr lang="en-GB" sz="1600">
                <a:solidFill>
                  <a:srgbClr val="413169"/>
                </a:solidFill>
                <a:latin typeface="Noto Sans Arabic"/>
                <a:ea typeface="Noto Sans Arabic"/>
                <a:cs typeface="Noto Sans Arabic"/>
                <a:sym typeface="Noto Sans Arabic"/>
              </a:rPr>
              <a:t>رَقِيبٌ</a:t>
            </a:r>
            <a:endParaRPr sz="1200">
              <a:solidFill>
                <a:srgbClr val="1E1E1E"/>
              </a:solidFill>
              <a:latin typeface="Inter Tight Medium"/>
              <a:ea typeface="Inter Tight Medium"/>
              <a:cs typeface="Inter Tight Medium"/>
              <a:sym typeface="Inter Tight Medium"/>
            </a:endParaRPr>
          </a:p>
        </p:txBody>
      </p:sp>
      <p:sp>
        <p:nvSpPr>
          <p:cNvPr id="187" name="Google Shape;187;p20"/>
          <p:cNvSpPr/>
          <p:nvPr/>
        </p:nvSpPr>
        <p:spPr>
          <a:xfrm>
            <a:off x="5946475" y="1989888"/>
            <a:ext cx="2067600" cy="9519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88" name="Google Shape;188;p20"/>
          <p:cNvSpPr txBox="1"/>
          <p:nvPr/>
        </p:nvSpPr>
        <p:spPr>
          <a:xfrm>
            <a:off x="6116128" y="2250288"/>
            <a:ext cx="1534800" cy="4311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Writing everything </a:t>
            </a:r>
            <a:r>
              <a:rPr lang="en-GB" sz="1000" b="1">
                <a:solidFill>
                  <a:srgbClr val="1E1E1E"/>
                </a:solidFill>
                <a:latin typeface="Inter"/>
                <a:ea typeface="Inter"/>
                <a:cs typeface="Inter"/>
                <a:sym typeface="Inter"/>
              </a:rPr>
              <a:t>diligently</a:t>
            </a:r>
            <a:endParaRPr sz="1000" b="1">
              <a:solidFill>
                <a:srgbClr val="1E1E1E"/>
              </a:solidFill>
              <a:latin typeface="Inter"/>
              <a:ea typeface="Inter"/>
              <a:cs typeface="Inter"/>
              <a:sym typeface="Inter"/>
            </a:endParaRPr>
          </a:p>
        </p:txBody>
      </p:sp>
      <p:sp>
        <p:nvSpPr>
          <p:cNvPr id="189" name="Google Shape;189;p20"/>
          <p:cNvSpPr/>
          <p:nvPr/>
        </p:nvSpPr>
        <p:spPr>
          <a:xfrm>
            <a:off x="7859550" y="2128150"/>
            <a:ext cx="781800" cy="6513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190" name="Google Shape;190;p20"/>
          <p:cNvPicPr preferRelativeResize="0"/>
          <p:nvPr/>
        </p:nvPicPr>
        <p:blipFill rotWithShape="1">
          <a:blip r:embed="rId3">
            <a:alphaModFix/>
          </a:blip>
          <a:srcRect/>
          <a:stretch/>
        </p:blipFill>
        <p:spPr>
          <a:xfrm>
            <a:off x="6177652" y="3376504"/>
            <a:ext cx="497928" cy="497928"/>
          </a:xfrm>
          <a:prstGeom prst="rect">
            <a:avLst/>
          </a:prstGeom>
          <a:noFill/>
          <a:ln>
            <a:noFill/>
          </a:ln>
        </p:spPr>
      </p:pic>
      <p:sp>
        <p:nvSpPr>
          <p:cNvPr id="191" name="Google Shape;191;p20"/>
          <p:cNvSpPr txBox="1"/>
          <p:nvPr/>
        </p:nvSpPr>
        <p:spPr>
          <a:xfrm>
            <a:off x="7551300" y="2319588"/>
            <a:ext cx="1398300" cy="292500"/>
          </a:xfrm>
          <a:prstGeom prst="rect">
            <a:avLst/>
          </a:prstGeom>
          <a:noFill/>
          <a:ln>
            <a:noFill/>
          </a:ln>
        </p:spPr>
        <p:txBody>
          <a:bodyPr spcFirstLastPara="1" wrap="square" lIns="45725" tIns="22850" rIns="45725" bIns="22850" anchor="t" anchorCtr="0">
            <a:spAutoFit/>
          </a:bodyPr>
          <a:lstStyle/>
          <a:p>
            <a:pPr marL="0" lvl="0" indent="0" algn="ctr" rtl="1">
              <a:lnSpc>
                <a:spcPct val="150000"/>
              </a:lnSpc>
              <a:spcBef>
                <a:spcPts val="0"/>
              </a:spcBef>
              <a:spcAft>
                <a:spcPts val="0"/>
              </a:spcAft>
              <a:buClr>
                <a:schemeClr val="dk1"/>
              </a:buClr>
              <a:buFont typeface="Arial"/>
              <a:buNone/>
            </a:pPr>
            <a:r>
              <a:rPr lang="en-GB" sz="1600">
                <a:solidFill>
                  <a:srgbClr val="413169"/>
                </a:solidFill>
                <a:latin typeface="Noto Sans Arabic"/>
                <a:ea typeface="Noto Sans Arabic"/>
                <a:cs typeface="Noto Sans Arabic"/>
                <a:sym typeface="Noto Sans Arabic"/>
              </a:rPr>
              <a:t>عَتِيدٌ</a:t>
            </a:r>
            <a:endParaRPr sz="1600">
              <a:solidFill>
                <a:srgbClr val="413169"/>
              </a:solidFill>
              <a:latin typeface="Noto Sans Arabic"/>
              <a:ea typeface="Noto Sans Arabic"/>
              <a:cs typeface="Noto Sans Arabic"/>
              <a:sym typeface="Noto Sans Arab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1"/>
          <p:cNvSpPr txBox="1"/>
          <p:nvPr/>
        </p:nvSpPr>
        <p:spPr>
          <a:xfrm>
            <a:off x="1004425" y="749084"/>
            <a:ext cx="4017900" cy="11544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Daily Audit Challenge</a:t>
            </a:r>
            <a:endParaRPr sz="3600">
              <a:solidFill>
                <a:srgbClr val="1E1E1E"/>
              </a:solidFill>
              <a:latin typeface="Inter Tight Medium"/>
              <a:ea typeface="Inter Tight Medium"/>
              <a:cs typeface="Inter Tight Medium"/>
              <a:sym typeface="Inter Tight Medium"/>
            </a:endParaRPr>
          </a:p>
        </p:txBody>
      </p:sp>
      <p:sp>
        <p:nvSpPr>
          <p:cNvPr id="197" name="Google Shape;197;p21"/>
          <p:cNvSpPr/>
          <p:nvPr/>
        </p:nvSpPr>
        <p:spPr>
          <a:xfrm>
            <a:off x="966300" y="2198475"/>
            <a:ext cx="3605700" cy="11931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98" name="Google Shape;198;p21"/>
          <p:cNvSpPr txBox="1"/>
          <p:nvPr/>
        </p:nvSpPr>
        <p:spPr>
          <a:xfrm>
            <a:off x="1795269" y="2394275"/>
            <a:ext cx="2412600" cy="785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Think of the last 24 hours and write down the good and bad things you said.</a:t>
            </a:r>
            <a:endParaRPr sz="1600">
              <a:solidFill>
                <a:srgbClr val="1E1E1E"/>
              </a:solidFill>
              <a:latin typeface="Inter Tight Medium"/>
              <a:ea typeface="Inter Tight Medium"/>
              <a:cs typeface="Inter Tight Medium"/>
              <a:sym typeface="Inter Tight Medium"/>
            </a:endParaRPr>
          </a:p>
        </p:txBody>
      </p:sp>
      <p:pic>
        <p:nvPicPr>
          <p:cNvPr id="199" name="Google Shape;199;p21"/>
          <p:cNvPicPr preferRelativeResize="0"/>
          <p:nvPr/>
        </p:nvPicPr>
        <p:blipFill rotWithShape="1">
          <a:blip r:embed="rId3">
            <a:alphaModFix/>
          </a:blip>
          <a:srcRect/>
          <a:stretch/>
        </p:blipFill>
        <p:spPr>
          <a:xfrm>
            <a:off x="1207995" y="2408122"/>
            <a:ext cx="470231" cy="470231"/>
          </a:xfrm>
          <a:prstGeom prst="rect">
            <a:avLst/>
          </a:prstGeom>
          <a:noFill/>
          <a:ln>
            <a:noFill/>
          </a:ln>
        </p:spPr>
      </p:pic>
      <p:sp>
        <p:nvSpPr>
          <p:cNvPr id="200" name="Google Shape;200;p21"/>
          <p:cNvSpPr/>
          <p:nvPr/>
        </p:nvSpPr>
        <p:spPr>
          <a:xfrm>
            <a:off x="5959325" y="1642925"/>
            <a:ext cx="2067600" cy="9336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01" name="Google Shape;201;p21"/>
          <p:cNvSpPr txBox="1"/>
          <p:nvPr/>
        </p:nvSpPr>
        <p:spPr>
          <a:xfrm>
            <a:off x="6128975" y="1894175"/>
            <a:ext cx="1844744" cy="507811"/>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dirty="0">
                <a:solidFill>
                  <a:srgbClr val="1E1E1E"/>
                </a:solidFill>
                <a:latin typeface="Inter Light"/>
                <a:ea typeface="Inter Light"/>
                <a:cs typeface="Inter Light"/>
                <a:sym typeface="Inter Light"/>
              </a:rPr>
              <a:t>Positive/kind things I said/did in the last 24 hours</a:t>
            </a:r>
            <a:endParaRPr sz="1000" dirty="0">
              <a:solidFill>
                <a:srgbClr val="1E1E1E"/>
              </a:solidFill>
              <a:latin typeface="Inter Light"/>
              <a:ea typeface="Inter Light"/>
              <a:cs typeface="Inter Light"/>
              <a:sym typeface="Inter Light"/>
            </a:endParaRPr>
          </a:p>
        </p:txBody>
      </p:sp>
      <p:sp>
        <p:nvSpPr>
          <p:cNvPr id="202" name="Google Shape;202;p21"/>
          <p:cNvSpPr/>
          <p:nvPr/>
        </p:nvSpPr>
        <p:spPr>
          <a:xfrm>
            <a:off x="5959325" y="2997125"/>
            <a:ext cx="2067600" cy="9336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03" name="Google Shape;203;p21"/>
          <p:cNvSpPr txBox="1"/>
          <p:nvPr/>
        </p:nvSpPr>
        <p:spPr>
          <a:xfrm>
            <a:off x="6128975" y="3248375"/>
            <a:ext cx="1844744" cy="507811"/>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dirty="0">
                <a:solidFill>
                  <a:srgbClr val="1E1E1E"/>
                </a:solidFill>
                <a:latin typeface="Inter Light"/>
                <a:ea typeface="Inter Light"/>
                <a:cs typeface="Inter Light"/>
                <a:sym typeface="Inter Light"/>
              </a:rPr>
              <a:t>Negative/hurtful things I said/did in the last 24 hours</a:t>
            </a:r>
            <a:endParaRPr sz="1000" dirty="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C0C0C"/>
            </a:gs>
            <a:gs pos="100000">
              <a:schemeClr val="dk1"/>
            </a:gs>
          </a:gsLst>
          <a:lin ang="0" scaled="0"/>
        </a:gradFill>
        <a:effectLst/>
      </p:bgPr>
    </p:bg>
    <p:spTree>
      <p:nvGrpSpPr>
        <p:cNvPr id="1" name="Shape 207"/>
        <p:cNvGrpSpPr/>
        <p:nvPr/>
      </p:nvGrpSpPr>
      <p:grpSpPr>
        <a:xfrm>
          <a:off x="0" y="0"/>
          <a:ext cx="0" cy="0"/>
          <a:chOff x="0" y="0"/>
          <a:chExt cx="0" cy="0"/>
        </a:xfrm>
      </p:grpSpPr>
      <p:pic>
        <p:nvPicPr>
          <p:cNvPr id="208" name="Google Shape;208;p22"/>
          <p:cNvPicPr preferRelativeResize="0"/>
          <p:nvPr/>
        </p:nvPicPr>
        <p:blipFill>
          <a:blip r:embed="rId3">
            <a:alphaModFix/>
          </a:blip>
          <a:stretch>
            <a:fillRect/>
          </a:stretch>
        </p:blipFill>
        <p:spPr>
          <a:xfrm>
            <a:off x="-57150" y="-125325"/>
            <a:ext cx="9275676" cy="5437851"/>
          </a:xfrm>
          <a:prstGeom prst="rect">
            <a:avLst/>
          </a:prstGeom>
          <a:noFill/>
          <a:ln>
            <a:noFill/>
          </a:ln>
        </p:spPr>
      </p:pic>
      <p:sp>
        <p:nvSpPr>
          <p:cNvPr id="209" name="Google Shape;209;p22"/>
          <p:cNvSpPr/>
          <p:nvPr/>
        </p:nvSpPr>
        <p:spPr>
          <a:xfrm>
            <a:off x="-57150" y="-40822"/>
            <a:ext cx="7810500" cy="5225100"/>
          </a:xfrm>
          <a:prstGeom prst="rect">
            <a:avLst/>
          </a:prstGeom>
          <a:gradFill>
            <a:gsLst>
              <a:gs pos="0">
                <a:srgbClr val="413169"/>
              </a:gs>
              <a:gs pos="100000">
                <a:srgbClr val="413169">
                  <a:alpha val="0"/>
                </a:srgbClr>
              </a:gs>
            </a:gsLst>
            <a:lin ang="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300" b="0" i="0" u="none" strike="noStrike" cap="none">
              <a:solidFill>
                <a:schemeClr val="lt1"/>
              </a:solidFill>
              <a:latin typeface="Arial"/>
              <a:ea typeface="Arial"/>
              <a:cs typeface="Arial"/>
              <a:sym typeface="Arial"/>
            </a:endParaRPr>
          </a:p>
        </p:txBody>
      </p:sp>
      <p:sp>
        <p:nvSpPr>
          <p:cNvPr id="210" name="Google Shape;210;p22"/>
          <p:cNvSpPr txBox="1"/>
          <p:nvPr/>
        </p:nvSpPr>
        <p:spPr>
          <a:xfrm>
            <a:off x="488176" y="669200"/>
            <a:ext cx="6867300" cy="21702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6900"/>
              <a:buFont typeface="Arial"/>
              <a:buNone/>
            </a:pPr>
            <a:r>
              <a:rPr lang="en-GB" sz="6900" b="1">
                <a:solidFill>
                  <a:schemeClr val="lt1"/>
                </a:solidFill>
                <a:latin typeface="Inter Tight SemiBold"/>
                <a:ea typeface="Inter Tight SemiBold"/>
                <a:cs typeface="Inter Tight SemiBold"/>
                <a:sym typeface="Inter Tight SemiBold"/>
              </a:rPr>
              <a:t>Death &amp; Resurrection</a:t>
            </a:r>
            <a:endParaRPr sz="6900" b="1">
              <a:solidFill>
                <a:schemeClr val="lt1"/>
              </a:solidFill>
              <a:latin typeface="Inter Tight SemiBold"/>
              <a:ea typeface="Inter Tight SemiBold"/>
              <a:cs typeface="Inter Tight SemiBold"/>
              <a:sym typeface="Inter Tight SemiBold"/>
            </a:endParaRPr>
          </a:p>
        </p:txBody>
      </p:sp>
      <p:sp>
        <p:nvSpPr>
          <p:cNvPr id="211" name="Google Shape;211;p22"/>
          <p:cNvSpPr/>
          <p:nvPr/>
        </p:nvSpPr>
        <p:spPr>
          <a:xfrm>
            <a:off x="10922373" y="1973924"/>
            <a:ext cx="2333065" cy="2333065"/>
          </a:xfrm>
          <a:custGeom>
            <a:avLst/>
            <a:gdLst/>
            <a:ahLst/>
            <a:cxnLst/>
            <a:rect l="l" t="t" r="r" b="b"/>
            <a:pathLst>
              <a:path w="4666130" h="4666129" extrusionOk="0">
                <a:moveTo>
                  <a:pt x="4666130" y="0"/>
                </a:moveTo>
                <a:lnTo>
                  <a:pt x="4666130" y="4666129"/>
                </a:lnTo>
                <a:lnTo>
                  <a:pt x="0" y="4666129"/>
                </a:lnTo>
                <a:cubicBezTo>
                  <a:pt x="0" y="2089097"/>
                  <a:pt x="2089098" y="0"/>
                  <a:pt x="4666130"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pic>
        <p:nvPicPr>
          <p:cNvPr id="212" name="Google Shape;212;p22"/>
          <p:cNvPicPr preferRelativeResize="0"/>
          <p:nvPr/>
        </p:nvPicPr>
        <p:blipFill rotWithShape="1">
          <a:blip r:embed="rId4">
            <a:alphaModFix/>
          </a:blip>
          <a:srcRect/>
          <a:stretch/>
        </p:blipFill>
        <p:spPr>
          <a:xfrm>
            <a:off x="488166" y="4499177"/>
            <a:ext cx="1353813" cy="265424"/>
          </a:xfrm>
          <a:prstGeom prst="rect">
            <a:avLst/>
          </a:prstGeom>
          <a:noFill/>
          <a:ln>
            <a:noFill/>
          </a:ln>
        </p:spPr>
      </p:pic>
      <p:pic>
        <p:nvPicPr>
          <p:cNvPr id="213" name="Google Shape;213;p22"/>
          <p:cNvPicPr preferRelativeResize="0"/>
          <p:nvPr/>
        </p:nvPicPr>
        <p:blipFill rotWithShape="1">
          <a:blip r:embed="rId5">
            <a:alphaModFix/>
          </a:blip>
          <a:srcRect/>
          <a:stretch/>
        </p:blipFill>
        <p:spPr>
          <a:xfrm>
            <a:off x="6851616" y="4524951"/>
            <a:ext cx="1714500" cy="18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3"/>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19" name="Google Shape;219;p23"/>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20" name="Google Shape;220;p23"/>
          <p:cNvSpPr txBox="1"/>
          <p:nvPr/>
        </p:nvSpPr>
        <p:spPr>
          <a:xfrm>
            <a:off x="1230150" y="3522150"/>
            <a:ext cx="3703200" cy="4155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19. ˹Ultimately,˺ with the throes of death will come the truth. This is what you were trying to escape!</a:t>
            </a:r>
            <a:endParaRPr sz="1200">
              <a:solidFill>
                <a:schemeClr val="dk1"/>
              </a:solidFill>
              <a:latin typeface="Inter Light"/>
              <a:ea typeface="Inter Light"/>
              <a:cs typeface="Inter Light"/>
              <a:sym typeface="Inter Light"/>
            </a:endParaRPr>
          </a:p>
        </p:txBody>
      </p:sp>
      <p:sp>
        <p:nvSpPr>
          <p:cNvPr id="221" name="Google Shape;221;p23"/>
          <p:cNvSpPr txBox="1"/>
          <p:nvPr/>
        </p:nvSpPr>
        <p:spPr>
          <a:xfrm>
            <a:off x="1230150" y="2389600"/>
            <a:ext cx="3703200" cy="876900"/>
          </a:xfrm>
          <a:prstGeom prst="rect">
            <a:avLst/>
          </a:prstGeom>
          <a:noFill/>
          <a:ln>
            <a:noFill/>
          </a:ln>
        </p:spPr>
        <p:txBody>
          <a:bodyPr spcFirstLastPara="1" wrap="square" lIns="45725" tIns="22850" rIns="45725" bIns="22850" anchor="b" anchorCtr="0">
            <a:noAutofit/>
          </a:bodyPr>
          <a:lstStyle/>
          <a:p>
            <a:pPr marL="0" marR="0" lvl="0" indent="0" algn="ctr" rtl="1">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وَجَآءَتْ سَكْرَةُ ٱلْمَوْتِ بِٱلْحَقِّ ۖ ذَٰلِكَ مَا كُنتَ مِنْهُ تَحِيدُ</a:t>
            </a:r>
            <a:endParaRPr sz="1800">
              <a:solidFill>
                <a:srgbClr val="413169"/>
              </a:solidFill>
              <a:latin typeface="Noto Sans Arabic"/>
              <a:ea typeface="Noto Sans Arabic"/>
              <a:cs typeface="Noto Sans Arabic"/>
              <a:sym typeface="Noto Sans Arabic"/>
            </a:endParaRPr>
          </a:p>
        </p:txBody>
      </p:sp>
      <p:sp>
        <p:nvSpPr>
          <p:cNvPr id="222" name="Google Shape;222;p23"/>
          <p:cNvSpPr txBox="1"/>
          <p:nvPr/>
        </p:nvSpPr>
        <p:spPr>
          <a:xfrm>
            <a:off x="1004400" y="748800"/>
            <a:ext cx="44103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Only Guarantee</a:t>
            </a:r>
            <a:endParaRPr sz="3600">
              <a:solidFill>
                <a:srgbClr val="1E1E1E"/>
              </a:solidFill>
              <a:latin typeface="Inter Tight Medium"/>
              <a:ea typeface="Inter Tight Medium"/>
              <a:cs typeface="Inter Tight Medium"/>
              <a:sym typeface="Inter Tight Medium"/>
            </a:endParaRPr>
          </a:p>
        </p:txBody>
      </p:sp>
      <p:sp>
        <p:nvSpPr>
          <p:cNvPr id="223" name="Google Shape;223;p23"/>
          <p:cNvSpPr/>
          <p:nvPr/>
        </p:nvSpPr>
        <p:spPr>
          <a:xfrm>
            <a:off x="5590750" y="1022125"/>
            <a:ext cx="2423400" cy="11541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24" name="Google Shape;224;p23"/>
          <p:cNvSpPr txBox="1"/>
          <p:nvPr/>
        </p:nvSpPr>
        <p:spPr>
          <a:xfrm>
            <a:off x="5768650" y="1158025"/>
            <a:ext cx="1716900" cy="8928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Death brings an overwhelming, almost drunken state. Even the Prophet ﷻ felt its intensity.</a:t>
            </a:r>
            <a:endParaRPr sz="1000">
              <a:solidFill>
                <a:srgbClr val="1E1E1E"/>
              </a:solidFill>
              <a:latin typeface="Inter Light"/>
              <a:ea typeface="Inter Light"/>
              <a:cs typeface="Inter Light"/>
              <a:sym typeface="Inter Light"/>
            </a:endParaRPr>
          </a:p>
        </p:txBody>
      </p:sp>
      <p:sp>
        <p:nvSpPr>
          <p:cNvPr id="225" name="Google Shape;225;p23"/>
          <p:cNvSpPr/>
          <p:nvPr/>
        </p:nvSpPr>
        <p:spPr>
          <a:xfrm>
            <a:off x="7485550" y="1280325"/>
            <a:ext cx="1155900" cy="6513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lvl="0" indent="0" algn="ctr" rtl="1">
              <a:lnSpc>
                <a:spcPct val="150000"/>
              </a:lnSpc>
              <a:spcBef>
                <a:spcPts val="0"/>
              </a:spcBef>
              <a:spcAft>
                <a:spcPts val="0"/>
              </a:spcAft>
              <a:buClr>
                <a:schemeClr val="dk1"/>
              </a:buClr>
              <a:buFont typeface="Arial"/>
              <a:buNone/>
            </a:pPr>
            <a:r>
              <a:rPr lang="en-GB" sz="1600">
                <a:solidFill>
                  <a:srgbClr val="413169"/>
                </a:solidFill>
                <a:latin typeface="Noto Sans Arabic"/>
                <a:ea typeface="Noto Sans Arabic"/>
                <a:cs typeface="Noto Sans Arabic"/>
                <a:sym typeface="Noto Sans Arabic"/>
              </a:rPr>
              <a:t>سَكْرَةُ ٱلْمَوْتِ</a:t>
            </a:r>
            <a:endParaRPr sz="900">
              <a:solidFill>
                <a:schemeClr val="lt1"/>
              </a:solidFill>
              <a:latin typeface="Calibri"/>
              <a:ea typeface="Calibri"/>
              <a:cs typeface="Calibri"/>
              <a:sym typeface="Calibri"/>
            </a:endParaRPr>
          </a:p>
        </p:txBody>
      </p:sp>
      <p:sp>
        <p:nvSpPr>
          <p:cNvPr id="226" name="Google Shape;226;p23"/>
          <p:cNvSpPr/>
          <p:nvPr/>
        </p:nvSpPr>
        <p:spPr>
          <a:xfrm>
            <a:off x="5590750" y="2376150"/>
            <a:ext cx="2423400" cy="9519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27" name="Google Shape;227;p23"/>
          <p:cNvSpPr/>
          <p:nvPr/>
        </p:nvSpPr>
        <p:spPr>
          <a:xfrm>
            <a:off x="7485450" y="2526450"/>
            <a:ext cx="1155900" cy="6513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lvl="0" indent="0" algn="ctr" rtl="1">
              <a:lnSpc>
                <a:spcPct val="150000"/>
              </a:lnSpc>
              <a:spcBef>
                <a:spcPts val="0"/>
              </a:spcBef>
              <a:spcAft>
                <a:spcPts val="0"/>
              </a:spcAft>
              <a:buClr>
                <a:schemeClr val="dk1"/>
              </a:buClr>
              <a:buFont typeface="Arial"/>
              <a:buNone/>
            </a:pPr>
            <a:r>
              <a:rPr lang="en-GB" sz="1600">
                <a:solidFill>
                  <a:srgbClr val="413169"/>
                </a:solidFill>
                <a:latin typeface="Noto Sans Arabic"/>
                <a:ea typeface="Noto Sans Arabic"/>
                <a:cs typeface="Noto Sans Arabic"/>
                <a:sym typeface="Noto Sans Arabic"/>
              </a:rPr>
              <a:t>بِٱلْحَقِّ</a:t>
            </a:r>
            <a:endParaRPr sz="900" b="0" i="0" u="none" strike="noStrike" cap="none">
              <a:solidFill>
                <a:schemeClr val="lt1"/>
              </a:solidFill>
              <a:latin typeface="Calibri"/>
              <a:ea typeface="Calibri"/>
              <a:cs typeface="Calibri"/>
              <a:sym typeface="Calibri"/>
            </a:endParaRPr>
          </a:p>
        </p:txBody>
      </p:sp>
      <p:sp>
        <p:nvSpPr>
          <p:cNvPr id="228" name="Google Shape;228;p23"/>
          <p:cNvSpPr txBox="1"/>
          <p:nvPr/>
        </p:nvSpPr>
        <p:spPr>
          <a:xfrm>
            <a:off x="5768650" y="2521200"/>
            <a:ext cx="1623600" cy="6618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At the moment of death, reality becomes clear—there is no denial.</a:t>
            </a:r>
            <a:endParaRPr sz="1000" b="1">
              <a:solidFill>
                <a:srgbClr val="1E1E1E"/>
              </a:solidFill>
              <a:latin typeface="Inter"/>
              <a:ea typeface="Inter"/>
              <a:cs typeface="Inter"/>
              <a:sym typeface="Inter"/>
            </a:endParaRPr>
          </a:p>
        </p:txBody>
      </p:sp>
      <p:sp>
        <p:nvSpPr>
          <p:cNvPr id="229" name="Google Shape;229;p23"/>
          <p:cNvSpPr/>
          <p:nvPr/>
        </p:nvSpPr>
        <p:spPr>
          <a:xfrm>
            <a:off x="5590750" y="3527975"/>
            <a:ext cx="2423400" cy="9519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30" name="Google Shape;230;p23"/>
          <p:cNvSpPr txBox="1"/>
          <p:nvPr/>
        </p:nvSpPr>
        <p:spPr>
          <a:xfrm>
            <a:off x="5768650" y="3673025"/>
            <a:ext cx="1623600" cy="6618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We all know death is certain, yet delay preparing for it.</a:t>
            </a:r>
            <a:endParaRPr sz="1000" b="1">
              <a:solidFill>
                <a:srgbClr val="1E1E1E"/>
              </a:solidFill>
              <a:latin typeface="Inter"/>
              <a:ea typeface="Inter"/>
              <a:cs typeface="Inter"/>
              <a:sym typeface="Inter"/>
            </a:endParaRPr>
          </a:p>
        </p:txBody>
      </p:sp>
      <p:sp>
        <p:nvSpPr>
          <p:cNvPr id="231" name="Google Shape;231;p23"/>
          <p:cNvSpPr/>
          <p:nvPr/>
        </p:nvSpPr>
        <p:spPr>
          <a:xfrm>
            <a:off x="7485450" y="3647175"/>
            <a:ext cx="1155900" cy="6513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lvl="0" indent="0" algn="ctr" rtl="1">
              <a:lnSpc>
                <a:spcPct val="150000"/>
              </a:lnSpc>
              <a:spcBef>
                <a:spcPts val="0"/>
              </a:spcBef>
              <a:spcAft>
                <a:spcPts val="0"/>
              </a:spcAft>
              <a:buClr>
                <a:schemeClr val="dk1"/>
              </a:buClr>
              <a:buFont typeface="Arial"/>
              <a:buNone/>
            </a:pPr>
            <a:r>
              <a:rPr lang="en-GB" sz="1600">
                <a:solidFill>
                  <a:srgbClr val="413169"/>
                </a:solidFill>
                <a:latin typeface="Noto Sans Arabic"/>
                <a:ea typeface="Noto Sans Arabic"/>
                <a:cs typeface="Noto Sans Arabic"/>
                <a:sym typeface="Noto Sans Arabic"/>
              </a:rPr>
              <a:t>تَحِيدُ</a:t>
            </a:r>
            <a:endParaRPr sz="9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24"/>
          <p:cNvPicPr preferRelativeResize="0"/>
          <p:nvPr/>
        </p:nvPicPr>
        <p:blipFill>
          <a:blip r:embed="rId3">
            <a:alphaModFix/>
          </a:blip>
          <a:stretch>
            <a:fillRect/>
          </a:stretch>
        </p:blipFill>
        <p:spPr>
          <a:xfrm flipH="1">
            <a:off x="6123701" y="490575"/>
            <a:ext cx="3818099" cy="3818099"/>
          </a:xfrm>
          <a:prstGeom prst="rect">
            <a:avLst/>
          </a:prstGeom>
          <a:noFill/>
          <a:ln>
            <a:noFill/>
          </a:ln>
        </p:spPr>
      </p:pic>
      <p:sp>
        <p:nvSpPr>
          <p:cNvPr id="237" name="Google Shape;237;p24"/>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38" name="Google Shape;238;p24"/>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39" name="Google Shape;239;p24"/>
          <p:cNvSpPr txBox="1"/>
          <p:nvPr/>
        </p:nvSpPr>
        <p:spPr>
          <a:xfrm>
            <a:off x="1230150" y="3291400"/>
            <a:ext cx="3703200" cy="4155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20. And the Trumpet will be blown. This is the Day ˹you were˺ warned of.</a:t>
            </a:r>
            <a:endParaRPr sz="1200">
              <a:solidFill>
                <a:schemeClr val="dk1"/>
              </a:solidFill>
              <a:latin typeface="Inter Light"/>
              <a:ea typeface="Inter Light"/>
              <a:cs typeface="Inter Light"/>
              <a:sym typeface="Inter Light"/>
            </a:endParaRPr>
          </a:p>
        </p:txBody>
      </p:sp>
      <p:sp>
        <p:nvSpPr>
          <p:cNvPr id="240" name="Google Shape;240;p24"/>
          <p:cNvSpPr txBox="1"/>
          <p:nvPr/>
        </p:nvSpPr>
        <p:spPr>
          <a:xfrm>
            <a:off x="1230150" y="2620350"/>
            <a:ext cx="3703200" cy="4155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وَنُفِخَ فِى ٱلصُّورِ ۚ ذَٰلِكَ يَوْمُ ٱلْوَعِيدِ</a:t>
            </a:r>
            <a:endParaRPr sz="1800">
              <a:solidFill>
                <a:srgbClr val="413169"/>
              </a:solidFill>
              <a:latin typeface="Noto Sans Arabic"/>
              <a:ea typeface="Noto Sans Arabic"/>
              <a:cs typeface="Noto Sans Arabic"/>
              <a:sym typeface="Noto Sans Arabic"/>
            </a:endParaRPr>
          </a:p>
        </p:txBody>
      </p:sp>
      <p:sp>
        <p:nvSpPr>
          <p:cNvPr id="241" name="Google Shape;241;p24"/>
          <p:cNvSpPr txBox="1"/>
          <p:nvPr/>
        </p:nvSpPr>
        <p:spPr>
          <a:xfrm>
            <a:off x="1004425" y="749075"/>
            <a:ext cx="54462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Trumpet</a:t>
            </a:r>
            <a:endParaRPr sz="3600">
              <a:solidFill>
                <a:srgbClr val="1E1E1E"/>
              </a:solidFill>
              <a:latin typeface="Inter Tight Medium"/>
              <a:ea typeface="Inter Tight Medium"/>
              <a:cs typeface="Inter Tight Medium"/>
              <a:sym typeface="Inter Tight Medium"/>
            </a:endParaRPr>
          </a:p>
        </p:txBody>
      </p:sp>
      <p:sp>
        <p:nvSpPr>
          <p:cNvPr id="242" name="Google Shape;242;p24"/>
          <p:cNvSpPr/>
          <p:nvPr/>
        </p:nvSpPr>
        <p:spPr>
          <a:xfrm>
            <a:off x="6123709" y="490579"/>
            <a:ext cx="3731400" cy="3818100"/>
          </a:xfrm>
          <a:prstGeom prst="roundRect">
            <a:avLst>
              <a:gd name="adj" fmla="val 10726"/>
            </a:avLst>
          </a:prstGeom>
          <a:solidFill>
            <a:srgbClr val="C3B8DE">
              <a:alpha val="29409"/>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43" name="Google Shape;243;p24"/>
          <p:cNvSpPr/>
          <p:nvPr/>
        </p:nvSpPr>
        <p:spPr>
          <a:xfrm>
            <a:off x="5291000" y="1626075"/>
            <a:ext cx="2877600" cy="1068300"/>
          </a:xfrm>
          <a:prstGeom prst="roundRect">
            <a:avLst>
              <a:gd name="adj" fmla="val 9088"/>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44" name="Google Shape;244;p24"/>
          <p:cNvSpPr/>
          <p:nvPr/>
        </p:nvSpPr>
        <p:spPr>
          <a:xfrm>
            <a:off x="6882025" y="672075"/>
            <a:ext cx="1623600" cy="11235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45" name="Google Shape;245;p24"/>
          <p:cNvSpPr txBox="1"/>
          <p:nvPr/>
        </p:nvSpPr>
        <p:spPr>
          <a:xfrm>
            <a:off x="7063525" y="841275"/>
            <a:ext cx="1260600" cy="785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Loud sounds are used for important announcements</a:t>
            </a:r>
            <a:endParaRPr sz="1200">
              <a:solidFill>
                <a:srgbClr val="1E1E1E"/>
              </a:solidFill>
              <a:latin typeface="Inter Tight Medium"/>
              <a:ea typeface="Inter Tight Medium"/>
              <a:cs typeface="Inter Tight Medium"/>
              <a:sym typeface="Inter Tight Medium"/>
            </a:endParaRPr>
          </a:p>
        </p:txBody>
      </p:sp>
      <p:sp>
        <p:nvSpPr>
          <p:cNvPr id="246" name="Google Shape;246;p24"/>
          <p:cNvSpPr txBox="1"/>
          <p:nvPr/>
        </p:nvSpPr>
        <p:spPr>
          <a:xfrm>
            <a:off x="5555902" y="1840975"/>
            <a:ext cx="2347800" cy="6618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The angel has already placed the trumpet on his lips, awaiting the command to blow.</a:t>
            </a:r>
            <a:endParaRPr sz="1000">
              <a:solidFill>
                <a:srgbClr val="1E1E1E"/>
              </a:solidFill>
              <a:latin typeface="Inter Light"/>
              <a:ea typeface="Inter Light"/>
              <a:cs typeface="Inter Light"/>
              <a:sym typeface="Inter Light"/>
            </a:endParaRPr>
          </a:p>
        </p:txBody>
      </p:sp>
      <p:sp>
        <p:nvSpPr>
          <p:cNvPr id="247" name="Google Shape;247;p24"/>
          <p:cNvSpPr/>
          <p:nvPr/>
        </p:nvSpPr>
        <p:spPr>
          <a:xfrm>
            <a:off x="5291000" y="3291400"/>
            <a:ext cx="3174000" cy="11832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48" name="Google Shape;248;p24"/>
          <p:cNvSpPr txBox="1"/>
          <p:nvPr/>
        </p:nvSpPr>
        <p:spPr>
          <a:xfrm>
            <a:off x="6146403" y="3487200"/>
            <a:ext cx="15915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Write</a:t>
            </a:r>
            <a:endParaRPr sz="1600">
              <a:solidFill>
                <a:srgbClr val="1E1E1E"/>
              </a:solidFill>
              <a:latin typeface="Inter Tight Medium"/>
              <a:ea typeface="Inter Tight Medium"/>
              <a:cs typeface="Inter Tight Medium"/>
              <a:sym typeface="Inter Tight Medium"/>
            </a:endParaRPr>
          </a:p>
        </p:txBody>
      </p:sp>
      <p:sp>
        <p:nvSpPr>
          <p:cNvPr id="249" name="Google Shape;249;p24"/>
          <p:cNvSpPr txBox="1"/>
          <p:nvPr/>
        </p:nvSpPr>
        <p:spPr>
          <a:xfrm>
            <a:off x="6146400" y="3773550"/>
            <a:ext cx="1981800" cy="507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If you knew the trumpet was going to be blown tomorrow, how would you spend your day today?</a:t>
            </a:r>
            <a:endParaRPr sz="1000">
              <a:solidFill>
                <a:srgbClr val="1E1E1E"/>
              </a:solidFill>
              <a:latin typeface="Inter Tight Medium"/>
              <a:ea typeface="Inter Tight Medium"/>
              <a:cs typeface="Inter Tight Medium"/>
              <a:sym typeface="Inter Tight Medium"/>
            </a:endParaRPr>
          </a:p>
        </p:txBody>
      </p:sp>
      <p:pic>
        <p:nvPicPr>
          <p:cNvPr id="250" name="Google Shape;250;p24"/>
          <p:cNvPicPr preferRelativeResize="0"/>
          <p:nvPr/>
        </p:nvPicPr>
        <p:blipFill rotWithShape="1">
          <a:blip r:embed="rId4">
            <a:alphaModFix/>
          </a:blip>
          <a:srcRect/>
          <a:stretch/>
        </p:blipFill>
        <p:spPr>
          <a:xfrm>
            <a:off x="5536045" y="3537596"/>
            <a:ext cx="470231" cy="4702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5"/>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56" name="Google Shape;256;p25"/>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57" name="Google Shape;257;p25"/>
          <p:cNvSpPr txBox="1"/>
          <p:nvPr/>
        </p:nvSpPr>
        <p:spPr>
          <a:xfrm>
            <a:off x="1230150" y="3291375"/>
            <a:ext cx="3703200" cy="4155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a:solidFill>
                  <a:schemeClr val="dk1"/>
                </a:solidFill>
                <a:latin typeface="Inter Light"/>
                <a:ea typeface="Inter Light"/>
                <a:cs typeface="Inter Light"/>
                <a:sym typeface="Inter Light"/>
              </a:rPr>
              <a:t>21. Each soul will come forth with an angel to drive it and another to testify.</a:t>
            </a:r>
            <a:endParaRPr sz="1200">
              <a:solidFill>
                <a:schemeClr val="dk1"/>
              </a:solidFill>
              <a:latin typeface="Inter Light"/>
              <a:ea typeface="Inter Light"/>
              <a:cs typeface="Inter Light"/>
              <a:sym typeface="Inter Light"/>
            </a:endParaRPr>
          </a:p>
        </p:txBody>
      </p:sp>
      <p:sp>
        <p:nvSpPr>
          <p:cNvPr id="258" name="Google Shape;258;p25"/>
          <p:cNvSpPr txBox="1"/>
          <p:nvPr/>
        </p:nvSpPr>
        <p:spPr>
          <a:xfrm>
            <a:off x="1230150" y="2620356"/>
            <a:ext cx="3703200" cy="415500"/>
          </a:xfrm>
          <a:prstGeom prst="rect">
            <a:avLst/>
          </a:prstGeom>
          <a:noFill/>
          <a:ln>
            <a:noFill/>
          </a:ln>
        </p:spPr>
        <p:txBody>
          <a:bodyPr spcFirstLastPara="1" wrap="square" lIns="45725" tIns="22850" rIns="45725" bIns="22850" anchor="b" anchorCtr="0">
            <a:noAutofit/>
          </a:bodyPr>
          <a:lstStyle/>
          <a:p>
            <a:pPr marL="0" lvl="0" indent="0" algn="ctr" rtl="1">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وَجَآءَتْ كُلُّ نَفْسٍ مَّعَهَا سَآئِقٌ وَشَهِيدٌ</a:t>
            </a:r>
            <a:endParaRPr sz="1800">
              <a:solidFill>
                <a:srgbClr val="413169"/>
              </a:solidFill>
              <a:latin typeface="Noto Sans Arabic"/>
              <a:ea typeface="Noto Sans Arabic"/>
              <a:cs typeface="Noto Sans Arabic"/>
              <a:sym typeface="Noto Sans Arabic"/>
            </a:endParaRPr>
          </a:p>
        </p:txBody>
      </p:sp>
      <p:sp>
        <p:nvSpPr>
          <p:cNvPr id="259" name="Google Shape;259;p25"/>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Companions</a:t>
            </a:r>
            <a:endParaRPr sz="3600">
              <a:solidFill>
                <a:srgbClr val="1E1E1E"/>
              </a:solidFill>
              <a:latin typeface="Inter Tight Medium"/>
              <a:ea typeface="Inter Tight Medium"/>
              <a:cs typeface="Inter Tight Medium"/>
              <a:sym typeface="Inter Tight Medium"/>
            </a:endParaRPr>
          </a:p>
        </p:txBody>
      </p:sp>
      <p:sp>
        <p:nvSpPr>
          <p:cNvPr id="260" name="Google Shape;260;p25"/>
          <p:cNvSpPr txBox="1"/>
          <p:nvPr/>
        </p:nvSpPr>
        <p:spPr>
          <a:xfrm>
            <a:off x="5395650" y="989475"/>
            <a:ext cx="3224700" cy="1616100"/>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Noto Sans Arabic"/>
                <a:ea typeface="Noto Sans Arabic"/>
                <a:cs typeface="Noto Sans Arabic"/>
                <a:sym typeface="Noto Sans Arabic"/>
              </a:rPr>
              <a:t>سَآئِقٌ</a:t>
            </a:r>
            <a:r>
              <a:rPr lang="en-GB" sz="1200">
                <a:solidFill>
                  <a:srgbClr val="1E1E1E"/>
                </a:solidFill>
                <a:latin typeface="Inter Light"/>
                <a:ea typeface="Inter Light"/>
                <a:cs typeface="Inter Light"/>
                <a:sym typeface="Inter Light"/>
              </a:rPr>
              <a:t> - Someone who drives/pushes forward. </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Noto Sans Arabic"/>
                <a:ea typeface="Noto Sans Arabic"/>
                <a:cs typeface="Noto Sans Arabic"/>
                <a:sym typeface="Noto Sans Arabic"/>
              </a:rPr>
              <a:t>شَهِيدٌ</a:t>
            </a:r>
            <a:r>
              <a:rPr lang="en-GB" sz="1200">
                <a:solidFill>
                  <a:srgbClr val="1E1E1E"/>
                </a:solidFill>
                <a:latin typeface="Inter Light"/>
                <a:ea typeface="Inter Light"/>
                <a:cs typeface="Inter Light"/>
                <a:sym typeface="Inter Light"/>
              </a:rPr>
              <a:t> - One to bear witness for or against the person. </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In a court, the police arrive with the criminal. </a:t>
            </a:r>
            <a:endParaRPr sz="12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6"/>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66" name="Google Shape;266;p26"/>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67" name="Google Shape;267;p26"/>
          <p:cNvSpPr txBox="1"/>
          <p:nvPr/>
        </p:nvSpPr>
        <p:spPr>
          <a:xfrm>
            <a:off x="1230150" y="3383800"/>
            <a:ext cx="3703200" cy="6003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22. ˹It will be said to the denier,˺ “You were totally heedless of this. Now We have lifted this veil of yours, so Today your sight is sharp!”</a:t>
            </a:r>
            <a:endParaRPr sz="1200">
              <a:solidFill>
                <a:schemeClr val="dk1"/>
              </a:solidFill>
              <a:latin typeface="Inter Light"/>
              <a:ea typeface="Inter Light"/>
              <a:cs typeface="Inter Light"/>
              <a:sym typeface="Inter Light"/>
            </a:endParaRPr>
          </a:p>
        </p:txBody>
      </p:sp>
      <p:sp>
        <p:nvSpPr>
          <p:cNvPr id="268" name="Google Shape;268;p26"/>
          <p:cNvSpPr txBox="1"/>
          <p:nvPr/>
        </p:nvSpPr>
        <p:spPr>
          <a:xfrm>
            <a:off x="1230150" y="2343150"/>
            <a:ext cx="3703200" cy="7851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لَّقَدْ كُنتَ فِى غَفْلَةٍ مِّنْ هَـٰذَا فَكَشَفْنَا عَنكَ غِطَآءَكَ فَبَصَرُكَ ٱلْيَوْمَ حَدِيدٌ</a:t>
            </a:r>
            <a:endParaRPr sz="1800">
              <a:solidFill>
                <a:srgbClr val="413169"/>
              </a:solidFill>
              <a:latin typeface="Noto Sans Arabic"/>
              <a:ea typeface="Noto Sans Arabic"/>
              <a:cs typeface="Noto Sans Arabic"/>
              <a:sym typeface="Noto Sans Arabic"/>
            </a:endParaRPr>
          </a:p>
        </p:txBody>
      </p:sp>
      <p:sp>
        <p:nvSpPr>
          <p:cNvPr id="269" name="Google Shape;269;p26"/>
          <p:cNvSpPr txBox="1"/>
          <p:nvPr/>
        </p:nvSpPr>
        <p:spPr>
          <a:xfrm>
            <a:off x="1004425" y="749075"/>
            <a:ext cx="54462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Truth is Now Clear</a:t>
            </a:r>
            <a:endParaRPr sz="3600">
              <a:solidFill>
                <a:srgbClr val="1E1E1E"/>
              </a:solidFill>
              <a:latin typeface="Inter Tight Medium"/>
              <a:ea typeface="Inter Tight Medium"/>
              <a:cs typeface="Inter Tight Medium"/>
              <a:sym typeface="Inter Tight Medium"/>
            </a:endParaRPr>
          </a:p>
        </p:txBody>
      </p:sp>
      <p:sp>
        <p:nvSpPr>
          <p:cNvPr id="270" name="Google Shape;270;p26"/>
          <p:cNvSpPr/>
          <p:nvPr/>
        </p:nvSpPr>
        <p:spPr>
          <a:xfrm>
            <a:off x="6123709" y="490579"/>
            <a:ext cx="3731400" cy="3818100"/>
          </a:xfrm>
          <a:prstGeom prst="roundRect">
            <a:avLst>
              <a:gd name="adj" fmla="val 10726"/>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71" name="Google Shape;271;p26"/>
          <p:cNvSpPr/>
          <p:nvPr/>
        </p:nvSpPr>
        <p:spPr>
          <a:xfrm>
            <a:off x="5367200" y="1549875"/>
            <a:ext cx="2559000" cy="1466700"/>
          </a:xfrm>
          <a:prstGeom prst="roundRect">
            <a:avLst>
              <a:gd name="adj" fmla="val 9088"/>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72" name="Google Shape;272;p26"/>
          <p:cNvSpPr txBox="1"/>
          <p:nvPr/>
        </p:nvSpPr>
        <p:spPr>
          <a:xfrm>
            <a:off x="5613500" y="1836825"/>
            <a:ext cx="1913400" cy="8928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The veil of sleep that is lifted (resurrection); compared to the veil of heedlessness being lifted.</a:t>
            </a:r>
            <a:endParaRPr sz="10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pic>
        <p:nvPicPr>
          <p:cNvPr id="35" name="Google Shape;35;p9"/>
          <p:cNvPicPr preferRelativeResize="0"/>
          <p:nvPr/>
        </p:nvPicPr>
        <p:blipFill>
          <a:blip r:embed="rId3">
            <a:alphaModFix/>
          </a:blip>
          <a:stretch>
            <a:fillRect/>
          </a:stretch>
        </p:blipFill>
        <p:spPr>
          <a:xfrm>
            <a:off x="5516375" y="1089500"/>
            <a:ext cx="5587800" cy="3141600"/>
          </a:xfrm>
          <a:prstGeom prst="roundRect">
            <a:avLst>
              <a:gd name="adj" fmla="val 10377"/>
            </a:avLst>
          </a:prstGeom>
          <a:noFill/>
          <a:ln>
            <a:noFill/>
          </a:ln>
        </p:spPr>
      </p:pic>
      <p:sp>
        <p:nvSpPr>
          <p:cNvPr id="36" name="Google Shape;36;p9"/>
          <p:cNvSpPr txBox="1"/>
          <p:nvPr/>
        </p:nvSpPr>
        <p:spPr>
          <a:xfrm>
            <a:off x="966421" y="2171183"/>
            <a:ext cx="37857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endParaRPr sz="1000">
              <a:solidFill>
                <a:srgbClr val="1E1E1E"/>
              </a:solidFill>
              <a:latin typeface="Inter Light"/>
              <a:ea typeface="Inter Light"/>
              <a:cs typeface="Inter Light"/>
              <a:sym typeface="Inter Light"/>
            </a:endParaRPr>
          </a:p>
        </p:txBody>
      </p:sp>
      <p:sp>
        <p:nvSpPr>
          <p:cNvPr id="37" name="Google Shape;37;p9"/>
          <p:cNvSpPr/>
          <p:nvPr/>
        </p:nvSpPr>
        <p:spPr>
          <a:xfrm>
            <a:off x="966425" y="1876275"/>
            <a:ext cx="3785700" cy="9570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8" name="Google Shape;38;p9"/>
          <p:cNvSpPr txBox="1"/>
          <p:nvPr/>
        </p:nvSpPr>
        <p:spPr>
          <a:xfrm>
            <a:off x="1795400" y="2072075"/>
            <a:ext cx="2720700" cy="5388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On your walk, what thoughts did you have of Allah?</a:t>
            </a:r>
            <a:endParaRPr sz="1600">
              <a:solidFill>
                <a:srgbClr val="1E1E1E"/>
              </a:solidFill>
              <a:latin typeface="Inter Tight Medium"/>
              <a:ea typeface="Inter Tight Medium"/>
              <a:cs typeface="Inter Tight Medium"/>
              <a:sym typeface="Inter Tight Medium"/>
            </a:endParaRPr>
          </a:p>
        </p:txBody>
      </p:sp>
      <p:sp>
        <p:nvSpPr>
          <p:cNvPr id="39" name="Google Shape;39;p9"/>
          <p:cNvSpPr txBox="1"/>
          <p:nvPr/>
        </p:nvSpPr>
        <p:spPr>
          <a:xfrm>
            <a:off x="1795409" y="2358440"/>
            <a:ext cx="27765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endParaRPr sz="1000">
              <a:solidFill>
                <a:srgbClr val="1E1E1E"/>
              </a:solidFill>
              <a:latin typeface="Inter Tight Medium"/>
              <a:ea typeface="Inter Tight Medium"/>
              <a:cs typeface="Inter Tight Medium"/>
              <a:sym typeface="Inter Tight Medium"/>
            </a:endParaRPr>
          </a:p>
        </p:txBody>
      </p:sp>
      <p:pic>
        <p:nvPicPr>
          <p:cNvPr id="40" name="Google Shape;40;p9"/>
          <p:cNvPicPr preferRelativeResize="0"/>
          <p:nvPr/>
        </p:nvPicPr>
        <p:blipFill rotWithShape="1">
          <a:blip r:embed="rId4">
            <a:alphaModFix/>
          </a:blip>
          <a:srcRect/>
          <a:stretch/>
        </p:blipFill>
        <p:spPr>
          <a:xfrm>
            <a:off x="1194264" y="2072079"/>
            <a:ext cx="497928" cy="497928"/>
          </a:xfrm>
          <a:prstGeom prst="rect">
            <a:avLst/>
          </a:prstGeom>
          <a:noFill/>
          <a:ln>
            <a:noFill/>
          </a:ln>
        </p:spPr>
      </p:pic>
      <p:sp>
        <p:nvSpPr>
          <p:cNvPr id="41" name="Google Shape;41;p9"/>
          <p:cNvSpPr txBox="1"/>
          <p:nvPr/>
        </p:nvSpPr>
        <p:spPr>
          <a:xfrm>
            <a:off x="1004425" y="749075"/>
            <a:ext cx="65361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Starter</a:t>
            </a:r>
            <a:endParaRPr sz="3600">
              <a:solidFill>
                <a:srgbClr val="1E1E1E"/>
              </a:solidFill>
              <a:latin typeface="Inter Tight Medium"/>
              <a:ea typeface="Inter Tight Medium"/>
              <a:cs typeface="Inter Tight Medium"/>
              <a:sym typeface="Inter Tight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C0C0C"/>
            </a:gs>
            <a:gs pos="100000">
              <a:schemeClr val="dk1"/>
            </a:gs>
          </a:gsLst>
          <a:lin ang="0" scaled="0"/>
        </a:gradFill>
        <a:effectLst/>
      </p:bgPr>
    </p:bg>
    <p:spTree>
      <p:nvGrpSpPr>
        <p:cNvPr id="1" name="Shape 276"/>
        <p:cNvGrpSpPr/>
        <p:nvPr/>
      </p:nvGrpSpPr>
      <p:grpSpPr>
        <a:xfrm>
          <a:off x="0" y="0"/>
          <a:ext cx="0" cy="0"/>
          <a:chOff x="0" y="0"/>
          <a:chExt cx="0" cy="0"/>
        </a:xfrm>
      </p:grpSpPr>
      <p:pic>
        <p:nvPicPr>
          <p:cNvPr id="277" name="Google Shape;277;p27"/>
          <p:cNvPicPr preferRelativeResize="0"/>
          <p:nvPr/>
        </p:nvPicPr>
        <p:blipFill>
          <a:blip r:embed="rId3">
            <a:alphaModFix/>
          </a:blip>
          <a:stretch>
            <a:fillRect/>
          </a:stretch>
        </p:blipFill>
        <p:spPr>
          <a:xfrm>
            <a:off x="-1123950" y="0"/>
            <a:ext cx="10715625" cy="5143500"/>
          </a:xfrm>
          <a:prstGeom prst="rect">
            <a:avLst/>
          </a:prstGeom>
          <a:noFill/>
          <a:ln>
            <a:noFill/>
          </a:ln>
        </p:spPr>
      </p:pic>
      <p:sp>
        <p:nvSpPr>
          <p:cNvPr id="278" name="Google Shape;278;p27"/>
          <p:cNvSpPr/>
          <p:nvPr/>
        </p:nvSpPr>
        <p:spPr>
          <a:xfrm>
            <a:off x="-57150" y="-40822"/>
            <a:ext cx="7810500" cy="5225100"/>
          </a:xfrm>
          <a:prstGeom prst="rect">
            <a:avLst/>
          </a:prstGeom>
          <a:gradFill>
            <a:gsLst>
              <a:gs pos="0">
                <a:srgbClr val="413169"/>
              </a:gs>
              <a:gs pos="100000">
                <a:srgbClr val="413169">
                  <a:alpha val="0"/>
                </a:srgbClr>
              </a:gs>
            </a:gsLst>
            <a:lin ang="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300" b="0" i="0" u="none" strike="noStrike" cap="none">
              <a:solidFill>
                <a:schemeClr val="lt1"/>
              </a:solidFill>
              <a:latin typeface="Arial"/>
              <a:ea typeface="Arial"/>
              <a:cs typeface="Arial"/>
              <a:sym typeface="Arial"/>
            </a:endParaRPr>
          </a:p>
        </p:txBody>
      </p:sp>
      <p:sp>
        <p:nvSpPr>
          <p:cNvPr id="279" name="Google Shape;279;p27"/>
          <p:cNvSpPr txBox="1"/>
          <p:nvPr/>
        </p:nvSpPr>
        <p:spPr>
          <a:xfrm>
            <a:off x="488176" y="669200"/>
            <a:ext cx="6867300" cy="11082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6900"/>
              <a:buFont typeface="Arial"/>
              <a:buNone/>
            </a:pPr>
            <a:r>
              <a:rPr lang="en-GB" sz="6900" b="1">
                <a:solidFill>
                  <a:schemeClr val="lt1"/>
                </a:solidFill>
                <a:latin typeface="Inter Tight SemiBold"/>
                <a:ea typeface="Inter Tight SemiBold"/>
                <a:cs typeface="Inter Tight SemiBold"/>
                <a:sym typeface="Inter Tight SemiBold"/>
              </a:rPr>
              <a:t>The Divine Court</a:t>
            </a:r>
            <a:endParaRPr sz="6900" b="1">
              <a:solidFill>
                <a:schemeClr val="lt1"/>
              </a:solidFill>
              <a:latin typeface="Inter Tight SemiBold"/>
              <a:ea typeface="Inter Tight SemiBold"/>
              <a:cs typeface="Inter Tight SemiBold"/>
              <a:sym typeface="Inter Tight SemiBold"/>
            </a:endParaRPr>
          </a:p>
        </p:txBody>
      </p:sp>
      <p:sp>
        <p:nvSpPr>
          <p:cNvPr id="280" name="Google Shape;280;p27"/>
          <p:cNvSpPr/>
          <p:nvPr/>
        </p:nvSpPr>
        <p:spPr>
          <a:xfrm>
            <a:off x="488166" y="3417730"/>
            <a:ext cx="2476800" cy="503100"/>
          </a:xfrm>
          <a:prstGeom prst="roundRect">
            <a:avLst>
              <a:gd name="adj" fmla="val 50000"/>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GB" sz="1600">
                <a:solidFill>
                  <a:srgbClr val="1E1E1E"/>
                </a:solidFill>
                <a:latin typeface="Inter Tight"/>
                <a:ea typeface="Inter Tight"/>
                <a:cs typeface="Inter Tight"/>
                <a:sym typeface="Inter Tight"/>
              </a:rPr>
              <a:t>Session 2: Pa</a:t>
            </a:r>
            <a:r>
              <a:rPr lang="en-GB" sz="1600" b="0" i="0" u="none" strike="noStrike" cap="none">
                <a:solidFill>
                  <a:srgbClr val="1E1E1E"/>
                </a:solidFill>
                <a:latin typeface="Inter Tight"/>
                <a:ea typeface="Inter Tight"/>
                <a:cs typeface="Inter Tight"/>
                <a:sym typeface="Inter Tight"/>
              </a:rPr>
              <a:t>rt </a:t>
            </a:r>
            <a:r>
              <a:rPr lang="en-GB" sz="1600">
                <a:solidFill>
                  <a:srgbClr val="1E1E1E"/>
                </a:solidFill>
                <a:latin typeface="Inter Tight"/>
                <a:ea typeface="Inter Tight"/>
                <a:cs typeface="Inter Tight"/>
                <a:sym typeface="Inter Tight"/>
              </a:rPr>
              <a:t>2</a:t>
            </a:r>
            <a:endParaRPr sz="1600" b="0" i="0" u="none" strike="noStrike" cap="none">
              <a:solidFill>
                <a:schemeClr val="lt1"/>
              </a:solidFill>
              <a:latin typeface="Arial"/>
              <a:ea typeface="Arial"/>
              <a:cs typeface="Arial"/>
              <a:sym typeface="Arial"/>
            </a:endParaRPr>
          </a:p>
        </p:txBody>
      </p:sp>
      <p:sp>
        <p:nvSpPr>
          <p:cNvPr id="281" name="Google Shape;281;p27"/>
          <p:cNvSpPr/>
          <p:nvPr/>
        </p:nvSpPr>
        <p:spPr>
          <a:xfrm>
            <a:off x="10922373" y="1973924"/>
            <a:ext cx="2333065" cy="2333065"/>
          </a:xfrm>
          <a:custGeom>
            <a:avLst/>
            <a:gdLst/>
            <a:ahLst/>
            <a:cxnLst/>
            <a:rect l="l" t="t" r="r" b="b"/>
            <a:pathLst>
              <a:path w="4666130" h="4666129" extrusionOk="0">
                <a:moveTo>
                  <a:pt x="4666130" y="0"/>
                </a:moveTo>
                <a:lnTo>
                  <a:pt x="4666130" y="4666129"/>
                </a:lnTo>
                <a:lnTo>
                  <a:pt x="0" y="4666129"/>
                </a:lnTo>
                <a:cubicBezTo>
                  <a:pt x="0" y="2089097"/>
                  <a:pt x="2089098" y="0"/>
                  <a:pt x="4666130"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pic>
        <p:nvPicPr>
          <p:cNvPr id="282" name="Google Shape;282;p27"/>
          <p:cNvPicPr preferRelativeResize="0"/>
          <p:nvPr/>
        </p:nvPicPr>
        <p:blipFill rotWithShape="1">
          <a:blip r:embed="rId4">
            <a:alphaModFix/>
          </a:blip>
          <a:srcRect/>
          <a:stretch/>
        </p:blipFill>
        <p:spPr>
          <a:xfrm>
            <a:off x="488166" y="4499177"/>
            <a:ext cx="1353813" cy="265424"/>
          </a:xfrm>
          <a:prstGeom prst="rect">
            <a:avLst/>
          </a:prstGeom>
          <a:noFill/>
          <a:ln>
            <a:noFill/>
          </a:ln>
        </p:spPr>
      </p:pic>
      <p:pic>
        <p:nvPicPr>
          <p:cNvPr id="283" name="Google Shape;283;p27"/>
          <p:cNvPicPr preferRelativeResize="0"/>
          <p:nvPr/>
        </p:nvPicPr>
        <p:blipFill rotWithShape="1">
          <a:blip r:embed="rId5">
            <a:alphaModFix/>
          </a:blip>
          <a:srcRect/>
          <a:stretch/>
        </p:blipFill>
        <p:spPr>
          <a:xfrm>
            <a:off x="6851616" y="4524951"/>
            <a:ext cx="1714500" cy="180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8"/>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89" name="Google Shape;289;p28"/>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90" name="Google Shape;290;p28"/>
          <p:cNvSpPr txBox="1"/>
          <p:nvPr/>
        </p:nvSpPr>
        <p:spPr>
          <a:xfrm>
            <a:off x="1230150" y="3268725"/>
            <a:ext cx="3703200" cy="4155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a:solidFill>
                  <a:schemeClr val="dk1"/>
                </a:solidFill>
                <a:latin typeface="Inter Light"/>
                <a:ea typeface="Inter Light"/>
                <a:cs typeface="Inter Light"/>
                <a:sym typeface="Inter Light"/>
              </a:rPr>
              <a:t>23. And one’s accompanying-angel will say, “Here is the record ready with me.”</a:t>
            </a:r>
            <a:endParaRPr sz="1200">
              <a:solidFill>
                <a:schemeClr val="dk1"/>
              </a:solidFill>
              <a:latin typeface="Inter Light"/>
              <a:ea typeface="Inter Light"/>
              <a:cs typeface="Inter Light"/>
              <a:sym typeface="Inter Light"/>
            </a:endParaRPr>
          </a:p>
        </p:txBody>
      </p:sp>
      <p:sp>
        <p:nvSpPr>
          <p:cNvPr id="291" name="Google Shape;291;p28"/>
          <p:cNvSpPr txBox="1"/>
          <p:nvPr/>
        </p:nvSpPr>
        <p:spPr>
          <a:xfrm>
            <a:off x="1230150" y="2643025"/>
            <a:ext cx="3703200" cy="3702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وَقَالَ قَرِينُهُۥ هَـٰذَا مَا لَدَىَّ عَتِيدٌ</a:t>
            </a:r>
            <a:endParaRPr sz="1800">
              <a:solidFill>
                <a:srgbClr val="413169"/>
              </a:solidFill>
              <a:latin typeface="Noto Sans Arabic"/>
              <a:ea typeface="Noto Sans Arabic"/>
              <a:cs typeface="Noto Sans Arabic"/>
              <a:sym typeface="Noto Sans Arabic"/>
            </a:endParaRPr>
          </a:p>
        </p:txBody>
      </p:sp>
      <p:sp>
        <p:nvSpPr>
          <p:cNvPr id="292" name="Google Shape;292;p28"/>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Secrets Unveiled</a:t>
            </a:r>
            <a:endParaRPr sz="3600">
              <a:solidFill>
                <a:srgbClr val="1E1E1E"/>
              </a:solidFill>
              <a:latin typeface="Inter Tight Medium"/>
              <a:ea typeface="Inter Tight Medium"/>
              <a:cs typeface="Inter Tight Medium"/>
              <a:sym typeface="Inter Tight Medium"/>
            </a:endParaRPr>
          </a:p>
        </p:txBody>
      </p:sp>
      <p:sp>
        <p:nvSpPr>
          <p:cNvPr id="293" name="Google Shape;293;p28"/>
          <p:cNvSpPr/>
          <p:nvPr/>
        </p:nvSpPr>
        <p:spPr>
          <a:xfrm>
            <a:off x="5395650" y="2858675"/>
            <a:ext cx="3341700" cy="16212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294" name="Google Shape;294;p28"/>
          <p:cNvPicPr preferRelativeResize="0"/>
          <p:nvPr/>
        </p:nvPicPr>
        <p:blipFill rotWithShape="1">
          <a:blip r:embed="rId3">
            <a:alphaModFix/>
          </a:blip>
          <a:srcRect/>
          <a:stretch/>
        </p:blipFill>
        <p:spPr>
          <a:xfrm>
            <a:off x="5623489" y="3054479"/>
            <a:ext cx="497928" cy="497928"/>
          </a:xfrm>
          <a:prstGeom prst="rect">
            <a:avLst/>
          </a:prstGeom>
          <a:noFill/>
          <a:ln>
            <a:noFill/>
          </a:ln>
        </p:spPr>
      </p:pic>
      <p:sp>
        <p:nvSpPr>
          <p:cNvPr id="295" name="Google Shape;295;p28"/>
          <p:cNvSpPr txBox="1"/>
          <p:nvPr/>
        </p:nvSpPr>
        <p:spPr>
          <a:xfrm>
            <a:off x="5395650" y="990000"/>
            <a:ext cx="3224700" cy="1062000"/>
          </a:xfrm>
          <a:prstGeom prst="rect">
            <a:avLst/>
          </a:prstGeom>
          <a:noFill/>
          <a:ln>
            <a:noFill/>
          </a:ln>
        </p:spPr>
        <p:txBody>
          <a:bodyPr spcFirstLastPara="1" wrap="square" lIns="45725" tIns="22850" rIns="45725" bIns="22850" anchor="t" anchorCtr="0">
            <a:spAutoFit/>
          </a:bodyPr>
          <a:lstStyle/>
          <a:p>
            <a:pPr marL="45720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Noto Sans Arabic"/>
                <a:ea typeface="Noto Sans Arabic"/>
                <a:cs typeface="Noto Sans Arabic"/>
                <a:sym typeface="Noto Sans Arabic"/>
              </a:rPr>
              <a:t>قَرِينُ</a:t>
            </a:r>
            <a:r>
              <a:rPr lang="en-GB" sz="1200">
                <a:solidFill>
                  <a:srgbClr val="1E1E1E"/>
                </a:solidFill>
                <a:latin typeface="Inter Light"/>
                <a:ea typeface="Inter Light"/>
                <a:cs typeface="Inter Light"/>
                <a:sym typeface="Inter Light"/>
              </a:rPr>
              <a:t> - Close companion, the one who is always with you.</a:t>
            </a:r>
            <a:endParaRPr sz="1200">
              <a:solidFill>
                <a:srgbClr val="1E1E1E"/>
              </a:solidFill>
              <a:latin typeface="Inter Light"/>
              <a:ea typeface="Inter Light"/>
              <a:cs typeface="Inter Light"/>
              <a:sym typeface="Inter Light"/>
            </a:endParaRPr>
          </a:p>
          <a:p>
            <a:pPr marL="45720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Witness statement in Divine court: many witnesses</a:t>
            </a:r>
            <a:endParaRPr sz="1200">
              <a:solidFill>
                <a:srgbClr val="1E1E1E"/>
              </a:solidFill>
              <a:latin typeface="Inter Light"/>
              <a:ea typeface="Inter Light"/>
              <a:cs typeface="Inter Light"/>
              <a:sym typeface="Inter Light"/>
            </a:endParaRPr>
          </a:p>
        </p:txBody>
      </p:sp>
      <p:sp>
        <p:nvSpPr>
          <p:cNvPr id="296" name="Google Shape;296;p28"/>
          <p:cNvSpPr txBox="1"/>
          <p:nvPr/>
        </p:nvSpPr>
        <p:spPr>
          <a:xfrm>
            <a:off x="6244584" y="3053778"/>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Reflect</a:t>
            </a:r>
            <a:endParaRPr sz="700" b="0" i="0" u="none" strike="noStrike" cap="none">
              <a:solidFill>
                <a:srgbClr val="000000"/>
              </a:solidFill>
              <a:latin typeface="Arial"/>
              <a:ea typeface="Arial"/>
              <a:cs typeface="Arial"/>
              <a:sym typeface="Arial"/>
            </a:endParaRPr>
          </a:p>
        </p:txBody>
      </p:sp>
      <p:sp>
        <p:nvSpPr>
          <p:cNvPr id="297" name="Google Shape;297;p28"/>
          <p:cNvSpPr txBox="1"/>
          <p:nvPr/>
        </p:nvSpPr>
        <p:spPr>
          <a:xfrm>
            <a:off x="6244575" y="3340150"/>
            <a:ext cx="2296200" cy="9696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What sin is Allah concealing for you today?</a:t>
            </a:r>
            <a:br>
              <a:rPr lang="en-GB" sz="1000">
                <a:solidFill>
                  <a:srgbClr val="1E1E1E"/>
                </a:solidFill>
                <a:latin typeface="Inter Tight Medium"/>
                <a:ea typeface="Inter Tight Medium"/>
                <a:cs typeface="Inter Tight Medium"/>
                <a:sym typeface="Inter Tight Medium"/>
              </a:rPr>
            </a:br>
            <a:r>
              <a:rPr lang="en-GB" sz="1000">
                <a:solidFill>
                  <a:srgbClr val="1E1E1E"/>
                </a:solidFill>
                <a:latin typeface="Inter Tight Medium"/>
                <a:ea typeface="Inter Tight Medium"/>
                <a:cs typeface="Inter Tight Medium"/>
                <a:sym typeface="Inter Tight Medium"/>
              </a:rPr>
              <a:t>How would you feel if it were to be unveiled?</a:t>
            </a:r>
            <a:br>
              <a:rPr lang="en-GB" sz="1000">
                <a:solidFill>
                  <a:srgbClr val="1E1E1E"/>
                </a:solidFill>
                <a:latin typeface="Inter Tight Medium"/>
                <a:ea typeface="Inter Tight Medium"/>
                <a:cs typeface="Inter Tight Medium"/>
                <a:sym typeface="Inter Tight Medium"/>
              </a:rPr>
            </a:br>
            <a:r>
              <a:rPr lang="en-GB" sz="1000">
                <a:solidFill>
                  <a:srgbClr val="1E1E1E"/>
                </a:solidFill>
                <a:latin typeface="Inter Tight Medium"/>
                <a:ea typeface="Inter Tight Medium"/>
                <a:cs typeface="Inter Tight Medium"/>
                <a:sym typeface="Inter Tight Medium"/>
              </a:rPr>
              <a:t>Take a moment to sincerely repent and seek forgiveness.</a:t>
            </a:r>
            <a:endParaRPr sz="1000">
              <a:solidFill>
                <a:srgbClr val="1E1E1E"/>
              </a:solidFill>
              <a:latin typeface="Inter Tight Medium"/>
              <a:ea typeface="Inter Tight Medium"/>
              <a:cs typeface="Inter Tight Medium"/>
              <a:sym typeface="Inter Tigh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9"/>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03" name="Google Shape;303;p29"/>
          <p:cNvSpPr/>
          <p:nvPr/>
        </p:nvSpPr>
        <p:spPr>
          <a:xfrm>
            <a:off x="1015044" y="18529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04" name="Google Shape;304;p29"/>
          <p:cNvSpPr txBox="1"/>
          <p:nvPr/>
        </p:nvSpPr>
        <p:spPr>
          <a:xfrm>
            <a:off x="1230150" y="3274325"/>
            <a:ext cx="3703200" cy="4155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a:solidFill>
                  <a:schemeClr val="dk1"/>
                </a:solidFill>
                <a:latin typeface="Inter Light"/>
                <a:ea typeface="Inter Light"/>
                <a:cs typeface="Inter Light"/>
                <a:sym typeface="Inter Light"/>
              </a:rPr>
              <a:t>24. ˹It will be said to both angels,˺ “Throw into Hell every stubborn disbeliever</a:t>
            </a:r>
            <a:endParaRPr sz="1200">
              <a:solidFill>
                <a:schemeClr val="dk1"/>
              </a:solidFill>
              <a:latin typeface="Inter Light"/>
              <a:ea typeface="Inter Light"/>
              <a:cs typeface="Inter Light"/>
              <a:sym typeface="Inter Light"/>
            </a:endParaRPr>
          </a:p>
        </p:txBody>
      </p:sp>
      <p:sp>
        <p:nvSpPr>
          <p:cNvPr id="305" name="Google Shape;305;p29"/>
          <p:cNvSpPr txBox="1"/>
          <p:nvPr/>
        </p:nvSpPr>
        <p:spPr>
          <a:xfrm>
            <a:off x="1230150" y="2648625"/>
            <a:ext cx="3703200" cy="3702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أَلْقِيَا فِى جَهَنَّمَ كُلَّ كَفَّارٍ عَنِيدٍ</a:t>
            </a:r>
            <a:endParaRPr sz="1800">
              <a:solidFill>
                <a:srgbClr val="413169"/>
              </a:solidFill>
              <a:latin typeface="Noto Sans Arabic"/>
              <a:ea typeface="Noto Sans Arabic"/>
              <a:cs typeface="Noto Sans Arabic"/>
              <a:sym typeface="Noto Sans Arabic"/>
            </a:endParaRPr>
          </a:p>
        </p:txBody>
      </p:sp>
      <p:sp>
        <p:nvSpPr>
          <p:cNvPr id="306" name="Google Shape;306;p29"/>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Verdict</a:t>
            </a:r>
            <a:endParaRPr sz="3600">
              <a:solidFill>
                <a:srgbClr val="1E1E1E"/>
              </a:solidFill>
              <a:latin typeface="Inter Tight Medium"/>
              <a:ea typeface="Inter Tight Medium"/>
              <a:cs typeface="Inter Tight Medium"/>
              <a:sym typeface="Inter Tight Medium"/>
            </a:endParaRPr>
          </a:p>
        </p:txBody>
      </p:sp>
      <p:sp>
        <p:nvSpPr>
          <p:cNvPr id="307" name="Google Shape;307;p29"/>
          <p:cNvSpPr/>
          <p:nvPr/>
        </p:nvSpPr>
        <p:spPr>
          <a:xfrm>
            <a:off x="5395650" y="3247375"/>
            <a:ext cx="3341700" cy="12381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308" name="Google Shape;308;p29"/>
          <p:cNvPicPr preferRelativeResize="0"/>
          <p:nvPr/>
        </p:nvPicPr>
        <p:blipFill rotWithShape="1">
          <a:blip r:embed="rId3">
            <a:alphaModFix/>
          </a:blip>
          <a:srcRect/>
          <a:stretch/>
        </p:blipFill>
        <p:spPr>
          <a:xfrm>
            <a:off x="5623489" y="3443179"/>
            <a:ext cx="497928" cy="497928"/>
          </a:xfrm>
          <a:prstGeom prst="rect">
            <a:avLst/>
          </a:prstGeom>
          <a:noFill/>
          <a:ln>
            <a:noFill/>
          </a:ln>
        </p:spPr>
      </p:pic>
      <p:sp>
        <p:nvSpPr>
          <p:cNvPr id="309" name="Google Shape;309;p29"/>
          <p:cNvSpPr txBox="1"/>
          <p:nvPr/>
        </p:nvSpPr>
        <p:spPr>
          <a:xfrm>
            <a:off x="5395650" y="990000"/>
            <a:ext cx="3224700" cy="1893300"/>
          </a:xfrm>
          <a:prstGeom prst="rect">
            <a:avLst/>
          </a:prstGeom>
          <a:noFill/>
          <a:ln>
            <a:noFill/>
          </a:ln>
        </p:spPr>
        <p:txBody>
          <a:bodyPr spcFirstLastPara="1" wrap="square" lIns="45725" tIns="22850" rIns="45725" bIns="22850" anchor="t" anchorCtr="0">
            <a:spAutoFit/>
          </a:bodyPr>
          <a:lstStyle/>
          <a:p>
            <a:pPr marL="45720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Verses 24-26 reason for revelation: Walīd b. Mughīrah</a:t>
            </a:r>
            <a:endParaRPr sz="1200">
              <a:solidFill>
                <a:srgbClr val="1E1E1E"/>
              </a:solidFill>
              <a:latin typeface="Inter Light"/>
              <a:ea typeface="Inter Light"/>
              <a:cs typeface="Inter Light"/>
              <a:sym typeface="Inter Light"/>
            </a:endParaRPr>
          </a:p>
          <a:p>
            <a:pPr marL="45720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Strong verse; direct command </a:t>
            </a:r>
            <a:endParaRPr sz="1200">
              <a:solidFill>
                <a:srgbClr val="1E1E1E"/>
              </a:solidFill>
              <a:latin typeface="Inter Light"/>
              <a:ea typeface="Inter Light"/>
              <a:cs typeface="Inter Light"/>
              <a:sym typeface="Inter Light"/>
            </a:endParaRPr>
          </a:p>
          <a:p>
            <a:pPr marL="45720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Noto Sans Arabic"/>
                <a:ea typeface="Noto Sans Arabic"/>
                <a:cs typeface="Noto Sans Arabic"/>
                <a:sym typeface="Noto Sans Arabic"/>
              </a:rPr>
              <a:t>كَفَّارٍ</a:t>
            </a:r>
            <a:r>
              <a:rPr lang="en-GB" sz="1200">
                <a:solidFill>
                  <a:srgbClr val="1E1E1E"/>
                </a:solidFill>
                <a:latin typeface="Inter Light"/>
                <a:ea typeface="Inter Light"/>
                <a:cs typeface="Inter Light"/>
                <a:sym typeface="Inter Light"/>
              </a:rPr>
              <a:t> - exaggeration of Kāfir. Allah gave them chance upon chance, but they were extremely stubborn and denied the truth.</a:t>
            </a:r>
            <a:endParaRPr sz="1200">
              <a:solidFill>
                <a:srgbClr val="1E1E1E"/>
              </a:solidFill>
              <a:latin typeface="Inter Light"/>
              <a:ea typeface="Inter Light"/>
              <a:cs typeface="Inter Light"/>
              <a:sym typeface="Inter Light"/>
            </a:endParaRPr>
          </a:p>
        </p:txBody>
      </p:sp>
      <p:sp>
        <p:nvSpPr>
          <p:cNvPr id="310" name="Google Shape;310;p29"/>
          <p:cNvSpPr txBox="1"/>
          <p:nvPr/>
        </p:nvSpPr>
        <p:spPr>
          <a:xfrm>
            <a:off x="6244584" y="3442479"/>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Reflect</a:t>
            </a:r>
            <a:endParaRPr sz="700" b="0" i="0" u="none" strike="noStrike" cap="none">
              <a:solidFill>
                <a:srgbClr val="000000"/>
              </a:solidFill>
              <a:latin typeface="Arial"/>
              <a:ea typeface="Arial"/>
              <a:cs typeface="Arial"/>
              <a:sym typeface="Arial"/>
            </a:endParaRPr>
          </a:p>
        </p:txBody>
      </p:sp>
      <p:sp>
        <p:nvSpPr>
          <p:cNvPr id="311" name="Google Shape;311;p29"/>
          <p:cNvSpPr txBox="1"/>
          <p:nvPr/>
        </p:nvSpPr>
        <p:spPr>
          <a:xfrm>
            <a:off x="6244575" y="3728850"/>
            <a:ext cx="2296200" cy="507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Is there a truth you’ve been stubborn in accepting, even though deep down you know it’s right?</a:t>
            </a:r>
            <a:endParaRPr sz="1000">
              <a:solidFill>
                <a:srgbClr val="1E1E1E"/>
              </a:solidFill>
              <a:latin typeface="Inter Tight Medium"/>
              <a:ea typeface="Inter Tight Medium"/>
              <a:cs typeface="Inter Tight Medium"/>
              <a:sym typeface="Inter Tigh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0"/>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17" name="Google Shape;317;p30"/>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18" name="Google Shape;318;p30"/>
          <p:cNvSpPr txBox="1"/>
          <p:nvPr/>
        </p:nvSpPr>
        <p:spPr>
          <a:xfrm>
            <a:off x="1230150" y="3352950"/>
            <a:ext cx="3703200" cy="231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25. withholder of good, transgressor, and doubter,</a:t>
            </a:r>
            <a:endParaRPr sz="1200">
              <a:solidFill>
                <a:schemeClr val="dk1"/>
              </a:solidFill>
              <a:latin typeface="Inter Light"/>
              <a:ea typeface="Inter Light"/>
              <a:cs typeface="Inter Light"/>
              <a:sym typeface="Inter Light"/>
            </a:endParaRPr>
          </a:p>
        </p:txBody>
      </p:sp>
      <p:sp>
        <p:nvSpPr>
          <p:cNvPr id="319" name="Google Shape;319;p30"/>
          <p:cNvSpPr txBox="1"/>
          <p:nvPr/>
        </p:nvSpPr>
        <p:spPr>
          <a:xfrm>
            <a:off x="1230150" y="2743300"/>
            <a:ext cx="3703200" cy="354000"/>
          </a:xfrm>
          <a:prstGeom prst="rect">
            <a:avLst/>
          </a:prstGeom>
          <a:noFill/>
          <a:ln>
            <a:noFill/>
          </a:ln>
        </p:spPr>
        <p:txBody>
          <a:bodyPr spcFirstLastPara="1" wrap="square" lIns="45725" tIns="22850" rIns="45725" bIns="22850" anchor="b" anchorCtr="0">
            <a:noAutofit/>
          </a:bodyPr>
          <a:lstStyle/>
          <a:p>
            <a:pPr marL="0" marR="0" lvl="0" indent="0" algn="ctr" rtl="1">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مَّنَّاعٍ لِّلْخَيْرِ مُعْتَدٍ مُّرِيبٍ</a:t>
            </a:r>
            <a:endParaRPr sz="1800">
              <a:solidFill>
                <a:srgbClr val="413169"/>
              </a:solidFill>
              <a:latin typeface="Noto Sans Arabic"/>
              <a:ea typeface="Noto Sans Arabic"/>
              <a:cs typeface="Noto Sans Arabic"/>
              <a:sym typeface="Noto Sans Arabic"/>
            </a:endParaRPr>
          </a:p>
        </p:txBody>
      </p:sp>
      <p:sp>
        <p:nvSpPr>
          <p:cNvPr id="320" name="Google Shape;320;p30"/>
          <p:cNvSpPr txBox="1"/>
          <p:nvPr/>
        </p:nvSpPr>
        <p:spPr>
          <a:xfrm>
            <a:off x="1004400" y="748800"/>
            <a:ext cx="57975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Attributes of People of Hell</a:t>
            </a:r>
            <a:endParaRPr sz="3600">
              <a:solidFill>
                <a:srgbClr val="1E1E1E"/>
              </a:solidFill>
              <a:latin typeface="Inter Tight Medium"/>
              <a:ea typeface="Inter Tight Medium"/>
              <a:cs typeface="Inter Tight Medium"/>
              <a:sym typeface="Inter Tight Medium"/>
            </a:endParaRPr>
          </a:p>
        </p:txBody>
      </p:sp>
      <p:sp>
        <p:nvSpPr>
          <p:cNvPr id="321" name="Google Shape;321;p30"/>
          <p:cNvSpPr/>
          <p:nvPr/>
        </p:nvSpPr>
        <p:spPr>
          <a:xfrm>
            <a:off x="5280950" y="3487175"/>
            <a:ext cx="3360300" cy="9927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22" name="Google Shape;322;p30"/>
          <p:cNvSpPr txBox="1"/>
          <p:nvPr/>
        </p:nvSpPr>
        <p:spPr>
          <a:xfrm>
            <a:off x="6136359" y="3682972"/>
            <a:ext cx="23076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Discuss</a:t>
            </a:r>
            <a:endParaRPr sz="1600">
              <a:solidFill>
                <a:srgbClr val="1E1E1E"/>
              </a:solidFill>
              <a:latin typeface="Inter Tight Medium"/>
              <a:ea typeface="Inter Tight Medium"/>
              <a:cs typeface="Inter Tight Medium"/>
              <a:sym typeface="Inter Tight Medium"/>
            </a:endParaRPr>
          </a:p>
        </p:txBody>
      </p:sp>
      <p:sp>
        <p:nvSpPr>
          <p:cNvPr id="323" name="Google Shape;323;p30"/>
          <p:cNvSpPr txBox="1"/>
          <p:nvPr/>
        </p:nvSpPr>
        <p:spPr>
          <a:xfrm>
            <a:off x="6136350" y="3969325"/>
            <a:ext cx="2307600" cy="354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How many attributes in total are there across the two verses?</a:t>
            </a:r>
            <a:endParaRPr sz="1000">
              <a:solidFill>
                <a:srgbClr val="1E1E1E"/>
              </a:solidFill>
              <a:latin typeface="Inter Tight Medium"/>
              <a:ea typeface="Inter Tight Medium"/>
              <a:cs typeface="Inter Tight Medium"/>
              <a:sym typeface="Inter Tight Medium"/>
            </a:endParaRPr>
          </a:p>
        </p:txBody>
      </p:sp>
      <p:sp>
        <p:nvSpPr>
          <p:cNvPr id="324" name="Google Shape;324;p30"/>
          <p:cNvSpPr/>
          <p:nvPr/>
        </p:nvSpPr>
        <p:spPr>
          <a:xfrm>
            <a:off x="5280950" y="1845325"/>
            <a:ext cx="3360300" cy="4980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54000" tIns="22850" rIns="54000" bIns="22850" anchor="ctr" anchorCtr="0">
            <a:noAutofit/>
          </a:bodyPr>
          <a:lstStyle/>
          <a:p>
            <a:pPr marL="0" lvl="0" indent="0" algn="ctr" rtl="0">
              <a:lnSpc>
                <a:spcPct val="150000"/>
              </a:lnSpc>
              <a:spcBef>
                <a:spcPts val="0"/>
              </a:spcBef>
              <a:spcAft>
                <a:spcPts val="0"/>
              </a:spcAft>
              <a:buClr>
                <a:schemeClr val="dk1"/>
              </a:buClr>
              <a:buSzPts val="1000"/>
              <a:buFont typeface="Arial"/>
              <a:buNone/>
            </a:pPr>
            <a:r>
              <a:rPr lang="en-GB" sz="1000" b="1">
                <a:solidFill>
                  <a:srgbClr val="1E1E1E"/>
                </a:solidFill>
                <a:latin typeface="Inter"/>
                <a:ea typeface="Inter"/>
                <a:cs typeface="Inter"/>
                <a:sym typeface="Inter"/>
              </a:rPr>
              <a:t>Always</a:t>
            </a:r>
            <a:r>
              <a:rPr lang="en-GB" sz="1000">
                <a:solidFill>
                  <a:srgbClr val="1E1E1E"/>
                </a:solidFill>
                <a:latin typeface="Inter Light"/>
                <a:ea typeface="Inter Light"/>
                <a:cs typeface="Inter Light"/>
                <a:sym typeface="Inter Light"/>
              </a:rPr>
              <a:t> prevented goodness for himself and others.</a:t>
            </a:r>
            <a:endParaRPr sz="900">
              <a:solidFill>
                <a:schemeClr val="lt1"/>
              </a:solidFill>
              <a:latin typeface="Calibri"/>
              <a:ea typeface="Calibri"/>
              <a:cs typeface="Calibri"/>
              <a:sym typeface="Calibri"/>
            </a:endParaRPr>
          </a:p>
        </p:txBody>
      </p:sp>
      <p:sp>
        <p:nvSpPr>
          <p:cNvPr id="325" name="Google Shape;325;p30"/>
          <p:cNvSpPr/>
          <p:nvPr/>
        </p:nvSpPr>
        <p:spPr>
          <a:xfrm>
            <a:off x="5609000" y="1579800"/>
            <a:ext cx="2614200" cy="3600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lvl="0" indent="0" algn="ctr" rtl="1">
              <a:lnSpc>
                <a:spcPct val="150000"/>
              </a:lnSpc>
              <a:spcBef>
                <a:spcPts val="0"/>
              </a:spcBef>
              <a:spcAft>
                <a:spcPts val="0"/>
              </a:spcAft>
              <a:buClr>
                <a:schemeClr val="dk1"/>
              </a:buClr>
              <a:buFont typeface="Arial"/>
              <a:buNone/>
            </a:pPr>
            <a:r>
              <a:rPr lang="en-GB" sz="1600">
                <a:solidFill>
                  <a:srgbClr val="413169"/>
                </a:solidFill>
                <a:latin typeface="Noto Sans Arabic"/>
                <a:ea typeface="Noto Sans Arabic"/>
                <a:cs typeface="Noto Sans Arabic"/>
                <a:sym typeface="Noto Sans Arabic"/>
              </a:rPr>
              <a:t>مَّنَّاع </a:t>
            </a:r>
            <a:endParaRPr sz="900" b="0" i="0" u="none" strike="noStrike" cap="none">
              <a:solidFill>
                <a:schemeClr val="lt1"/>
              </a:solidFill>
              <a:latin typeface="Calibri"/>
              <a:ea typeface="Calibri"/>
              <a:cs typeface="Calibri"/>
              <a:sym typeface="Calibri"/>
            </a:endParaRPr>
          </a:p>
        </p:txBody>
      </p:sp>
      <p:sp>
        <p:nvSpPr>
          <p:cNvPr id="326" name="Google Shape;326;p30"/>
          <p:cNvSpPr/>
          <p:nvPr/>
        </p:nvSpPr>
        <p:spPr>
          <a:xfrm>
            <a:off x="5283625" y="2721600"/>
            <a:ext cx="1620000" cy="6618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54000" tIns="22850" rIns="54000" bIns="22850" anchor="ctr" anchorCtr="0">
            <a:noAutofit/>
          </a:bodyPr>
          <a:lstStyle/>
          <a:p>
            <a:pPr marL="0" lvl="0" indent="0" algn="ctr" rtl="0">
              <a:lnSpc>
                <a:spcPct val="150000"/>
              </a:lnSpc>
              <a:spcBef>
                <a:spcPts val="0"/>
              </a:spcBef>
              <a:spcAft>
                <a:spcPts val="0"/>
              </a:spcAft>
              <a:buClr>
                <a:schemeClr val="dk1"/>
              </a:buClr>
              <a:buSzPts val="1000"/>
              <a:buFont typeface="Arial"/>
              <a:buNone/>
            </a:pPr>
            <a:r>
              <a:rPr lang="en-GB" sz="1000">
                <a:solidFill>
                  <a:srgbClr val="1E1E1E"/>
                </a:solidFill>
                <a:latin typeface="Inter Light"/>
                <a:ea typeface="Inter Light"/>
                <a:cs typeface="Inter Light"/>
                <a:sym typeface="Inter Light"/>
              </a:rPr>
              <a:t>Aggressive and crossing the boundaries.</a:t>
            </a:r>
            <a:endParaRPr sz="900">
              <a:solidFill>
                <a:schemeClr val="lt1"/>
              </a:solidFill>
              <a:latin typeface="Calibri"/>
              <a:ea typeface="Calibri"/>
              <a:cs typeface="Calibri"/>
              <a:sym typeface="Calibri"/>
            </a:endParaRPr>
          </a:p>
        </p:txBody>
      </p:sp>
      <p:sp>
        <p:nvSpPr>
          <p:cNvPr id="327" name="Google Shape;327;p30"/>
          <p:cNvSpPr/>
          <p:nvPr/>
        </p:nvSpPr>
        <p:spPr>
          <a:xfrm>
            <a:off x="7021400" y="2721475"/>
            <a:ext cx="1620000" cy="6618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54000" tIns="22850" rIns="54000" bIns="22850" anchor="ctr" anchorCtr="0">
            <a:noAutofit/>
          </a:bodyPr>
          <a:lstStyle/>
          <a:p>
            <a:pPr marL="0" lvl="0" indent="0" algn="ctr" rtl="0">
              <a:lnSpc>
                <a:spcPct val="150000"/>
              </a:lnSpc>
              <a:spcBef>
                <a:spcPts val="0"/>
              </a:spcBef>
              <a:spcAft>
                <a:spcPts val="0"/>
              </a:spcAft>
              <a:buClr>
                <a:schemeClr val="dk1"/>
              </a:buClr>
              <a:buSzPts val="1000"/>
              <a:buFont typeface="Arial"/>
              <a:buNone/>
            </a:pPr>
            <a:r>
              <a:rPr lang="en-GB" sz="1000">
                <a:solidFill>
                  <a:srgbClr val="1E1E1E"/>
                </a:solidFill>
                <a:latin typeface="Inter Light"/>
                <a:ea typeface="Inter Light"/>
                <a:cs typeface="Inter Light"/>
                <a:sym typeface="Inter Light"/>
              </a:rPr>
              <a:t>Doubter and spreading doubts amongst others.</a:t>
            </a:r>
            <a:endParaRPr sz="900" b="0" i="0" u="none" strike="noStrike" cap="none">
              <a:solidFill>
                <a:schemeClr val="lt1"/>
              </a:solidFill>
              <a:latin typeface="Calibri"/>
              <a:ea typeface="Calibri"/>
              <a:cs typeface="Calibri"/>
              <a:sym typeface="Calibri"/>
            </a:endParaRPr>
          </a:p>
        </p:txBody>
      </p:sp>
      <p:pic>
        <p:nvPicPr>
          <p:cNvPr id="328" name="Google Shape;328;p30"/>
          <p:cNvPicPr preferRelativeResize="0"/>
          <p:nvPr/>
        </p:nvPicPr>
        <p:blipFill rotWithShape="1">
          <a:blip r:embed="rId3">
            <a:alphaModFix/>
          </a:blip>
          <a:srcRect/>
          <a:stretch/>
        </p:blipFill>
        <p:spPr>
          <a:xfrm>
            <a:off x="5525089" y="3701388"/>
            <a:ext cx="471982" cy="497926"/>
          </a:xfrm>
          <a:prstGeom prst="rect">
            <a:avLst/>
          </a:prstGeom>
          <a:noFill/>
          <a:ln>
            <a:noFill/>
          </a:ln>
        </p:spPr>
      </p:pic>
      <p:sp>
        <p:nvSpPr>
          <p:cNvPr id="329" name="Google Shape;329;p30"/>
          <p:cNvSpPr/>
          <p:nvPr/>
        </p:nvSpPr>
        <p:spPr>
          <a:xfrm>
            <a:off x="7379150" y="2449025"/>
            <a:ext cx="904500" cy="3600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lvl="0" indent="0" algn="ctr" rtl="1">
              <a:lnSpc>
                <a:spcPct val="150000"/>
              </a:lnSpc>
              <a:spcBef>
                <a:spcPts val="0"/>
              </a:spcBef>
              <a:spcAft>
                <a:spcPts val="0"/>
              </a:spcAft>
              <a:buClr>
                <a:schemeClr val="dk1"/>
              </a:buClr>
              <a:buFont typeface="Arial"/>
              <a:buNone/>
            </a:pPr>
            <a:r>
              <a:rPr lang="en-GB" sz="1600">
                <a:solidFill>
                  <a:srgbClr val="413169"/>
                </a:solidFill>
                <a:latin typeface="Noto Sans Arabic"/>
                <a:ea typeface="Noto Sans Arabic"/>
                <a:cs typeface="Noto Sans Arabic"/>
                <a:sym typeface="Noto Sans Arabic"/>
              </a:rPr>
              <a:t>مُعْتَد</a:t>
            </a:r>
            <a:endParaRPr sz="900" b="0" i="0" u="none" strike="noStrike" cap="none">
              <a:solidFill>
                <a:schemeClr val="lt1"/>
              </a:solidFill>
              <a:latin typeface="Calibri"/>
              <a:ea typeface="Calibri"/>
              <a:cs typeface="Calibri"/>
              <a:sym typeface="Calibri"/>
            </a:endParaRPr>
          </a:p>
        </p:txBody>
      </p:sp>
      <p:sp>
        <p:nvSpPr>
          <p:cNvPr id="330" name="Google Shape;330;p30"/>
          <p:cNvSpPr/>
          <p:nvPr/>
        </p:nvSpPr>
        <p:spPr>
          <a:xfrm>
            <a:off x="5654275" y="2449025"/>
            <a:ext cx="904500" cy="3600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lvl="0" indent="0" algn="ctr" rtl="1">
              <a:lnSpc>
                <a:spcPct val="150000"/>
              </a:lnSpc>
              <a:spcBef>
                <a:spcPts val="0"/>
              </a:spcBef>
              <a:spcAft>
                <a:spcPts val="0"/>
              </a:spcAft>
              <a:buClr>
                <a:schemeClr val="dk1"/>
              </a:buClr>
              <a:buFont typeface="Arial"/>
              <a:buNone/>
            </a:pPr>
            <a:r>
              <a:rPr lang="en-GB" sz="1600">
                <a:solidFill>
                  <a:srgbClr val="413169"/>
                </a:solidFill>
                <a:latin typeface="Noto Sans Arabic"/>
                <a:ea typeface="Noto Sans Arabic"/>
                <a:cs typeface="Noto Sans Arabic"/>
                <a:sym typeface="Noto Sans Arabic"/>
              </a:rPr>
              <a:t>مُّرِيب</a:t>
            </a:r>
            <a:endParaRPr sz="1600">
              <a:solidFill>
                <a:srgbClr val="413169"/>
              </a:solidFill>
              <a:latin typeface="Noto Sans Arabic"/>
              <a:ea typeface="Noto Sans Arabic"/>
              <a:cs typeface="Noto Sans Arabic"/>
              <a:sym typeface="Noto Sans Arab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31"/>
          <p:cNvPicPr preferRelativeResize="0"/>
          <p:nvPr/>
        </p:nvPicPr>
        <p:blipFill>
          <a:blip r:embed="rId3">
            <a:alphaModFix/>
          </a:blip>
          <a:stretch>
            <a:fillRect/>
          </a:stretch>
        </p:blipFill>
        <p:spPr>
          <a:xfrm>
            <a:off x="6123700" y="490575"/>
            <a:ext cx="5730000" cy="3818100"/>
          </a:xfrm>
          <a:prstGeom prst="roundRect">
            <a:avLst>
              <a:gd name="adj" fmla="val 10624"/>
            </a:avLst>
          </a:prstGeom>
          <a:noFill/>
          <a:ln>
            <a:noFill/>
          </a:ln>
        </p:spPr>
      </p:pic>
      <p:sp>
        <p:nvSpPr>
          <p:cNvPr id="336" name="Google Shape;336;p31"/>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37" name="Google Shape;337;p31"/>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38" name="Google Shape;338;p31"/>
          <p:cNvSpPr txBox="1"/>
          <p:nvPr/>
        </p:nvSpPr>
        <p:spPr>
          <a:xfrm>
            <a:off x="1230150" y="3453100"/>
            <a:ext cx="3703200" cy="4155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26. who set up another god with Allah. So cast them into the severe punishment.”</a:t>
            </a:r>
            <a:endParaRPr sz="1200">
              <a:solidFill>
                <a:schemeClr val="dk1"/>
              </a:solidFill>
              <a:latin typeface="Inter Light"/>
              <a:ea typeface="Inter Light"/>
              <a:cs typeface="Inter Light"/>
              <a:sym typeface="Inter Light"/>
            </a:endParaRPr>
          </a:p>
        </p:txBody>
      </p:sp>
      <p:sp>
        <p:nvSpPr>
          <p:cNvPr id="339" name="Google Shape;339;p31"/>
          <p:cNvSpPr txBox="1"/>
          <p:nvPr/>
        </p:nvSpPr>
        <p:spPr>
          <a:xfrm>
            <a:off x="1230150" y="2458650"/>
            <a:ext cx="3703200" cy="7389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ٱلَّذِى جَعَلَ مَعَ ٱللَّهِ إِلَـٰهًا ءَاخَرَ فَأَلْقِيَاهُ فِى ٱلْعَذَابِ ٱلشَّدِيدِ</a:t>
            </a:r>
            <a:endParaRPr sz="1800">
              <a:solidFill>
                <a:srgbClr val="413169"/>
              </a:solidFill>
              <a:latin typeface="Noto Sans Arabic"/>
              <a:ea typeface="Noto Sans Arabic"/>
              <a:cs typeface="Noto Sans Arabic"/>
              <a:sym typeface="Noto Sans Arabic"/>
            </a:endParaRPr>
          </a:p>
        </p:txBody>
      </p:sp>
      <p:sp>
        <p:nvSpPr>
          <p:cNvPr id="340" name="Google Shape;340;p31"/>
          <p:cNvSpPr/>
          <p:nvPr/>
        </p:nvSpPr>
        <p:spPr>
          <a:xfrm>
            <a:off x="5333650" y="1468700"/>
            <a:ext cx="3445200" cy="10155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41" name="Google Shape;341;p31"/>
          <p:cNvSpPr txBox="1"/>
          <p:nvPr/>
        </p:nvSpPr>
        <p:spPr>
          <a:xfrm>
            <a:off x="6189059" y="1664497"/>
            <a:ext cx="23076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Discuss</a:t>
            </a:r>
            <a:endParaRPr sz="700" b="0" i="0" u="none" strike="noStrike" cap="none">
              <a:solidFill>
                <a:srgbClr val="000000"/>
              </a:solidFill>
              <a:latin typeface="Arial"/>
              <a:ea typeface="Arial"/>
              <a:cs typeface="Arial"/>
              <a:sym typeface="Arial"/>
            </a:endParaRPr>
          </a:p>
        </p:txBody>
      </p:sp>
      <p:sp>
        <p:nvSpPr>
          <p:cNvPr id="342" name="Google Shape;342;p31"/>
          <p:cNvSpPr txBox="1"/>
          <p:nvPr/>
        </p:nvSpPr>
        <p:spPr>
          <a:xfrm>
            <a:off x="6189050" y="1950849"/>
            <a:ext cx="2307600" cy="354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How does this verse and the two verses prior make you feel?</a:t>
            </a:r>
            <a:endParaRPr sz="1000">
              <a:solidFill>
                <a:srgbClr val="1E1E1E"/>
              </a:solidFill>
              <a:latin typeface="Inter Tight Medium"/>
              <a:ea typeface="Inter Tight Medium"/>
              <a:cs typeface="Inter Tight Medium"/>
              <a:sym typeface="Inter Tight Medium"/>
            </a:endParaRPr>
          </a:p>
        </p:txBody>
      </p:sp>
      <p:pic>
        <p:nvPicPr>
          <p:cNvPr id="343" name="Google Shape;343;p31"/>
          <p:cNvPicPr preferRelativeResize="0"/>
          <p:nvPr/>
        </p:nvPicPr>
        <p:blipFill rotWithShape="1">
          <a:blip r:embed="rId4">
            <a:alphaModFix/>
          </a:blip>
          <a:srcRect/>
          <a:stretch/>
        </p:blipFill>
        <p:spPr>
          <a:xfrm>
            <a:off x="5590941" y="1696784"/>
            <a:ext cx="445722" cy="470229"/>
          </a:xfrm>
          <a:prstGeom prst="rect">
            <a:avLst/>
          </a:prstGeom>
          <a:noFill/>
          <a:ln>
            <a:noFill/>
          </a:ln>
        </p:spPr>
      </p:pic>
      <p:sp>
        <p:nvSpPr>
          <p:cNvPr id="344" name="Google Shape;344;p31"/>
          <p:cNvSpPr txBox="1"/>
          <p:nvPr/>
        </p:nvSpPr>
        <p:spPr>
          <a:xfrm>
            <a:off x="1004425" y="749075"/>
            <a:ext cx="54462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Cast Into the Fire</a:t>
            </a:r>
            <a:endParaRPr sz="3600">
              <a:solidFill>
                <a:srgbClr val="1E1E1E"/>
              </a:solidFill>
              <a:latin typeface="Inter Tight Medium"/>
              <a:ea typeface="Inter Tight Medium"/>
              <a:cs typeface="Inter Tight Medium"/>
              <a:sym typeface="Inter Tigh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32"/>
          <p:cNvPicPr preferRelativeResize="0"/>
          <p:nvPr/>
        </p:nvPicPr>
        <p:blipFill>
          <a:blip r:embed="rId3">
            <a:alphaModFix/>
          </a:blip>
          <a:stretch>
            <a:fillRect/>
          </a:stretch>
        </p:blipFill>
        <p:spPr>
          <a:xfrm>
            <a:off x="6123700" y="490575"/>
            <a:ext cx="3818100" cy="3818100"/>
          </a:xfrm>
          <a:prstGeom prst="roundRect">
            <a:avLst>
              <a:gd name="adj" fmla="val 10493"/>
            </a:avLst>
          </a:prstGeom>
          <a:noFill/>
          <a:ln>
            <a:noFill/>
          </a:ln>
        </p:spPr>
      </p:pic>
      <p:sp>
        <p:nvSpPr>
          <p:cNvPr id="350" name="Google Shape;350;p32"/>
          <p:cNvSpPr/>
          <p:nvPr/>
        </p:nvSpPr>
        <p:spPr>
          <a:xfrm>
            <a:off x="6123709" y="490579"/>
            <a:ext cx="3731400" cy="3818100"/>
          </a:xfrm>
          <a:prstGeom prst="roundRect">
            <a:avLst>
              <a:gd name="adj" fmla="val 10726"/>
            </a:avLst>
          </a:prstGeom>
          <a:solidFill>
            <a:srgbClr val="C3B8DE">
              <a:alpha val="29409"/>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51" name="Google Shape;351;p32"/>
          <p:cNvSpPr txBox="1"/>
          <p:nvPr/>
        </p:nvSpPr>
        <p:spPr>
          <a:xfrm>
            <a:off x="1004425" y="749075"/>
            <a:ext cx="4655100" cy="600300"/>
          </a:xfrm>
          <a:prstGeom prst="rect">
            <a:avLst/>
          </a:prstGeom>
          <a:noFill/>
          <a:ln>
            <a:noFill/>
          </a:ln>
        </p:spPr>
        <p:txBody>
          <a:bodyPr spcFirstLastPara="1" wrap="square" lIns="45725" tIns="22850" rIns="45725" bIns="22850" anchor="t" anchorCtr="0">
            <a:spAutoFit/>
          </a:bodyPr>
          <a:lstStyle/>
          <a:p>
            <a:pPr marL="0" lvl="0" indent="0" algn="l" rtl="0">
              <a:spcBef>
                <a:spcPts val="0"/>
              </a:spcBef>
              <a:spcAft>
                <a:spcPts val="0"/>
              </a:spcAft>
              <a:buClr>
                <a:schemeClr val="dk1"/>
              </a:buClr>
              <a:buSzPts val="3600"/>
              <a:buFont typeface="Arial"/>
              <a:buNone/>
            </a:pPr>
            <a:r>
              <a:rPr lang="en-GB" sz="3600">
                <a:solidFill>
                  <a:srgbClr val="1E1E1E"/>
                </a:solidFill>
                <a:latin typeface="Inter Tight Medium"/>
                <a:ea typeface="Inter Tight Medium"/>
                <a:cs typeface="Inter Tight Medium"/>
                <a:sym typeface="Inter Tight Medium"/>
              </a:rPr>
              <a:t>Journalling Activity</a:t>
            </a:r>
            <a:endParaRPr sz="3600">
              <a:solidFill>
                <a:srgbClr val="1E1E1E"/>
              </a:solidFill>
              <a:latin typeface="Inter Tight Medium"/>
              <a:ea typeface="Inter Tight Medium"/>
              <a:cs typeface="Inter Tight Medium"/>
              <a:sym typeface="Inter Tight Medium"/>
            </a:endParaRPr>
          </a:p>
        </p:txBody>
      </p:sp>
      <p:sp>
        <p:nvSpPr>
          <p:cNvPr id="352" name="Google Shape;352;p32"/>
          <p:cNvSpPr/>
          <p:nvPr/>
        </p:nvSpPr>
        <p:spPr>
          <a:xfrm>
            <a:off x="1004425" y="1949075"/>
            <a:ext cx="2973600" cy="8811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54000" tIns="22850" rIns="54000" bIns="22850" anchor="ctr" anchorCtr="0">
            <a:noAutofit/>
          </a:bodyPr>
          <a:lstStyle/>
          <a:p>
            <a:pPr marL="0" lvl="0" indent="0" algn="ctr" rtl="0">
              <a:lnSpc>
                <a:spcPct val="150000"/>
              </a:lnSpc>
              <a:spcBef>
                <a:spcPts val="0"/>
              </a:spcBef>
              <a:spcAft>
                <a:spcPts val="0"/>
              </a:spcAft>
              <a:buClr>
                <a:schemeClr val="dk1"/>
              </a:buClr>
              <a:buSzPts val="1000"/>
              <a:buFont typeface="Arial"/>
              <a:buNone/>
            </a:pPr>
            <a:r>
              <a:rPr lang="en-GB" sz="1000" b="1">
                <a:solidFill>
                  <a:srgbClr val="1E1E1E"/>
                </a:solidFill>
                <a:latin typeface="Inter"/>
                <a:ea typeface="Inter"/>
                <a:cs typeface="Inter"/>
                <a:sym typeface="Inter"/>
              </a:rPr>
              <a:t>1. Stubbornness (Kaffār)</a:t>
            </a:r>
            <a:br>
              <a:rPr lang="en-GB" sz="1000">
                <a:solidFill>
                  <a:srgbClr val="1E1E1E"/>
                </a:solidFill>
                <a:latin typeface="Inter Light"/>
                <a:ea typeface="Inter Light"/>
                <a:cs typeface="Inter Light"/>
                <a:sym typeface="Inter Light"/>
              </a:rPr>
            </a:br>
            <a:r>
              <a:rPr lang="en-GB" sz="1000">
                <a:solidFill>
                  <a:srgbClr val="1E1E1E"/>
                </a:solidFill>
                <a:latin typeface="Inter Light"/>
                <a:ea typeface="Inter Light"/>
                <a:cs typeface="Inter Light"/>
                <a:sym typeface="Inter Light"/>
              </a:rPr>
              <a:t>Is there a truth you’ve rejected, even though deep down you know it’s right?</a:t>
            </a:r>
            <a:endParaRPr sz="900">
              <a:solidFill>
                <a:schemeClr val="lt1"/>
              </a:solidFill>
              <a:latin typeface="Calibri"/>
              <a:ea typeface="Calibri"/>
              <a:cs typeface="Calibri"/>
              <a:sym typeface="Calibri"/>
            </a:endParaRPr>
          </a:p>
        </p:txBody>
      </p:sp>
      <p:sp>
        <p:nvSpPr>
          <p:cNvPr id="353" name="Google Shape;353;p32"/>
          <p:cNvSpPr/>
          <p:nvPr/>
        </p:nvSpPr>
        <p:spPr>
          <a:xfrm>
            <a:off x="4083500" y="1957375"/>
            <a:ext cx="2973600" cy="8811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54000" tIns="22850" rIns="54000" bIns="22850" anchor="ctr" anchorCtr="0">
            <a:noAutofit/>
          </a:bodyPr>
          <a:lstStyle/>
          <a:p>
            <a:pPr marL="0" lvl="0" indent="0" algn="ctr" rtl="0">
              <a:lnSpc>
                <a:spcPct val="150000"/>
              </a:lnSpc>
              <a:spcBef>
                <a:spcPts val="0"/>
              </a:spcBef>
              <a:spcAft>
                <a:spcPts val="0"/>
              </a:spcAft>
              <a:buClr>
                <a:schemeClr val="dk1"/>
              </a:buClr>
              <a:buSzPts val="1000"/>
              <a:buFont typeface="Arial"/>
              <a:buNone/>
            </a:pPr>
            <a:r>
              <a:rPr lang="en-GB" sz="1000" b="1">
                <a:solidFill>
                  <a:srgbClr val="1E1E1E"/>
                </a:solidFill>
                <a:latin typeface="Inter"/>
                <a:ea typeface="Inter"/>
                <a:cs typeface="Inter"/>
                <a:sym typeface="Inter"/>
              </a:rPr>
              <a:t>2. Withholding Good (Mannāʿ)</a:t>
            </a:r>
            <a:br>
              <a:rPr lang="en-GB" sz="1000">
                <a:solidFill>
                  <a:srgbClr val="1E1E1E"/>
                </a:solidFill>
                <a:latin typeface="Inter Light"/>
                <a:ea typeface="Inter Light"/>
                <a:cs typeface="Inter Light"/>
                <a:sym typeface="Inter Light"/>
              </a:rPr>
            </a:br>
            <a:r>
              <a:rPr lang="en-GB" sz="1000">
                <a:solidFill>
                  <a:srgbClr val="1E1E1E"/>
                </a:solidFill>
                <a:latin typeface="Inter Light"/>
                <a:ea typeface="Inter Light"/>
                <a:cs typeface="Inter Light"/>
                <a:sym typeface="Inter Light"/>
              </a:rPr>
              <a:t>Have you refrained from helping someone or giving charity when you could?</a:t>
            </a:r>
            <a:endParaRPr sz="900">
              <a:solidFill>
                <a:schemeClr val="lt1"/>
              </a:solidFill>
              <a:latin typeface="Calibri"/>
              <a:ea typeface="Calibri"/>
              <a:cs typeface="Calibri"/>
              <a:sym typeface="Calibri"/>
            </a:endParaRPr>
          </a:p>
        </p:txBody>
      </p:sp>
      <p:sp>
        <p:nvSpPr>
          <p:cNvPr id="354" name="Google Shape;354;p32"/>
          <p:cNvSpPr/>
          <p:nvPr/>
        </p:nvSpPr>
        <p:spPr>
          <a:xfrm>
            <a:off x="1004425" y="2938075"/>
            <a:ext cx="2973600" cy="8811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54000" tIns="22850" rIns="54000" bIns="22850" anchor="ctr" anchorCtr="0">
            <a:noAutofit/>
          </a:bodyPr>
          <a:lstStyle/>
          <a:p>
            <a:pPr marL="0" lvl="0" indent="0" algn="ctr" rtl="0">
              <a:lnSpc>
                <a:spcPct val="150000"/>
              </a:lnSpc>
              <a:spcBef>
                <a:spcPts val="0"/>
              </a:spcBef>
              <a:spcAft>
                <a:spcPts val="0"/>
              </a:spcAft>
              <a:buClr>
                <a:schemeClr val="dk1"/>
              </a:buClr>
              <a:buSzPts val="1000"/>
              <a:buFont typeface="Arial"/>
              <a:buNone/>
            </a:pPr>
            <a:r>
              <a:rPr lang="en-GB" sz="1000" b="1">
                <a:solidFill>
                  <a:srgbClr val="1E1E1E"/>
                </a:solidFill>
                <a:latin typeface="Inter"/>
                <a:ea typeface="Inter"/>
                <a:cs typeface="Inter"/>
                <a:sym typeface="Inter"/>
              </a:rPr>
              <a:t>3. Transgression (Muʿtad)</a:t>
            </a:r>
            <a:br>
              <a:rPr lang="en-GB" sz="1000">
                <a:solidFill>
                  <a:srgbClr val="1E1E1E"/>
                </a:solidFill>
                <a:latin typeface="Inter Light"/>
                <a:ea typeface="Inter Light"/>
                <a:cs typeface="Inter Light"/>
                <a:sym typeface="Inter Light"/>
              </a:rPr>
            </a:br>
            <a:r>
              <a:rPr lang="en-GB" sz="1000">
                <a:solidFill>
                  <a:srgbClr val="1E1E1E"/>
                </a:solidFill>
                <a:latin typeface="Inter Light"/>
                <a:ea typeface="Inter Light"/>
                <a:cs typeface="Inter Light"/>
                <a:sym typeface="Inter Light"/>
              </a:rPr>
              <a:t>Have you crossed boundaries in your behavior, spoken out of anger, or acted unjustly?</a:t>
            </a:r>
            <a:endParaRPr sz="900">
              <a:solidFill>
                <a:schemeClr val="lt1"/>
              </a:solidFill>
              <a:latin typeface="Calibri"/>
              <a:ea typeface="Calibri"/>
              <a:cs typeface="Calibri"/>
              <a:sym typeface="Calibri"/>
            </a:endParaRPr>
          </a:p>
        </p:txBody>
      </p:sp>
      <p:sp>
        <p:nvSpPr>
          <p:cNvPr id="355" name="Google Shape;355;p32"/>
          <p:cNvSpPr/>
          <p:nvPr/>
        </p:nvSpPr>
        <p:spPr>
          <a:xfrm>
            <a:off x="4083525" y="2946375"/>
            <a:ext cx="2973600" cy="8811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54000" tIns="22850" rIns="54000" bIns="22850" anchor="ctr" anchorCtr="0">
            <a:noAutofit/>
          </a:bodyPr>
          <a:lstStyle/>
          <a:p>
            <a:pPr marL="0" lvl="0" indent="0" algn="ctr" rtl="0">
              <a:lnSpc>
                <a:spcPct val="150000"/>
              </a:lnSpc>
              <a:spcBef>
                <a:spcPts val="0"/>
              </a:spcBef>
              <a:spcAft>
                <a:spcPts val="0"/>
              </a:spcAft>
              <a:buClr>
                <a:schemeClr val="dk1"/>
              </a:buClr>
              <a:buSzPts val="1000"/>
              <a:buFont typeface="Arial"/>
              <a:buNone/>
            </a:pPr>
            <a:r>
              <a:rPr lang="en-GB" sz="1000" b="1">
                <a:solidFill>
                  <a:srgbClr val="1E1E1E"/>
                </a:solidFill>
                <a:latin typeface="Inter"/>
                <a:ea typeface="Inter"/>
                <a:cs typeface="Inter"/>
                <a:sym typeface="Inter"/>
              </a:rPr>
              <a:t>4. Doubt (Murīb)</a:t>
            </a:r>
            <a:br>
              <a:rPr lang="en-GB" sz="1000">
                <a:solidFill>
                  <a:srgbClr val="1E1E1E"/>
                </a:solidFill>
                <a:latin typeface="Inter Light"/>
                <a:ea typeface="Inter Light"/>
                <a:cs typeface="Inter Light"/>
                <a:sym typeface="Inter Light"/>
              </a:rPr>
            </a:br>
            <a:r>
              <a:rPr lang="en-GB" sz="1000">
                <a:solidFill>
                  <a:srgbClr val="1E1E1E"/>
                </a:solidFill>
                <a:latin typeface="Inter Light"/>
                <a:ea typeface="Inter Light"/>
                <a:cs typeface="Inter Light"/>
                <a:sym typeface="Inter Light"/>
              </a:rPr>
              <a:t>Are there areas of your faith that you question, or have spread doubt in others?</a:t>
            </a:r>
            <a:endParaRPr sz="900">
              <a:solidFill>
                <a:schemeClr val="lt1"/>
              </a:solidFill>
              <a:latin typeface="Calibri"/>
              <a:ea typeface="Calibri"/>
              <a:cs typeface="Calibri"/>
              <a:sym typeface="Calibri"/>
            </a:endParaRPr>
          </a:p>
        </p:txBody>
      </p:sp>
      <p:sp>
        <p:nvSpPr>
          <p:cNvPr id="356" name="Google Shape;356;p32"/>
          <p:cNvSpPr/>
          <p:nvPr/>
        </p:nvSpPr>
        <p:spPr>
          <a:xfrm>
            <a:off x="1004425" y="1459575"/>
            <a:ext cx="6052800" cy="3816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lvl="0" indent="0" algn="ctr" rtl="0">
              <a:spcBef>
                <a:spcPts val="0"/>
              </a:spcBef>
              <a:spcAft>
                <a:spcPts val="0"/>
              </a:spcAft>
              <a:buClr>
                <a:schemeClr val="dk1"/>
              </a:buClr>
              <a:buSzPts val="1000"/>
              <a:buFont typeface="Arial"/>
              <a:buNone/>
            </a:pPr>
            <a:r>
              <a:rPr lang="en-GB" sz="1000">
                <a:solidFill>
                  <a:srgbClr val="1E1E1E"/>
                </a:solidFill>
                <a:latin typeface="Inter Tight Medium"/>
                <a:ea typeface="Inter Tight Medium"/>
                <a:cs typeface="Inter Tight Medium"/>
                <a:sym typeface="Inter Tight Medium"/>
              </a:rPr>
              <a:t>Use the prompts below to help you think and journal</a:t>
            </a:r>
            <a:endParaRPr sz="900">
              <a:solidFill>
                <a:schemeClr val="lt1"/>
              </a:solidFill>
              <a:latin typeface="Calibri"/>
              <a:ea typeface="Calibri"/>
              <a:cs typeface="Calibri"/>
              <a:sym typeface="Calibri"/>
            </a:endParaRPr>
          </a:p>
        </p:txBody>
      </p:sp>
      <p:sp>
        <p:nvSpPr>
          <p:cNvPr id="357" name="Google Shape;357;p32"/>
          <p:cNvSpPr/>
          <p:nvPr/>
        </p:nvSpPr>
        <p:spPr>
          <a:xfrm>
            <a:off x="1004425" y="3927075"/>
            <a:ext cx="6052800" cy="3816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lvl="0" indent="0" algn="ctr" rtl="0">
              <a:spcBef>
                <a:spcPts val="0"/>
              </a:spcBef>
              <a:spcAft>
                <a:spcPts val="0"/>
              </a:spcAft>
              <a:buClr>
                <a:schemeClr val="dk1"/>
              </a:buClr>
              <a:buSzPts val="1000"/>
              <a:buFont typeface="Arial"/>
              <a:buNone/>
            </a:pPr>
            <a:r>
              <a:rPr lang="en-GB" sz="1000">
                <a:solidFill>
                  <a:srgbClr val="1E1E1E"/>
                </a:solidFill>
                <a:latin typeface="Inter Tight Medium"/>
                <a:ea typeface="Inter Tight Medium"/>
                <a:cs typeface="Inter Tight Medium"/>
                <a:sym typeface="Inter Tight Medium"/>
              </a:rPr>
              <a:t>Seek forgiveness and ask Allah to remove these traits from you</a:t>
            </a:r>
            <a:endParaRPr sz="1000">
              <a:solidFill>
                <a:srgbClr val="1E1E1E"/>
              </a:solidFill>
              <a:latin typeface="Inter Tight Medium"/>
              <a:ea typeface="Inter Tight Medium"/>
              <a:cs typeface="Inter Tight Medium"/>
              <a:sym typeface="Inter Tigh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33"/>
          <p:cNvPicPr preferRelativeResize="0"/>
          <p:nvPr/>
        </p:nvPicPr>
        <p:blipFill rotWithShape="1">
          <a:blip r:embed="rId3">
            <a:alphaModFix/>
          </a:blip>
          <a:srcRect l="33368" r="28034"/>
          <a:stretch/>
        </p:blipFill>
        <p:spPr>
          <a:xfrm>
            <a:off x="6123700" y="500875"/>
            <a:ext cx="3343029" cy="3818100"/>
          </a:xfrm>
          <a:prstGeom prst="roundRect">
            <a:avLst>
              <a:gd name="adj" fmla="val 10453"/>
            </a:avLst>
          </a:prstGeom>
          <a:noFill/>
          <a:ln>
            <a:noFill/>
          </a:ln>
        </p:spPr>
      </p:pic>
      <p:sp>
        <p:nvSpPr>
          <p:cNvPr id="363" name="Google Shape;363;p33"/>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64" name="Google Shape;364;p33"/>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65" name="Google Shape;365;p33"/>
          <p:cNvSpPr txBox="1"/>
          <p:nvPr/>
        </p:nvSpPr>
        <p:spPr>
          <a:xfrm>
            <a:off x="1230150" y="3383800"/>
            <a:ext cx="3703200" cy="6003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27. One’s ˹devilish˺ associate will say, “Our Lord! I did not make them transgress. Rather, they were far astray ˹on their own˺.”</a:t>
            </a:r>
            <a:endParaRPr sz="1200">
              <a:solidFill>
                <a:schemeClr val="dk1"/>
              </a:solidFill>
              <a:latin typeface="Inter Light"/>
              <a:ea typeface="Inter Light"/>
              <a:cs typeface="Inter Light"/>
              <a:sym typeface="Inter Light"/>
            </a:endParaRPr>
          </a:p>
        </p:txBody>
      </p:sp>
      <p:sp>
        <p:nvSpPr>
          <p:cNvPr id="366" name="Google Shape;366;p33"/>
          <p:cNvSpPr txBox="1"/>
          <p:nvPr/>
        </p:nvSpPr>
        <p:spPr>
          <a:xfrm>
            <a:off x="1230150" y="2343150"/>
            <a:ext cx="3703200" cy="7851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قَالَ قَرِينُهُۥ رَبَّنَا مَآ أَطْغَيْتُهُۥ وَلَـٰكِن كَانَ فِى ضَلَـٰلٍۭ بَعِيدٍ</a:t>
            </a:r>
            <a:endParaRPr sz="1800">
              <a:solidFill>
                <a:srgbClr val="413169"/>
              </a:solidFill>
              <a:latin typeface="Noto Sans Arabic"/>
              <a:ea typeface="Noto Sans Arabic"/>
              <a:cs typeface="Noto Sans Arabic"/>
              <a:sym typeface="Noto Sans Arabic"/>
            </a:endParaRPr>
          </a:p>
        </p:txBody>
      </p:sp>
      <p:sp>
        <p:nvSpPr>
          <p:cNvPr id="367" name="Google Shape;367;p33"/>
          <p:cNvSpPr txBox="1"/>
          <p:nvPr/>
        </p:nvSpPr>
        <p:spPr>
          <a:xfrm>
            <a:off x="1004425" y="749075"/>
            <a:ext cx="54462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Debate</a:t>
            </a:r>
            <a:endParaRPr sz="3600">
              <a:solidFill>
                <a:srgbClr val="1E1E1E"/>
              </a:solidFill>
              <a:latin typeface="Inter Tight Medium"/>
              <a:ea typeface="Inter Tight Medium"/>
              <a:cs typeface="Inter Tight Medium"/>
              <a:sym typeface="Inter Tight Medium"/>
            </a:endParaRPr>
          </a:p>
        </p:txBody>
      </p:sp>
      <p:sp>
        <p:nvSpPr>
          <p:cNvPr id="368" name="Google Shape;368;p33"/>
          <p:cNvSpPr/>
          <p:nvPr/>
        </p:nvSpPr>
        <p:spPr>
          <a:xfrm>
            <a:off x="6123709" y="490579"/>
            <a:ext cx="3731400" cy="3818100"/>
          </a:xfrm>
          <a:prstGeom prst="roundRect">
            <a:avLst>
              <a:gd name="adj" fmla="val 10726"/>
            </a:avLst>
          </a:prstGeom>
          <a:solidFill>
            <a:srgbClr val="C3B8DE">
              <a:alpha val="29409"/>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69" name="Google Shape;369;p33"/>
          <p:cNvSpPr/>
          <p:nvPr/>
        </p:nvSpPr>
        <p:spPr>
          <a:xfrm>
            <a:off x="5681075" y="2199025"/>
            <a:ext cx="2005800" cy="4218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70" name="Google Shape;370;p33"/>
          <p:cNvSpPr txBox="1"/>
          <p:nvPr/>
        </p:nvSpPr>
        <p:spPr>
          <a:xfrm>
            <a:off x="6078425" y="2294425"/>
            <a:ext cx="1211100" cy="231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Debate between</a:t>
            </a:r>
            <a:endParaRPr sz="1200">
              <a:solidFill>
                <a:srgbClr val="1E1E1E"/>
              </a:solidFill>
              <a:latin typeface="Inter Tight Medium"/>
              <a:ea typeface="Inter Tight Medium"/>
              <a:cs typeface="Inter Tight Medium"/>
              <a:sym typeface="Inter Tight Medium"/>
            </a:endParaRPr>
          </a:p>
        </p:txBody>
      </p:sp>
      <p:sp>
        <p:nvSpPr>
          <p:cNvPr id="371" name="Google Shape;371;p33"/>
          <p:cNvSpPr/>
          <p:nvPr/>
        </p:nvSpPr>
        <p:spPr>
          <a:xfrm>
            <a:off x="5681075" y="2724125"/>
            <a:ext cx="973500" cy="6003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lvl="0" indent="0" algn="ctr" rtl="0">
              <a:lnSpc>
                <a:spcPct val="150000"/>
              </a:lnSpc>
              <a:spcBef>
                <a:spcPts val="0"/>
              </a:spcBef>
              <a:spcAft>
                <a:spcPts val="0"/>
              </a:spcAft>
              <a:buClr>
                <a:schemeClr val="dk1"/>
              </a:buClr>
              <a:buSzPts val="1000"/>
              <a:buFont typeface="Arial"/>
              <a:buNone/>
            </a:pPr>
            <a:r>
              <a:rPr lang="en-GB" sz="1000">
                <a:solidFill>
                  <a:srgbClr val="1E1E1E"/>
                </a:solidFill>
                <a:latin typeface="Inter Light"/>
                <a:ea typeface="Inter Light"/>
                <a:cs typeface="Inter Light"/>
                <a:sym typeface="Inter Light"/>
              </a:rPr>
              <a:t>Leaders &amp; Followers</a:t>
            </a:r>
            <a:endParaRPr sz="1000">
              <a:solidFill>
                <a:srgbClr val="1E1E1E"/>
              </a:solidFill>
              <a:latin typeface="Inter Light"/>
              <a:ea typeface="Inter Light"/>
              <a:cs typeface="Inter Light"/>
              <a:sym typeface="Inter Light"/>
            </a:endParaRPr>
          </a:p>
        </p:txBody>
      </p:sp>
      <p:sp>
        <p:nvSpPr>
          <p:cNvPr id="372" name="Google Shape;372;p33"/>
          <p:cNvSpPr/>
          <p:nvPr/>
        </p:nvSpPr>
        <p:spPr>
          <a:xfrm>
            <a:off x="6713300" y="2724125"/>
            <a:ext cx="973500" cy="6003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lvl="0" indent="0" algn="ctr" rtl="0">
              <a:lnSpc>
                <a:spcPct val="150000"/>
              </a:lnSpc>
              <a:spcBef>
                <a:spcPts val="0"/>
              </a:spcBef>
              <a:spcAft>
                <a:spcPts val="0"/>
              </a:spcAft>
              <a:buClr>
                <a:schemeClr val="dk1"/>
              </a:buClr>
              <a:buSzPts val="1000"/>
              <a:buFont typeface="Arial"/>
              <a:buNone/>
            </a:pPr>
            <a:r>
              <a:rPr lang="en-GB" sz="1000">
                <a:solidFill>
                  <a:srgbClr val="1E1E1E"/>
                </a:solidFill>
                <a:latin typeface="Inter Light"/>
                <a:ea typeface="Inter Light"/>
                <a:cs typeface="Inter Light"/>
                <a:sym typeface="Inter Light"/>
              </a:rPr>
              <a:t>Individual &amp; the Devil</a:t>
            </a:r>
            <a:endParaRPr sz="10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4"/>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78" name="Google Shape;378;p34"/>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79" name="Google Shape;379;p34"/>
          <p:cNvSpPr txBox="1"/>
          <p:nvPr/>
        </p:nvSpPr>
        <p:spPr>
          <a:xfrm>
            <a:off x="1230150" y="3504375"/>
            <a:ext cx="3703200" cy="4155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Clr>
                <a:schemeClr val="dk1"/>
              </a:buClr>
              <a:buFont typeface="Arial"/>
              <a:buNone/>
            </a:pPr>
            <a:r>
              <a:rPr lang="en-GB" sz="1200">
                <a:solidFill>
                  <a:schemeClr val="dk1"/>
                </a:solidFill>
                <a:latin typeface="Inter Light"/>
                <a:ea typeface="Inter Light"/>
                <a:cs typeface="Inter Light"/>
                <a:sym typeface="Inter Light"/>
              </a:rPr>
              <a:t>28. Allah will respond, “Do not dispute in My presence, since I had already given you a warning.</a:t>
            </a:r>
            <a:endParaRPr sz="1200">
              <a:solidFill>
                <a:schemeClr val="dk1"/>
              </a:solidFill>
              <a:latin typeface="Inter Light"/>
              <a:ea typeface="Inter Light"/>
              <a:cs typeface="Inter Light"/>
              <a:sym typeface="Inter Light"/>
            </a:endParaRPr>
          </a:p>
        </p:txBody>
      </p:sp>
      <p:sp>
        <p:nvSpPr>
          <p:cNvPr id="380" name="Google Shape;380;p34"/>
          <p:cNvSpPr txBox="1"/>
          <p:nvPr/>
        </p:nvSpPr>
        <p:spPr>
          <a:xfrm>
            <a:off x="1230150" y="2407350"/>
            <a:ext cx="3703200" cy="8415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قَالَ لَا تَخْتَصِمُوا۟ لَدَىَّ وَقَدْ قَدَّمْتُ إِلَيْكُم بِٱلْوَعِيدِ</a:t>
            </a:r>
            <a:endParaRPr sz="1800">
              <a:solidFill>
                <a:srgbClr val="413169"/>
              </a:solidFill>
              <a:latin typeface="Noto Sans Arabic"/>
              <a:ea typeface="Noto Sans Arabic"/>
              <a:cs typeface="Noto Sans Arabic"/>
              <a:sym typeface="Noto Sans Arabic"/>
            </a:endParaRPr>
          </a:p>
        </p:txBody>
      </p:sp>
      <p:sp>
        <p:nvSpPr>
          <p:cNvPr id="381" name="Google Shape;381;p34"/>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It’s Too Late</a:t>
            </a:r>
            <a:endParaRPr sz="3600">
              <a:solidFill>
                <a:srgbClr val="1E1E1E"/>
              </a:solidFill>
              <a:latin typeface="Inter Tight Medium"/>
              <a:ea typeface="Inter Tight Medium"/>
              <a:cs typeface="Inter Tight Medium"/>
              <a:sym typeface="Inter Tight Medium"/>
            </a:endParaRPr>
          </a:p>
        </p:txBody>
      </p:sp>
      <p:sp>
        <p:nvSpPr>
          <p:cNvPr id="382" name="Google Shape;382;p34"/>
          <p:cNvSpPr/>
          <p:nvPr/>
        </p:nvSpPr>
        <p:spPr>
          <a:xfrm>
            <a:off x="5701100" y="1847375"/>
            <a:ext cx="2664900" cy="1673400"/>
          </a:xfrm>
          <a:prstGeom prst="roundRect">
            <a:avLst>
              <a:gd name="adj" fmla="val 9088"/>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83" name="Google Shape;383;p34"/>
          <p:cNvSpPr txBox="1"/>
          <p:nvPr/>
        </p:nvSpPr>
        <p:spPr>
          <a:xfrm>
            <a:off x="5934950" y="2122325"/>
            <a:ext cx="2235900" cy="11235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Noto Sans Arabic"/>
                <a:ea typeface="Noto Sans Arabic"/>
                <a:cs typeface="Noto Sans Arabic"/>
                <a:sym typeface="Noto Sans Arabic"/>
              </a:rPr>
              <a:t>الْوَعِيدِ</a:t>
            </a:r>
            <a:r>
              <a:rPr lang="en-GB" sz="1000">
                <a:solidFill>
                  <a:srgbClr val="1E1E1E"/>
                </a:solidFill>
                <a:latin typeface="Inter Light"/>
                <a:ea typeface="Inter Light"/>
                <a:cs typeface="Inter Light"/>
                <a:sym typeface="Inter Light"/>
              </a:rPr>
              <a:t> refers to:</a:t>
            </a:r>
            <a:endParaRPr sz="1000">
              <a:solidFill>
                <a:srgbClr val="1E1E1E"/>
              </a:solidFill>
              <a:latin typeface="Inter Light"/>
              <a:ea typeface="Inter Light"/>
              <a:cs typeface="Inter Light"/>
              <a:sym typeface="Inter Light"/>
            </a:endParaRPr>
          </a:p>
          <a:p>
            <a:pPr marL="457200" marR="0" lvl="0" indent="-292100" algn="l" rtl="0">
              <a:lnSpc>
                <a:spcPct val="150000"/>
              </a:lnSpc>
              <a:spcBef>
                <a:spcPts val="0"/>
              </a:spcBef>
              <a:spcAft>
                <a:spcPts val="0"/>
              </a:spcAft>
              <a:buClr>
                <a:srgbClr val="1E1E1E"/>
              </a:buClr>
              <a:buSzPts val="1000"/>
              <a:buFont typeface="Inter Light"/>
              <a:buChar char="●"/>
            </a:pPr>
            <a:r>
              <a:rPr lang="en-GB" sz="1000">
                <a:solidFill>
                  <a:srgbClr val="1E1E1E"/>
                </a:solidFill>
                <a:latin typeface="Inter Light"/>
                <a:ea typeface="Inter Light"/>
                <a:cs typeface="Inter Light"/>
                <a:sym typeface="Inter Light"/>
              </a:rPr>
              <a:t>The Qur’ān;</a:t>
            </a:r>
            <a:endParaRPr sz="1000">
              <a:solidFill>
                <a:srgbClr val="1E1E1E"/>
              </a:solidFill>
              <a:latin typeface="Inter Light"/>
              <a:ea typeface="Inter Light"/>
              <a:cs typeface="Inter Light"/>
              <a:sym typeface="Inter Light"/>
            </a:endParaRPr>
          </a:p>
          <a:p>
            <a:pPr marL="457200" marR="0" lvl="0" indent="-292100" algn="l" rtl="0">
              <a:lnSpc>
                <a:spcPct val="150000"/>
              </a:lnSpc>
              <a:spcBef>
                <a:spcPts val="0"/>
              </a:spcBef>
              <a:spcAft>
                <a:spcPts val="0"/>
              </a:spcAft>
              <a:buClr>
                <a:srgbClr val="1E1E1E"/>
              </a:buClr>
              <a:buSzPts val="1000"/>
              <a:buFont typeface="Inter Light"/>
              <a:buChar char="●"/>
            </a:pPr>
            <a:r>
              <a:rPr lang="en-GB" sz="1000">
                <a:solidFill>
                  <a:srgbClr val="1E1E1E"/>
                </a:solidFill>
                <a:latin typeface="Inter Light"/>
                <a:ea typeface="Inter Light"/>
                <a:cs typeface="Inter Light"/>
                <a:sym typeface="Inter Light"/>
              </a:rPr>
              <a:t>Messengers’ bringing the message of warning to their people</a:t>
            </a:r>
            <a:endParaRPr sz="10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5"/>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89" name="Google Shape;389;p35"/>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90" name="Google Shape;390;p35"/>
          <p:cNvSpPr txBox="1"/>
          <p:nvPr/>
        </p:nvSpPr>
        <p:spPr>
          <a:xfrm>
            <a:off x="1230150" y="3291375"/>
            <a:ext cx="3703200" cy="4155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a:solidFill>
                  <a:schemeClr val="dk1"/>
                </a:solidFill>
                <a:latin typeface="Inter Light"/>
                <a:ea typeface="Inter Light"/>
                <a:cs typeface="Inter Light"/>
                <a:sym typeface="Inter Light"/>
              </a:rPr>
              <a:t>29. My Word cannot be changed, nor am I unjust to ˹My˺ creation.”</a:t>
            </a:r>
            <a:endParaRPr sz="1200">
              <a:solidFill>
                <a:schemeClr val="dk1"/>
              </a:solidFill>
              <a:latin typeface="Inter Light"/>
              <a:ea typeface="Inter Light"/>
              <a:cs typeface="Inter Light"/>
              <a:sym typeface="Inter Light"/>
            </a:endParaRPr>
          </a:p>
        </p:txBody>
      </p:sp>
      <p:sp>
        <p:nvSpPr>
          <p:cNvPr id="391" name="Google Shape;391;p35"/>
          <p:cNvSpPr txBox="1"/>
          <p:nvPr/>
        </p:nvSpPr>
        <p:spPr>
          <a:xfrm>
            <a:off x="1230150" y="2620356"/>
            <a:ext cx="3703200" cy="4155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مَا يُبَدَّلُ ٱلْقَوْلُ لَدَىَّ وَمَآ أَنَا۠ بِظَلَّـٰمٍ لِّلْعَبِيدِ</a:t>
            </a:r>
            <a:endParaRPr sz="1800">
              <a:solidFill>
                <a:srgbClr val="413169"/>
              </a:solidFill>
              <a:latin typeface="Noto Sans Arabic"/>
              <a:ea typeface="Noto Sans Arabic"/>
              <a:cs typeface="Noto Sans Arabic"/>
              <a:sym typeface="Noto Sans Arabic"/>
            </a:endParaRPr>
          </a:p>
        </p:txBody>
      </p:sp>
      <p:sp>
        <p:nvSpPr>
          <p:cNvPr id="392" name="Google Shape;392;p35"/>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Verdict Is Final</a:t>
            </a:r>
            <a:endParaRPr sz="3600">
              <a:solidFill>
                <a:srgbClr val="1E1E1E"/>
              </a:solidFill>
              <a:latin typeface="Inter Tight Medium"/>
              <a:ea typeface="Inter Tight Medium"/>
              <a:cs typeface="Inter Tight Medium"/>
              <a:sym typeface="Inter Tight Medium"/>
            </a:endParaRPr>
          </a:p>
        </p:txBody>
      </p:sp>
      <p:sp>
        <p:nvSpPr>
          <p:cNvPr id="393" name="Google Shape;393;p35"/>
          <p:cNvSpPr txBox="1"/>
          <p:nvPr/>
        </p:nvSpPr>
        <p:spPr>
          <a:xfrm>
            <a:off x="5395650" y="990000"/>
            <a:ext cx="3224700" cy="21702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None/>
            </a:pPr>
            <a:r>
              <a:rPr lang="en-GB" sz="1200">
                <a:solidFill>
                  <a:srgbClr val="1E1E1E"/>
                </a:solidFill>
                <a:latin typeface="Inter Light"/>
                <a:ea typeface="Inter Light"/>
                <a:cs typeface="Inter Light"/>
                <a:sym typeface="Inter Light"/>
              </a:rPr>
              <a:t>Allah is describing Himself in two ways in this verse:</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His </a:t>
            </a:r>
            <a:r>
              <a:rPr lang="en-GB" sz="1200" b="1">
                <a:solidFill>
                  <a:srgbClr val="1E1E1E"/>
                </a:solidFill>
                <a:latin typeface="Inter"/>
                <a:ea typeface="Inter"/>
                <a:cs typeface="Inter"/>
                <a:sym typeface="Inter"/>
              </a:rPr>
              <a:t>perfect knowledge</a:t>
            </a:r>
            <a:r>
              <a:rPr lang="en-GB" sz="1200">
                <a:solidFill>
                  <a:srgbClr val="1E1E1E"/>
                </a:solidFill>
                <a:latin typeface="Inter Light"/>
                <a:ea typeface="Inter Light"/>
                <a:cs typeface="Inter Light"/>
                <a:sym typeface="Inter Light"/>
              </a:rPr>
              <a:t> prevents any statement being altered in front of Him </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His </a:t>
            </a:r>
            <a:r>
              <a:rPr lang="en-GB" sz="1200" b="1">
                <a:solidFill>
                  <a:srgbClr val="1E1E1E"/>
                </a:solidFill>
                <a:latin typeface="Inter"/>
                <a:ea typeface="Inter"/>
                <a:cs typeface="Inter"/>
                <a:sym typeface="Inter"/>
              </a:rPr>
              <a:t>perfect justice and fairness</a:t>
            </a:r>
            <a:r>
              <a:rPr lang="en-GB" sz="1200">
                <a:solidFill>
                  <a:srgbClr val="1E1E1E"/>
                </a:solidFill>
                <a:latin typeface="Inter Light"/>
                <a:ea typeface="Inter Light"/>
                <a:cs typeface="Inter Light"/>
                <a:sym typeface="Inter Light"/>
              </a:rPr>
              <a:t> ensures that He never wrongs His servants. </a:t>
            </a:r>
            <a:endParaRPr sz="1200">
              <a:solidFill>
                <a:srgbClr val="1E1E1E"/>
              </a:solidFill>
              <a:latin typeface="Inter Light"/>
              <a:ea typeface="Inter Light"/>
              <a:cs typeface="Inter Light"/>
              <a:sym typeface="Inter Light"/>
            </a:endParaRPr>
          </a:p>
        </p:txBody>
      </p:sp>
      <p:sp>
        <p:nvSpPr>
          <p:cNvPr id="394" name="Google Shape;394;p35"/>
          <p:cNvSpPr/>
          <p:nvPr/>
        </p:nvSpPr>
        <p:spPr>
          <a:xfrm>
            <a:off x="5395650" y="3587075"/>
            <a:ext cx="3224700" cy="8928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95" name="Google Shape;395;p35"/>
          <p:cNvSpPr txBox="1"/>
          <p:nvPr/>
        </p:nvSpPr>
        <p:spPr>
          <a:xfrm>
            <a:off x="6224634" y="3782879"/>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Reflect</a:t>
            </a:r>
            <a:endParaRPr sz="700" b="0" i="0" u="none" strike="noStrike" cap="none">
              <a:solidFill>
                <a:srgbClr val="000000"/>
              </a:solidFill>
              <a:latin typeface="Arial"/>
              <a:ea typeface="Arial"/>
              <a:cs typeface="Arial"/>
              <a:sym typeface="Arial"/>
            </a:endParaRPr>
          </a:p>
        </p:txBody>
      </p:sp>
      <p:sp>
        <p:nvSpPr>
          <p:cNvPr id="396" name="Google Shape;396;p35"/>
          <p:cNvSpPr txBox="1"/>
          <p:nvPr/>
        </p:nvSpPr>
        <p:spPr>
          <a:xfrm>
            <a:off x="6224627" y="4069250"/>
            <a:ext cx="21753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How does this verse make you feel?</a:t>
            </a:r>
            <a:endParaRPr sz="1000">
              <a:solidFill>
                <a:srgbClr val="1E1E1E"/>
              </a:solidFill>
              <a:latin typeface="Inter Tight Medium"/>
              <a:ea typeface="Inter Tight Medium"/>
              <a:cs typeface="Inter Tight Medium"/>
              <a:sym typeface="Inter Tight Medium"/>
            </a:endParaRPr>
          </a:p>
        </p:txBody>
      </p:sp>
      <p:pic>
        <p:nvPicPr>
          <p:cNvPr id="397" name="Google Shape;397;p35"/>
          <p:cNvPicPr preferRelativeResize="0"/>
          <p:nvPr/>
        </p:nvPicPr>
        <p:blipFill rotWithShape="1">
          <a:blip r:embed="rId3">
            <a:alphaModFix/>
          </a:blip>
          <a:srcRect/>
          <a:stretch/>
        </p:blipFill>
        <p:spPr>
          <a:xfrm>
            <a:off x="5623489" y="3782879"/>
            <a:ext cx="497928" cy="4979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6"/>
          <p:cNvSpPr txBox="1"/>
          <p:nvPr/>
        </p:nvSpPr>
        <p:spPr>
          <a:xfrm>
            <a:off x="849688" y="1772110"/>
            <a:ext cx="3556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1E1E1E"/>
                </a:solidFill>
                <a:latin typeface="Inter Tight Medium"/>
                <a:ea typeface="Inter Tight Medium"/>
                <a:cs typeface="Inter Tight Medium"/>
                <a:sym typeface="Inter Tight Medium"/>
              </a:rPr>
              <a:t>Plenary</a:t>
            </a:r>
            <a:endParaRPr sz="700" b="0" i="0" u="none" strike="noStrike" cap="none">
              <a:solidFill>
                <a:srgbClr val="000000"/>
              </a:solidFill>
              <a:latin typeface="Arial"/>
              <a:ea typeface="Arial"/>
              <a:cs typeface="Arial"/>
              <a:sym typeface="Arial"/>
            </a:endParaRPr>
          </a:p>
        </p:txBody>
      </p:sp>
      <p:sp>
        <p:nvSpPr>
          <p:cNvPr id="403" name="Google Shape;403;p36"/>
          <p:cNvSpPr/>
          <p:nvPr/>
        </p:nvSpPr>
        <p:spPr>
          <a:xfrm>
            <a:off x="0" y="0"/>
            <a:ext cx="9144000" cy="1332600"/>
          </a:xfrm>
          <a:prstGeom prst="rect">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404" name="Google Shape;404;p36"/>
          <p:cNvSpPr txBox="1"/>
          <p:nvPr/>
        </p:nvSpPr>
        <p:spPr>
          <a:xfrm>
            <a:off x="849689" y="2911054"/>
            <a:ext cx="3556800" cy="8928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What one specific action can you do to protect yourself from having the characteristics of the People of Hell. </a:t>
            </a:r>
            <a:endParaRPr sz="100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Clr>
                <a:srgbClr val="000000"/>
              </a:buClr>
              <a:buSzPts val="1000"/>
              <a:buFont typeface="Arial"/>
              <a:buNone/>
            </a:pPr>
            <a:endParaRPr sz="100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You can use the journalling activity to help you.</a:t>
            </a:r>
            <a:endParaRPr sz="1000">
              <a:solidFill>
                <a:srgbClr val="1E1E1E"/>
              </a:solidFill>
              <a:latin typeface="Inter Light"/>
              <a:ea typeface="Inter Light"/>
              <a:cs typeface="Inter Light"/>
              <a:sym typeface="Inter Light"/>
            </a:endParaRPr>
          </a:p>
        </p:txBody>
      </p:sp>
      <p:sp>
        <p:nvSpPr>
          <p:cNvPr id="405" name="Google Shape;405;p36"/>
          <p:cNvSpPr txBox="1"/>
          <p:nvPr/>
        </p:nvSpPr>
        <p:spPr>
          <a:xfrm>
            <a:off x="849689" y="2653195"/>
            <a:ext cx="3076800" cy="231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WRITE</a:t>
            </a:r>
            <a:endParaRPr sz="700" b="0" i="0" u="none" strike="noStrike" cap="none">
              <a:solidFill>
                <a:srgbClr val="000000"/>
              </a:solidFill>
              <a:latin typeface="Arial"/>
              <a:ea typeface="Arial"/>
              <a:cs typeface="Arial"/>
              <a:sym typeface="Arial"/>
            </a:endParaRPr>
          </a:p>
        </p:txBody>
      </p:sp>
      <p:sp>
        <p:nvSpPr>
          <p:cNvPr id="406" name="Google Shape;406;p36"/>
          <p:cNvSpPr txBox="1"/>
          <p:nvPr/>
        </p:nvSpPr>
        <p:spPr>
          <a:xfrm>
            <a:off x="4988808" y="1938113"/>
            <a:ext cx="3076800" cy="231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Any reflections/questions?</a:t>
            </a:r>
            <a:endParaRPr sz="1200">
              <a:solidFill>
                <a:srgbClr val="1E1E1E"/>
              </a:solidFill>
              <a:latin typeface="Inter Tight Medium"/>
              <a:ea typeface="Inter Tight Medium"/>
              <a:cs typeface="Inter Tight Medium"/>
              <a:sym typeface="Inter Tight Medium"/>
            </a:endParaRPr>
          </a:p>
        </p:txBody>
      </p:sp>
      <p:sp>
        <p:nvSpPr>
          <p:cNvPr id="407" name="Google Shape;407;p36"/>
          <p:cNvSpPr/>
          <p:nvPr/>
        </p:nvSpPr>
        <p:spPr>
          <a:xfrm>
            <a:off x="4988800" y="2787048"/>
            <a:ext cx="3445200" cy="9069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408" name="Google Shape;408;p36"/>
          <p:cNvSpPr txBox="1"/>
          <p:nvPr/>
        </p:nvSpPr>
        <p:spPr>
          <a:xfrm>
            <a:off x="5888834" y="3094260"/>
            <a:ext cx="23076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Action to take away</a:t>
            </a:r>
            <a:endParaRPr sz="700" b="0" i="0" u="none" strike="noStrike" cap="none">
              <a:solidFill>
                <a:srgbClr val="000000"/>
              </a:solidFill>
              <a:latin typeface="Arial"/>
              <a:ea typeface="Arial"/>
              <a:cs typeface="Arial"/>
              <a:sym typeface="Arial"/>
            </a:endParaRPr>
          </a:p>
        </p:txBody>
      </p:sp>
      <p:pic>
        <p:nvPicPr>
          <p:cNvPr id="409" name="Google Shape;409;p36"/>
          <p:cNvPicPr preferRelativeResize="0"/>
          <p:nvPr/>
        </p:nvPicPr>
        <p:blipFill rotWithShape="1">
          <a:blip r:embed="rId3">
            <a:alphaModFix/>
          </a:blip>
          <a:srcRect/>
          <a:stretch/>
        </p:blipFill>
        <p:spPr>
          <a:xfrm>
            <a:off x="5226379" y="3005388"/>
            <a:ext cx="551196" cy="4702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C0C0C"/>
            </a:gs>
            <a:gs pos="100000">
              <a:schemeClr val="dk1"/>
            </a:gs>
          </a:gsLst>
          <a:lin ang="0" scaled="0"/>
        </a:gradFill>
        <a:effectLst/>
      </p:bgPr>
    </p:bg>
    <p:spTree>
      <p:nvGrpSpPr>
        <p:cNvPr id="1" name="Shape 45"/>
        <p:cNvGrpSpPr/>
        <p:nvPr/>
      </p:nvGrpSpPr>
      <p:grpSpPr>
        <a:xfrm>
          <a:off x="0" y="0"/>
          <a:ext cx="0" cy="0"/>
          <a:chOff x="0" y="0"/>
          <a:chExt cx="0" cy="0"/>
        </a:xfrm>
      </p:grpSpPr>
      <p:pic>
        <p:nvPicPr>
          <p:cNvPr id="46" name="Google Shape;46;p10"/>
          <p:cNvPicPr preferRelativeResize="0"/>
          <p:nvPr/>
        </p:nvPicPr>
        <p:blipFill>
          <a:blip r:embed="rId3">
            <a:alphaModFix/>
          </a:blip>
          <a:stretch>
            <a:fillRect/>
          </a:stretch>
        </p:blipFill>
        <p:spPr>
          <a:xfrm>
            <a:off x="-105150" y="-40825"/>
            <a:ext cx="9305242" cy="5225100"/>
          </a:xfrm>
          <a:prstGeom prst="rect">
            <a:avLst/>
          </a:prstGeom>
          <a:noFill/>
          <a:ln>
            <a:noFill/>
          </a:ln>
        </p:spPr>
      </p:pic>
      <p:sp>
        <p:nvSpPr>
          <p:cNvPr id="47" name="Google Shape;47;p10"/>
          <p:cNvSpPr/>
          <p:nvPr/>
        </p:nvSpPr>
        <p:spPr>
          <a:xfrm>
            <a:off x="-105150" y="-40797"/>
            <a:ext cx="7810500" cy="5225100"/>
          </a:xfrm>
          <a:prstGeom prst="rect">
            <a:avLst/>
          </a:prstGeom>
          <a:gradFill>
            <a:gsLst>
              <a:gs pos="0">
                <a:srgbClr val="413169"/>
              </a:gs>
              <a:gs pos="100000">
                <a:srgbClr val="413169">
                  <a:alpha val="0"/>
                </a:srgbClr>
              </a:gs>
            </a:gsLst>
            <a:lin ang="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300" b="0" i="0" u="none" strike="noStrike" cap="none">
              <a:solidFill>
                <a:schemeClr val="lt1"/>
              </a:solidFill>
              <a:latin typeface="Arial"/>
              <a:ea typeface="Arial"/>
              <a:cs typeface="Arial"/>
              <a:sym typeface="Arial"/>
            </a:endParaRPr>
          </a:p>
        </p:txBody>
      </p:sp>
      <p:sp>
        <p:nvSpPr>
          <p:cNvPr id="48" name="Google Shape;48;p10"/>
          <p:cNvSpPr txBox="1"/>
          <p:nvPr/>
        </p:nvSpPr>
        <p:spPr>
          <a:xfrm>
            <a:off x="488167" y="669197"/>
            <a:ext cx="6363600" cy="1108200"/>
          </a:xfrm>
          <a:prstGeom prst="rect">
            <a:avLst/>
          </a:prstGeom>
          <a:noFill/>
          <a:ln>
            <a:noFill/>
          </a:ln>
        </p:spPr>
        <p:txBody>
          <a:bodyPr spcFirstLastPara="1" wrap="square" lIns="45725" tIns="22850" rIns="45725" bIns="22850" anchor="t" anchorCtr="0">
            <a:spAutoFit/>
          </a:bodyPr>
          <a:lstStyle/>
          <a:p>
            <a:pPr marL="0" lvl="0" indent="0" algn="l" rtl="0">
              <a:spcBef>
                <a:spcPts val="0"/>
              </a:spcBef>
              <a:spcAft>
                <a:spcPts val="0"/>
              </a:spcAft>
              <a:buClr>
                <a:schemeClr val="dk1"/>
              </a:buClr>
              <a:buSzPts val="6900"/>
              <a:buFont typeface="Arial"/>
              <a:buNone/>
            </a:pPr>
            <a:r>
              <a:rPr lang="en-GB" sz="6900" b="1">
                <a:solidFill>
                  <a:schemeClr val="lt1"/>
                </a:solidFill>
                <a:latin typeface="Inter Tight SemiBold"/>
                <a:ea typeface="Inter Tight SemiBold"/>
                <a:cs typeface="Inter Tight SemiBold"/>
                <a:sym typeface="Inter Tight SemiBold"/>
              </a:rPr>
              <a:t>JOURNEY</a:t>
            </a:r>
            <a:endParaRPr sz="700" b="0" i="0" u="none" strike="noStrike" cap="none">
              <a:solidFill>
                <a:schemeClr val="lt1"/>
              </a:solidFill>
              <a:latin typeface="Arial"/>
              <a:ea typeface="Arial"/>
              <a:cs typeface="Arial"/>
              <a:sym typeface="Arial"/>
            </a:endParaRPr>
          </a:p>
        </p:txBody>
      </p:sp>
      <p:sp>
        <p:nvSpPr>
          <p:cNvPr id="49" name="Google Shape;49;p10"/>
          <p:cNvSpPr txBox="1"/>
          <p:nvPr/>
        </p:nvSpPr>
        <p:spPr>
          <a:xfrm>
            <a:off x="488167" y="1496622"/>
            <a:ext cx="8118600" cy="11082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6900"/>
              <a:buFont typeface="Arial"/>
              <a:buNone/>
            </a:pPr>
            <a:r>
              <a:rPr lang="en-GB" sz="6900" b="1">
                <a:solidFill>
                  <a:schemeClr val="lt1"/>
                </a:solidFill>
                <a:latin typeface="Inter Tight SemiBold"/>
                <a:ea typeface="Inter Tight SemiBold"/>
                <a:cs typeface="Inter Tight SemiBold"/>
                <a:sym typeface="Inter Tight SemiBold"/>
              </a:rPr>
              <a:t>THROUGH LIFE</a:t>
            </a:r>
            <a:endParaRPr sz="700" b="0" i="0" u="none" strike="noStrike" cap="none">
              <a:solidFill>
                <a:schemeClr val="lt1"/>
              </a:solidFill>
              <a:latin typeface="Arial"/>
              <a:ea typeface="Arial"/>
              <a:cs typeface="Arial"/>
              <a:sym typeface="Arial"/>
            </a:endParaRPr>
          </a:p>
        </p:txBody>
      </p:sp>
      <p:sp>
        <p:nvSpPr>
          <p:cNvPr id="50" name="Google Shape;50;p10"/>
          <p:cNvSpPr/>
          <p:nvPr/>
        </p:nvSpPr>
        <p:spPr>
          <a:xfrm>
            <a:off x="488166" y="2666642"/>
            <a:ext cx="2476800" cy="503100"/>
          </a:xfrm>
          <a:prstGeom prst="roundRect">
            <a:avLst>
              <a:gd name="adj" fmla="val 50000"/>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GB" sz="1600" b="0" i="0" u="none" strike="noStrike" cap="none">
                <a:solidFill>
                  <a:srgbClr val="1E1E1E"/>
                </a:solidFill>
                <a:latin typeface="Inter Tight Medium"/>
                <a:ea typeface="Inter Tight Medium"/>
                <a:cs typeface="Inter Tight Medium"/>
                <a:sym typeface="Inter Tight Medium"/>
              </a:rPr>
              <a:t>Surah Qāf</a:t>
            </a:r>
            <a:r>
              <a:rPr lang="en-GB" sz="1600" b="0" i="0" u="none" strike="noStrike" cap="none">
                <a:solidFill>
                  <a:srgbClr val="1E1E1E"/>
                </a:solidFill>
                <a:latin typeface="Inter Tight"/>
                <a:ea typeface="Inter Tight"/>
                <a:cs typeface="Inter Tight"/>
                <a:sym typeface="Inter Tight"/>
              </a:rPr>
              <a:t>: Session </a:t>
            </a:r>
            <a:r>
              <a:rPr lang="en-GB" sz="1600">
                <a:solidFill>
                  <a:srgbClr val="1E1E1E"/>
                </a:solidFill>
                <a:latin typeface="Inter Tight"/>
                <a:ea typeface="Inter Tight"/>
                <a:cs typeface="Inter Tight"/>
                <a:sym typeface="Inter Tight"/>
              </a:rPr>
              <a:t>2</a:t>
            </a:r>
            <a:endParaRPr sz="1600" b="0" i="0" u="none" strike="noStrike" cap="none">
              <a:solidFill>
                <a:schemeClr val="lt1"/>
              </a:solidFill>
              <a:latin typeface="Arial"/>
              <a:ea typeface="Arial"/>
              <a:cs typeface="Arial"/>
              <a:sym typeface="Arial"/>
            </a:endParaRPr>
          </a:p>
        </p:txBody>
      </p:sp>
      <p:sp>
        <p:nvSpPr>
          <p:cNvPr id="51" name="Google Shape;51;p10"/>
          <p:cNvSpPr/>
          <p:nvPr/>
        </p:nvSpPr>
        <p:spPr>
          <a:xfrm>
            <a:off x="10922373" y="1973924"/>
            <a:ext cx="2333065" cy="2333065"/>
          </a:xfrm>
          <a:custGeom>
            <a:avLst/>
            <a:gdLst/>
            <a:ahLst/>
            <a:cxnLst/>
            <a:rect l="l" t="t" r="r" b="b"/>
            <a:pathLst>
              <a:path w="4666130" h="4666129" extrusionOk="0">
                <a:moveTo>
                  <a:pt x="4666130" y="0"/>
                </a:moveTo>
                <a:lnTo>
                  <a:pt x="4666130" y="4666129"/>
                </a:lnTo>
                <a:lnTo>
                  <a:pt x="0" y="4666129"/>
                </a:lnTo>
                <a:cubicBezTo>
                  <a:pt x="0" y="2089097"/>
                  <a:pt x="2089098" y="0"/>
                  <a:pt x="4666130"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pic>
        <p:nvPicPr>
          <p:cNvPr id="52" name="Google Shape;52;p10"/>
          <p:cNvPicPr preferRelativeResize="0"/>
          <p:nvPr/>
        </p:nvPicPr>
        <p:blipFill rotWithShape="1">
          <a:blip r:embed="rId4">
            <a:alphaModFix/>
          </a:blip>
          <a:srcRect/>
          <a:stretch/>
        </p:blipFill>
        <p:spPr>
          <a:xfrm>
            <a:off x="488166" y="4499177"/>
            <a:ext cx="1353813" cy="265424"/>
          </a:xfrm>
          <a:prstGeom prst="rect">
            <a:avLst/>
          </a:prstGeom>
          <a:noFill/>
          <a:ln>
            <a:noFill/>
          </a:ln>
        </p:spPr>
      </p:pic>
      <p:pic>
        <p:nvPicPr>
          <p:cNvPr id="53" name="Google Shape;53;p10"/>
          <p:cNvPicPr preferRelativeResize="0"/>
          <p:nvPr/>
        </p:nvPicPr>
        <p:blipFill rotWithShape="1">
          <a:blip r:embed="rId5">
            <a:alphaModFix/>
          </a:blip>
          <a:srcRect/>
          <a:stretch/>
        </p:blipFill>
        <p:spPr>
          <a:xfrm>
            <a:off x="6851616" y="4524951"/>
            <a:ext cx="1714500" cy="1809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7"/>
          <p:cNvSpPr/>
          <p:nvPr/>
        </p:nvSpPr>
        <p:spPr>
          <a:xfrm>
            <a:off x="4378419" y="2115595"/>
            <a:ext cx="2727600" cy="1541400"/>
          </a:xfrm>
          <a:prstGeom prst="roundRect">
            <a:avLst>
              <a:gd name="adj" fmla="val 6846"/>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415" name="Google Shape;415;p37"/>
          <p:cNvSpPr txBox="1"/>
          <p:nvPr/>
        </p:nvSpPr>
        <p:spPr>
          <a:xfrm>
            <a:off x="888599" y="633062"/>
            <a:ext cx="7311900" cy="723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1E1E1E"/>
                </a:solidFill>
                <a:latin typeface="Inter Tight Medium"/>
                <a:ea typeface="Inter Tight Medium"/>
                <a:cs typeface="Inter Tight Medium"/>
                <a:sym typeface="Inter Tight Medium"/>
              </a:rPr>
              <a:t>For the next session…</a:t>
            </a:r>
            <a:endParaRPr sz="700" b="0" i="0" u="none" strike="noStrike" cap="none">
              <a:solidFill>
                <a:srgbClr val="000000"/>
              </a:solidFill>
              <a:latin typeface="Arial"/>
              <a:ea typeface="Arial"/>
              <a:cs typeface="Arial"/>
              <a:sym typeface="Arial"/>
            </a:endParaRPr>
          </a:p>
        </p:txBody>
      </p:sp>
      <p:sp>
        <p:nvSpPr>
          <p:cNvPr id="416" name="Google Shape;416;p37"/>
          <p:cNvSpPr txBox="1"/>
          <p:nvPr/>
        </p:nvSpPr>
        <p:spPr>
          <a:xfrm>
            <a:off x="4773362" y="3067144"/>
            <a:ext cx="20118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Memorise verses 15-29</a:t>
            </a:r>
            <a:endParaRPr sz="1000">
              <a:solidFill>
                <a:srgbClr val="1E1E1E"/>
              </a:solidFill>
              <a:latin typeface="Inter Light"/>
              <a:ea typeface="Inter Light"/>
              <a:cs typeface="Inter Light"/>
              <a:sym typeface="Inter Light"/>
            </a:endParaRPr>
          </a:p>
        </p:txBody>
      </p:sp>
      <p:grpSp>
        <p:nvGrpSpPr>
          <p:cNvPr id="417" name="Google Shape;417;p37"/>
          <p:cNvGrpSpPr/>
          <p:nvPr/>
        </p:nvGrpSpPr>
        <p:grpSpPr>
          <a:xfrm rot="10800000">
            <a:off x="4773287" y="2473160"/>
            <a:ext cx="766083" cy="175652"/>
            <a:chOff x="10700426" y="972763"/>
            <a:chExt cx="1532166" cy="351303"/>
          </a:xfrm>
        </p:grpSpPr>
        <p:sp>
          <p:nvSpPr>
            <p:cNvPr id="418" name="Google Shape;418;p37"/>
            <p:cNvSpPr/>
            <p:nvPr/>
          </p:nvSpPr>
          <p:spPr>
            <a:xfrm>
              <a:off x="10700426" y="972766"/>
              <a:ext cx="351300" cy="351300"/>
            </a:xfrm>
            <a:prstGeom prst="roundRect">
              <a:avLst>
                <a:gd name="adj" fmla="val 7524"/>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419" name="Google Shape;419;p37"/>
            <p:cNvSpPr/>
            <p:nvPr/>
          </p:nvSpPr>
          <p:spPr>
            <a:xfrm>
              <a:off x="11094048" y="972765"/>
              <a:ext cx="351300" cy="351300"/>
            </a:xfrm>
            <a:prstGeom prst="roundRect">
              <a:avLst>
                <a:gd name="adj" fmla="val 7524"/>
              </a:avLst>
            </a:prstGeom>
            <a:solidFill>
              <a:srgbClr val="C3B8DE">
                <a:alpha val="60000"/>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420" name="Google Shape;420;p37"/>
            <p:cNvSpPr/>
            <p:nvPr/>
          </p:nvSpPr>
          <p:spPr>
            <a:xfrm>
              <a:off x="11487670" y="972764"/>
              <a:ext cx="351300" cy="351300"/>
            </a:xfrm>
            <a:prstGeom prst="roundRect">
              <a:avLst>
                <a:gd name="adj" fmla="val 7524"/>
              </a:avLst>
            </a:prstGeom>
            <a:solidFill>
              <a:srgbClr val="C3B8DE">
                <a:alpha val="29409"/>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421" name="Google Shape;421;p37"/>
            <p:cNvSpPr/>
            <p:nvPr/>
          </p:nvSpPr>
          <p:spPr>
            <a:xfrm>
              <a:off x="11881292" y="972763"/>
              <a:ext cx="351300" cy="351300"/>
            </a:xfrm>
            <a:prstGeom prst="roundRect">
              <a:avLst>
                <a:gd name="adj" fmla="val 7524"/>
              </a:avLst>
            </a:prstGeom>
            <a:solidFill>
              <a:srgbClr val="C3B8DE">
                <a:alpha val="20000"/>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grpSp>
      <p:sp>
        <p:nvSpPr>
          <p:cNvPr id="422" name="Google Shape;422;p37"/>
          <p:cNvSpPr txBox="1"/>
          <p:nvPr/>
        </p:nvSpPr>
        <p:spPr>
          <a:xfrm>
            <a:off x="888599" y="2115595"/>
            <a:ext cx="3089700" cy="2616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1E1E1E"/>
                </a:solidFill>
                <a:latin typeface="Inter Tight Medium"/>
                <a:ea typeface="Inter Tight Medium"/>
                <a:cs typeface="Inter Tight Medium"/>
                <a:sym typeface="Inter Tight Medium"/>
              </a:rPr>
              <a:t>Homework task</a:t>
            </a:r>
            <a:endParaRPr sz="700" b="0" i="0" u="none" strike="noStrike" cap="none">
              <a:solidFill>
                <a:srgbClr val="000000"/>
              </a:solidFill>
              <a:latin typeface="Arial"/>
              <a:ea typeface="Arial"/>
              <a:cs typeface="Arial"/>
              <a:sym typeface="Arial"/>
            </a:endParaRPr>
          </a:p>
        </p:txBody>
      </p:sp>
      <p:sp>
        <p:nvSpPr>
          <p:cNvPr id="423" name="Google Shape;423;p37"/>
          <p:cNvSpPr txBox="1"/>
          <p:nvPr/>
        </p:nvSpPr>
        <p:spPr>
          <a:xfrm>
            <a:off x="889260" y="2436886"/>
            <a:ext cx="3109500" cy="18162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Spend 5 minutes every day doing a daily audit of your actions/words. Write down whether it is driving you closer to Paradise or the Hell-Fire. </a:t>
            </a:r>
            <a:endParaRPr sz="100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Clr>
                <a:srgbClr val="000000"/>
              </a:buClr>
              <a:buSzPts val="1000"/>
              <a:buFont typeface="Arial"/>
              <a:buNone/>
            </a:pPr>
            <a:endParaRPr sz="100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Bring this with you next week.</a:t>
            </a:r>
            <a:endParaRPr sz="100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Clr>
                <a:srgbClr val="000000"/>
              </a:buClr>
              <a:buSzPts val="1000"/>
              <a:buFont typeface="Arial"/>
              <a:buNone/>
            </a:pPr>
            <a:endParaRPr sz="100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Please also bring any artistic supplies with you next week for an activity.</a:t>
            </a:r>
            <a:endParaRPr sz="1000">
              <a:solidFill>
                <a:srgbClr val="1E1E1E"/>
              </a:solidFill>
              <a:latin typeface="Inter Light"/>
              <a:ea typeface="Inter Light"/>
              <a:cs typeface="Inter Light"/>
              <a:sym typeface="Inter Light"/>
            </a:endParaRPr>
          </a:p>
        </p:txBody>
      </p:sp>
      <p:sp>
        <p:nvSpPr>
          <p:cNvPr id="424" name="Google Shape;424;p37"/>
          <p:cNvSpPr txBox="1"/>
          <p:nvPr/>
        </p:nvSpPr>
        <p:spPr>
          <a:xfrm>
            <a:off x="4773362" y="2818102"/>
            <a:ext cx="1821900" cy="2616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a:solidFill>
                  <a:srgbClr val="1E1E1E"/>
                </a:solidFill>
                <a:latin typeface="Inter Tight Medium"/>
                <a:ea typeface="Inter Tight Medium"/>
                <a:cs typeface="Inter Tight Medium"/>
                <a:sym typeface="Inter Tight Medium"/>
              </a:rPr>
              <a:t>Aim High!</a:t>
            </a:r>
            <a:endParaRPr>
              <a:solidFill>
                <a:srgbClr val="1E1E1E"/>
              </a:solidFill>
              <a:latin typeface="Inter Tight Medium"/>
              <a:ea typeface="Inter Tight Medium"/>
              <a:cs typeface="Inter Tight Medium"/>
              <a:sym typeface="Inter Tigh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p:nvPr/>
        </p:nvSpPr>
        <p:spPr>
          <a:xfrm>
            <a:off x="801254" y="608708"/>
            <a:ext cx="7527600" cy="3695700"/>
          </a:xfrm>
          <a:prstGeom prst="roundRect">
            <a:avLst>
              <a:gd name="adj" fmla="val 10456"/>
            </a:avLst>
          </a:prstGeom>
          <a:solidFill>
            <a:srgbClr val="9E8CCA">
              <a:alpha val="7840"/>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59" name="Google Shape;59;p11"/>
          <p:cNvSpPr txBox="1"/>
          <p:nvPr/>
        </p:nvSpPr>
        <p:spPr>
          <a:xfrm>
            <a:off x="1082477" y="3179632"/>
            <a:ext cx="6965100" cy="8157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000">
                <a:solidFill>
                  <a:schemeClr val="dk1"/>
                </a:solidFill>
                <a:latin typeface="Inter Light"/>
                <a:ea typeface="Inter Light"/>
                <a:cs typeface="Inter Light"/>
                <a:sym typeface="Inter Light"/>
              </a:rPr>
              <a:t>O Allah, I am Your servant and the son of Your male servant and the son of Your female servant. My forehead is in Your Hand (i.e. you have control over me). I am subject to Your judgement and Your decree concerning me is just. I ask You – by every name that is Yours, by which You have named Yourself, or taught any one of Your creation, or revealed in Your Book, or kept unto Yourself in the knowledge of the unseen that is with You – to make the Qur’ān the spring of my heart, the light of my chest, the banisher of my grief and the reliever of my anxiety.</a:t>
            </a:r>
            <a:endParaRPr sz="1000">
              <a:solidFill>
                <a:schemeClr val="dk1"/>
              </a:solidFill>
              <a:latin typeface="Inter Light"/>
              <a:ea typeface="Inter Light"/>
              <a:cs typeface="Inter Light"/>
              <a:sym typeface="Inter Light"/>
            </a:endParaRPr>
          </a:p>
        </p:txBody>
      </p:sp>
      <p:sp>
        <p:nvSpPr>
          <p:cNvPr id="60" name="Google Shape;60;p11"/>
          <p:cNvSpPr txBox="1"/>
          <p:nvPr/>
        </p:nvSpPr>
        <p:spPr>
          <a:xfrm>
            <a:off x="1101940" y="1572315"/>
            <a:ext cx="6926400" cy="1400700"/>
          </a:xfrm>
          <a:prstGeom prst="rect">
            <a:avLst/>
          </a:prstGeom>
          <a:noFill/>
          <a:ln>
            <a:noFill/>
          </a:ln>
        </p:spPr>
        <p:txBody>
          <a:bodyPr spcFirstLastPara="1" wrap="square" lIns="45725" tIns="22850" rIns="45725" bIns="22850" anchor="t" anchorCtr="0">
            <a:spAutoFit/>
          </a:bodyPr>
          <a:lstStyle/>
          <a:p>
            <a:pPr marL="0" marR="0" lvl="0" indent="0" algn="ctr" rtl="1">
              <a:lnSpc>
                <a:spcPct val="150000"/>
              </a:lnSpc>
              <a:spcBef>
                <a:spcPts val="0"/>
              </a:spcBef>
              <a:spcAft>
                <a:spcPts val="0"/>
              </a:spcAft>
              <a:buNone/>
            </a:pPr>
            <a:r>
              <a:rPr lang="en-GB" sz="1600" b="0" i="0" u="none" strike="noStrike" cap="none">
                <a:solidFill>
                  <a:srgbClr val="413169"/>
                </a:solidFill>
                <a:latin typeface="Noto Sans Arabic"/>
                <a:ea typeface="Noto Sans Arabic"/>
                <a:cs typeface="Noto Sans Arabic"/>
                <a:sym typeface="Noto Sans Arabic"/>
              </a:rPr>
              <a:t>اَللّٰهُمَّ إِنِّيْ عَبْدُكَ ، وَابْنُ عَبْدِكَ ، وَابْنُ أَمَتِكَ ، نَاصِيَتِيْ بِيَدِكَ ، مَاضٍ فِيَّ حُكْمُكَ ، عَدْلٌ فِيَّ قَضَاؤُكَ ، أَسْأَلُكَ بِكُلِّ اسْمٍ هُوَ لَكَ ، سَمَّيْتَ بِهِ نَفْسَكَ ، أَوْ عَلَّمْتَهُ أَحَدًا مِّنْ خَلْقِكَ ، أَوْ أَنْزَلْتَهُ فِيْ كِتَابِكَ ، أَوِ اسْتَأْثَرْتَ بِهِ فِيْ عِلْمِ الْغَيْبِ عِنْدَكَ ، أَنْ تَجْعَلَ الْقُرْآنَ رَبِيْعَ قَلْبِيْ ، وَنُوْرَ صَدْرِيْ ، وَجَلَاءَ حُزْنِيْ ، وَذَهَابَ هَمِّيْ</a:t>
            </a:r>
            <a:endParaRPr sz="1600" b="0" i="0" u="none" strike="noStrike" cap="none">
              <a:solidFill>
                <a:srgbClr val="413169"/>
              </a:solidFill>
              <a:latin typeface="Arial"/>
              <a:ea typeface="Arial"/>
              <a:cs typeface="Arial"/>
              <a:sym typeface="Arial"/>
            </a:endParaRPr>
          </a:p>
        </p:txBody>
      </p:sp>
      <p:pic>
        <p:nvPicPr>
          <p:cNvPr id="61" name="Google Shape;61;p11"/>
          <p:cNvPicPr preferRelativeResize="0"/>
          <p:nvPr/>
        </p:nvPicPr>
        <p:blipFill rotWithShape="1">
          <a:blip r:embed="rId3">
            <a:alphaModFix/>
          </a:blip>
          <a:srcRect/>
          <a:stretch/>
        </p:blipFill>
        <p:spPr>
          <a:xfrm>
            <a:off x="3909291" y="1043119"/>
            <a:ext cx="1311564" cy="317537"/>
          </a:xfrm>
          <a:prstGeom prst="rect">
            <a:avLst/>
          </a:prstGeom>
          <a:noFill/>
          <a:ln>
            <a:noFill/>
          </a:ln>
        </p:spPr>
      </p:pic>
      <p:sp>
        <p:nvSpPr>
          <p:cNvPr id="62" name="Google Shape;62;p11"/>
          <p:cNvSpPr/>
          <p:nvPr/>
        </p:nvSpPr>
        <p:spPr>
          <a:xfrm>
            <a:off x="3038083" y="364943"/>
            <a:ext cx="3067800" cy="503100"/>
          </a:xfrm>
          <a:prstGeom prst="roundRect">
            <a:avLst>
              <a:gd name="adj" fmla="val 50000"/>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GB" sz="1600" b="0" i="0" u="none" strike="noStrike" cap="none">
                <a:solidFill>
                  <a:srgbClr val="1E1E1E"/>
                </a:solidFill>
                <a:latin typeface="Inter Tight"/>
                <a:ea typeface="Inter Tight"/>
                <a:cs typeface="Inter Tight"/>
                <a:sym typeface="Inter Tight"/>
              </a:rPr>
              <a:t>Duʿā for opening of the heart</a:t>
            </a: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p:nvPr/>
        </p:nvSpPr>
        <p:spPr>
          <a:xfrm>
            <a:off x="1015059" y="989484"/>
            <a:ext cx="3759000" cy="11544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1E1E1E"/>
                </a:solidFill>
                <a:latin typeface="Inter Tight Medium"/>
                <a:ea typeface="Inter Tight Medium"/>
                <a:cs typeface="Inter Tight Medium"/>
                <a:sym typeface="Inter Tight Medium"/>
              </a:rPr>
              <a:t>Learning</a:t>
            </a:r>
            <a:endParaRPr sz="700"/>
          </a:p>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1E1E1E"/>
                </a:solidFill>
                <a:latin typeface="Inter Tight Medium"/>
                <a:ea typeface="Inter Tight Medium"/>
                <a:cs typeface="Inter Tight Medium"/>
                <a:sym typeface="Inter Tight Medium"/>
              </a:rPr>
              <a:t>Objectives</a:t>
            </a:r>
            <a:endParaRPr sz="700" b="0" i="0" u="none" strike="noStrike" cap="none">
              <a:solidFill>
                <a:srgbClr val="000000"/>
              </a:solidFill>
              <a:latin typeface="Arial"/>
              <a:ea typeface="Arial"/>
              <a:cs typeface="Arial"/>
              <a:sym typeface="Arial"/>
            </a:endParaRPr>
          </a:p>
        </p:txBody>
      </p:sp>
      <p:sp>
        <p:nvSpPr>
          <p:cNvPr id="68" name="Google Shape;68;p12"/>
          <p:cNvSpPr/>
          <p:nvPr/>
        </p:nvSpPr>
        <p:spPr>
          <a:xfrm>
            <a:off x="5024229" y="1156442"/>
            <a:ext cx="342900" cy="342900"/>
          </a:xfrm>
          <a:prstGeom prst="ellipse">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69" name="Google Shape;69;p12"/>
          <p:cNvSpPr txBox="1"/>
          <p:nvPr/>
        </p:nvSpPr>
        <p:spPr>
          <a:xfrm>
            <a:off x="5024230" y="1227865"/>
            <a:ext cx="342900" cy="2001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1E1E1E"/>
                </a:solidFill>
                <a:latin typeface="Inter Tight Medium"/>
                <a:ea typeface="Inter Tight Medium"/>
                <a:cs typeface="Inter Tight Medium"/>
                <a:sym typeface="Inter Tight Medium"/>
              </a:rPr>
              <a:t>01</a:t>
            </a:r>
            <a:endParaRPr sz="700" b="0" i="0" u="none" strike="noStrike" cap="none">
              <a:solidFill>
                <a:srgbClr val="000000"/>
              </a:solidFill>
              <a:latin typeface="Arial"/>
              <a:ea typeface="Arial"/>
              <a:cs typeface="Arial"/>
              <a:sym typeface="Arial"/>
            </a:endParaRPr>
          </a:p>
        </p:txBody>
      </p:sp>
      <p:sp>
        <p:nvSpPr>
          <p:cNvPr id="70" name="Google Shape;70;p12"/>
          <p:cNvSpPr txBox="1"/>
          <p:nvPr/>
        </p:nvSpPr>
        <p:spPr>
          <a:xfrm>
            <a:off x="5504429" y="1120162"/>
            <a:ext cx="2610300" cy="415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a:ea typeface="Inter"/>
                <a:cs typeface="Inter"/>
                <a:sym typeface="Inter"/>
              </a:rPr>
              <a:t>Reflect on the impact of being aware of Allah’s closeness to us</a:t>
            </a:r>
            <a:endParaRPr sz="1200">
              <a:solidFill>
                <a:srgbClr val="1E1E1E"/>
              </a:solidFill>
              <a:latin typeface="Inter"/>
              <a:ea typeface="Inter"/>
              <a:cs typeface="Inter"/>
              <a:sym typeface="Inter"/>
            </a:endParaRPr>
          </a:p>
        </p:txBody>
      </p:sp>
      <p:sp>
        <p:nvSpPr>
          <p:cNvPr id="71" name="Google Shape;71;p12"/>
          <p:cNvSpPr/>
          <p:nvPr/>
        </p:nvSpPr>
        <p:spPr>
          <a:xfrm>
            <a:off x="5024229" y="1948761"/>
            <a:ext cx="342900" cy="342900"/>
          </a:xfrm>
          <a:prstGeom prst="ellipse">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2" name="Google Shape;72;p12"/>
          <p:cNvSpPr txBox="1"/>
          <p:nvPr/>
        </p:nvSpPr>
        <p:spPr>
          <a:xfrm>
            <a:off x="5024230" y="2020183"/>
            <a:ext cx="342900" cy="2001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1E1E1E"/>
                </a:solidFill>
                <a:latin typeface="Inter Tight Medium"/>
                <a:ea typeface="Inter Tight Medium"/>
                <a:cs typeface="Inter Tight Medium"/>
                <a:sym typeface="Inter Tight Medium"/>
              </a:rPr>
              <a:t>02</a:t>
            </a:r>
            <a:endParaRPr sz="700" b="0" i="0" u="none" strike="noStrike" cap="none">
              <a:solidFill>
                <a:srgbClr val="000000"/>
              </a:solidFill>
              <a:latin typeface="Arial"/>
              <a:ea typeface="Arial"/>
              <a:cs typeface="Arial"/>
              <a:sym typeface="Arial"/>
            </a:endParaRPr>
          </a:p>
        </p:txBody>
      </p:sp>
      <p:sp>
        <p:nvSpPr>
          <p:cNvPr id="73" name="Google Shape;73;p12"/>
          <p:cNvSpPr txBox="1"/>
          <p:nvPr/>
        </p:nvSpPr>
        <p:spPr>
          <a:xfrm>
            <a:off x="5504429" y="1912468"/>
            <a:ext cx="2610300" cy="415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a:ea typeface="Inter"/>
                <a:cs typeface="Inter"/>
                <a:sym typeface="Inter"/>
              </a:rPr>
              <a:t>Practise taking an ‘audit’ of your actions</a:t>
            </a:r>
            <a:endParaRPr sz="1200">
              <a:solidFill>
                <a:srgbClr val="1E1E1E"/>
              </a:solidFill>
              <a:latin typeface="Inter"/>
              <a:ea typeface="Inter"/>
              <a:cs typeface="Inter"/>
              <a:sym typeface="Inter"/>
            </a:endParaRPr>
          </a:p>
        </p:txBody>
      </p:sp>
      <p:sp>
        <p:nvSpPr>
          <p:cNvPr id="74" name="Google Shape;74;p12"/>
          <p:cNvSpPr/>
          <p:nvPr/>
        </p:nvSpPr>
        <p:spPr>
          <a:xfrm>
            <a:off x="5024229" y="2741079"/>
            <a:ext cx="342900" cy="342900"/>
          </a:xfrm>
          <a:prstGeom prst="ellipse">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5" name="Google Shape;75;p12"/>
          <p:cNvSpPr txBox="1"/>
          <p:nvPr/>
        </p:nvSpPr>
        <p:spPr>
          <a:xfrm>
            <a:off x="5024230" y="2812502"/>
            <a:ext cx="342900" cy="2001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1E1E1E"/>
                </a:solidFill>
                <a:latin typeface="Inter Tight Medium"/>
                <a:ea typeface="Inter Tight Medium"/>
                <a:cs typeface="Inter Tight Medium"/>
                <a:sym typeface="Inter Tight Medium"/>
              </a:rPr>
              <a:t>03</a:t>
            </a:r>
            <a:endParaRPr sz="700" b="0" i="0" u="none" strike="noStrike" cap="none">
              <a:solidFill>
                <a:srgbClr val="000000"/>
              </a:solidFill>
              <a:latin typeface="Arial"/>
              <a:ea typeface="Arial"/>
              <a:cs typeface="Arial"/>
              <a:sym typeface="Arial"/>
            </a:endParaRPr>
          </a:p>
        </p:txBody>
      </p:sp>
      <p:sp>
        <p:nvSpPr>
          <p:cNvPr id="76" name="Google Shape;76;p12"/>
          <p:cNvSpPr txBox="1"/>
          <p:nvPr/>
        </p:nvSpPr>
        <p:spPr>
          <a:xfrm>
            <a:off x="5530079" y="2612399"/>
            <a:ext cx="25590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a:ea typeface="Inter"/>
                <a:cs typeface="Inter"/>
                <a:sym typeface="Inter"/>
              </a:rPr>
              <a:t>Explore the characteristics of the People of Hell and develop strategies to avoid them</a:t>
            </a:r>
            <a:endParaRPr sz="1200">
              <a:solidFill>
                <a:srgbClr val="1E1E1E"/>
              </a:solidFill>
              <a:latin typeface="Inter"/>
              <a:ea typeface="Inter"/>
              <a:cs typeface="Inter"/>
              <a:sym typeface="Inter"/>
            </a:endParaRPr>
          </a:p>
        </p:txBody>
      </p:sp>
      <p:sp>
        <p:nvSpPr>
          <p:cNvPr id="77" name="Google Shape;77;p12"/>
          <p:cNvSpPr/>
          <p:nvPr/>
        </p:nvSpPr>
        <p:spPr>
          <a:xfrm>
            <a:off x="5024229" y="3533398"/>
            <a:ext cx="342900" cy="342900"/>
          </a:xfrm>
          <a:prstGeom prst="ellipse">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8" name="Google Shape;78;p12"/>
          <p:cNvSpPr txBox="1"/>
          <p:nvPr/>
        </p:nvSpPr>
        <p:spPr>
          <a:xfrm>
            <a:off x="5024230" y="3604820"/>
            <a:ext cx="342900" cy="2001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1E1E1E"/>
                </a:solidFill>
                <a:latin typeface="Inter Tight Medium"/>
                <a:ea typeface="Inter Tight Medium"/>
                <a:cs typeface="Inter Tight Medium"/>
                <a:sym typeface="Inter Tight Medium"/>
              </a:rPr>
              <a:t>04</a:t>
            </a:r>
            <a:endParaRPr sz="700" b="0" i="0" u="none" strike="noStrike" cap="none">
              <a:solidFill>
                <a:srgbClr val="000000"/>
              </a:solidFill>
              <a:latin typeface="Arial"/>
              <a:ea typeface="Arial"/>
              <a:cs typeface="Arial"/>
              <a:sym typeface="Arial"/>
            </a:endParaRPr>
          </a:p>
        </p:txBody>
      </p:sp>
      <p:sp>
        <p:nvSpPr>
          <p:cNvPr id="79" name="Google Shape;79;p12"/>
          <p:cNvSpPr txBox="1"/>
          <p:nvPr/>
        </p:nvSpPr>
        <p:spPr>
          <a:xfrm>
            <a:off x="5504429" y="3497093"/>
            <a:ext cx="2610300" cy="415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a:ea typeface="Inter"/>
                <a:cs typeface="Inter"/>
                <a:sym typeface="Inter"/>
              </a:rPr>
              <a:t>Read and reflect upon verses 15-29 of Surah Qāf</a:t>
            </a:r>
            <a:endParaRPr sz="1200">
              <a:solidFill>
                <a:srgbClr val="1E1E1E"/>
              </a:solidFill>
              <a:latin typeface="Inter"/>
              <a:ea typeface="Inter"/>
              <a:cs typeface="Inter"/>
              <a:sym typeface="Inter"/>
            </a:endParaRPr>
          </a:p>
        </p:txBody>
      </p:sp>
      <p:pic>
        <p:nvPicPr>
          <p:cNvPr id="80" name="Google Shape;80;p12"/>
          <p:cNvPicPr preferRelativeResize="0"/>
          <p:nvPr/>
        </p:nvPicPr>
        <p:blipFill rotWithShape="1">
          <a:blip r:embed="rId3">
            <a:alphaModFix/>
          </a:blip>
          <a:srcRect/>
          <a:stretch/>
        </p:blipFill>
        <p:spPr>
          <a:xfrm>
            <a:off x="1015059" y="4843591"/>
            <a:ext cx="1183126" cy="1248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3"/>
          <p:cNvPicPr preferRelativeResize="0"/>
          <p:nvPr/>
        </p:nvPicPr>
        <p:blipFill>
          <a:blip r:embed="rId3">
            <a:alphaModFix/>
          </a:blip>
          <a:stretch>
            <a:fillRect/>
          </a:stretch>
        </p:blipFill>
        <p:spPr>
          <a:xfrm>
            <a:off x="5848300" y="265575"/>
            <a:ext cx="4382899" cy="4382899"/>
          </a:xfrm>
          <a:prstGeom prst="rect">
            <a:avLst/>
          </a:prstGeom>
          <a:noFill/>
          <a:ln>
            <a:noFill/>
          </a:ln>
        </p:spPr>
      </p:pic>
      <p:sp>
        <p:nvSpPr>
          <p:cNvPr id="86" name="Google Shape;86;p13"/>
          <p:cNvSpPr txBox="1"/>
          <p:nvPr/>
        </p:nvSpPr>
        <p:spPr>
          <a:xfrm>
            <a:off x="1004425" y="749075"/>
            <a:ext cx="4655100" cy="600300"/>
          </a:xfrm>
          <a:prstGeom prst="rect">
            <a:avLst/>
          </a:prstGeom>
          <a:noFill/>
          <a:ln>
            <a:noFill/>
          </a:ln>
        </p:spPr>
        <p:txBody>
          <a:bodyPr spcFirstLastPara="1" wrap="square" lIns="45725" tIns="22850" rIns="45725" bIns="22850" anchor="t" anchorCtr="0">
            <a:spAutoFit/>
          </a:bodyPr>
          <a:lstStyle/>
          <a:p>
            <a:pPr marL="0" lvl="0" indent="0" algn="l" rtl="0">
              <a:spcBef>
                <a:spcPts val="0"/>
              </a:spcBef>
              <a:spcAft>
                <a:spcPts val="0"/>
              </a:spcAft>
              <a:buClr>
                <a:schemeClr val="dk1"/>
              </a:buClr>
              <a:buSzPts val="3600"/>
              <a:buFont typeface="Arial"/>
              <a:buNone/>
            </a:pPr>
            <a:r>
              <a:rPr lang="en-GB" sz="3600">
                <a:solidFill>
                  <a:srgbClr val="1E1E1E"/>
                </a:solidFill>
                <a:latin typeface="Inter Tight Medium"/>
                <a:ea typeface="Inter Tight Medium"/>
                <a:cs typeface="Inter Tight Medium"/>
                <a:sym typeface="Inter Tight Medium"/>
              </a:rPr>
              <a:t>The 4 Stages of Life</a:t>
            </a:r>
            <a:endParaRPr sz="3600">
              <a:solidFill>
                <a:srgbClr val="1E1E1E"/>
              </a:solidFill>
              <a:latin typeface="Inter Tight Medium"/>
              <a:ea typeface="Inter Tight Medium"/>
              <a:cs typeface="Inter Tight Medium"/>
              <a:sym typeface="Inter Tight Medium"/>
            </a:endParaRPr>
          </a:p>
        </p:txBody>
      </p:sp>
      <p:sp>
        <p:nvSpPr>
          <p:cNvPr id="87" name="Google Shape;87;p13"/>
          <p:cNvSpPr/>
          <p:nvPr/>
        </p:nvSpPr>
        <p:spPr>
          <a:xfrm>
            <a:off x="5315100" y="2377675"/>
            <a:ext cx="2364900" cy="1465500"/>
          </a:xfrm>
          <a:prstGeom prst="roundRect">
            <a:avLst>
              <a:gd name="adj" fmla="val 9088"/>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88" name="Google Shape;88;p13"/>
          <p:cNvSpPr/>
          <p:nvPr/>
        </p:nvSpPr>
        <p:spPr>
          <a:xfrm>
            <a:off x="4879525" y="1810902"/>
            <a:ext cx="2008500" cy="9690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89" name="Google Shape;89;p13"/>
          <p:cNvSpPr txBox="1"/>
          <p:nvPr/>
        </p:nvSpPr>
        <p:spPr>
          <a:xfrm>
            <a:off x="5079629" y="1995240"/>
            <a:ext cx="16083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The first, shortest and most important stage is on the ground.</a:t>
            </a:r>
            <a:endParaRPr sz="1200">
              <a:solidFill>
                <a:srgbClr val="1E1E1E"/>
              </a:solidFill>
              <a:latin typeface="Inter Tight Medium"/>
              <a:ea typeface="Inter Tight Medium"/>
              <a:cs typeface="Inter Tight Medium"/>
              <a:sym typeface="Inter Tight Medium"/>
            </a:endParaRPr>
          </a:p>
        </p:txBody>
      </p:sp>
      <p:sp>
        <p:nvSpPr>
          <p:cNvPr id="90" name="Google Shape;90;p13"/>
          <p:cNvSpPr txBox="1"/>
          <p:nvPr/>
        </p:nvSpPr>
        <p:spPr>
          <a:xfrm>
            <a:off x="5493300" y="2934950"/>
            <a:ext cx="2008500" cy="6618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Our status in all of the other stages is dependent on how we behave in the first stage of life.</a:t>
            </a:r>
            <a:endParaRPr sz="1000">
              <a:solidFill>
                <a:srgbClr val="1E1E1E"/>
              </a:solidFill>
              <a:latin typeface="Inter Light"/>
              <a:ea typeface="Inter Light"/>
              <a:cs typeface="Inter Light"/>
              <a:sym typeface="Inter Light"/>
            </a:endParaRPr>
          </a:p>
        </p:txBody>
      </p:sp>
      <p:sp>
        <p:nvSpPr>
          <p:cNvPr id="91" name="Google Shape;91;p13"/>
          <p:cNvSpPr txBox="1"/>
          <p:nvPr/>
        </p:nvSpPr>
        <p:spPr>
          <a:xfrm>
            <a:off x="1081200" y="1605575"/>
            <a:ext cx="3598500" cy="1062000"/>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AutoNum type="arabicPeriod"/>
            </a:pPr>
            <a:r>
              <a:rPr lang="en-GB" sz="1200">
                <a:solidFill>
                  <a:srgbClr val="1E1E1E"/>
                </a:solidFill>
                <a:latin typeface="Inter Light"/>
                <a:ea typeface="Inter Light"/>
                <a:cs typeface="Inter Light"/>
                <a:sym typeface="Inter Light"/>
              </a:rPr>
              <a:t>On the ground</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AutoNum type="arabicPeriod"/>
            </a:pPr>
            <a:r>
              <a:rPr lang="en-GB" sz="1200">
                <a:solidFill>
                  <a:srgbClr val="1E1E1E"/>
                </a:solidFill>
                <a:latin typeface="Inter Light"/>
                <a:ea typeface="Inter Light"/>
                <a:cs typeface="Inter Light"/>
                <a:sym typeface="Inter Light"/>
              </a:rPr>
              <a:t>Under the ground</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AutoNum type="arabicPeriod"/>
            </a:pPr>
            <a:r>
              <a:rPr lang="en-GB" sz="1200">
                <a:solidFill>
                  <a:srgbClr val="1E1E1E"/>
                </a:solidFill>
                <a:latin typeface="Inter Light"/>
                <a:ea typeface="Inter Light"/>
                <a:cs typeface="Inter Light"/>
                <a:sym typeface="Inter Light"/>
              </a:rPr>
              <a:t>The Day of Judgement </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AutoNum type="arabicPeriod"/>
            </a:pPr>
            <a:r>
              <a:rPr lang="en-GB" sz="1200">
                <a:solidFill>
                  <a:srgbClr val="1E1E1E"/>
                </a:solidFill>
                <a:latin typeface="Inter Light"/>
                <a:ea typeface="Inter Light"/>
                <a:cs typeface="Inter Light"/>
                <a:sym typeface="Inter Light"/>
              </a:rPr>
              <a:t>The eternal abode: Paradise or Hell-Fire</a:t>
            </a:r>
            <a:endParaRPr sz="12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97" name="Google Shape;97;p14"/>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98" name="Google Shape;98;p14"/>
          <p:cNvSpPr txBox="1"/>
          <p:nvPr/>
        </p:nvSpPr>
        <p:spPr>
          <a:xfrm>
            <a:off x="1230150" y="3437700"/>
            <a:ext cx="3703200" cy="6003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15. Were We incapable of creating ˹them˺ the first time? In fact, they are in doubt about ˹their˺ re-creation.</a:t>
            </a:r>
            <a:endParaRPr sz="1200">
              <a:solidFill>
                <a:schemeClr val="dk1"/>
              </a:solidFill>
              <a:latin typeface="Inter Light"/>
              <a:ea typeface="Inter Light"/>
              <a:cs typeface="Inter Light"/>
              <a:sym typeface="Inter Light"/>
            </a:endParaRPr>
          </a:p>
        </p:txBody>
      </p:sp>
      <p:sp>
        <p:nvSpPr>
          <p:cNvPr id="99" name="Google Shape;99;p14"/>
          <p:cNvSpPr txBox="1"/>
          <p:nvPr/>
        </p:nvSpPr>
        <p:spPr>
          <a:xfrm>
            <a:off x="1230150" y="2289250"/>
            <a:ext cx="3703200" cy="892800"/>
          </a:xfrm>
          <a:prstGeom prst="rect">
            <a:avLst/>
          </a:prstGeom>
          <a:noFill/>
          <a:ln>
            <a:noFill/>
          </a:ln>
        </p:spPr>
        <p:txBody>
          <a:bodyPr spcFirstLastPara="1" wrap="square" lIns="45725" tIns="22850" rIns="45725" bIns="22850" anchor="b" anchorCtr="0">
            <a:noAutofit/>
          </a:bodyPr>
          <a:lstStyle/>
          <a:p>
            <a:pPr marL="0" marR="0" lvl="0" indent="0" algn="ctr" rtl="1">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أَفَعَيِينَا بِٱلْخَلْقِ ٱلْأَوَّلِ ۚ بَلْ هُمْ فِى لَبْسٍ مِّنْ خَلْقٍ جَدِيدٍ</a:t>
            </a:r>
            <a:endParaRPr sz="1800">
              <a:solidFill>
                <a:srgbClr val="413169"/>
              </a:solidFill>
              <a:latin typeface="Noto Sans Arabic"/>
              <a:ea typeface="Noto Sans Arabic"/>
              <a:cs typeface="Noto Sans Arabic"/>
              <a:sym typeface="Noto Sans Arabic"/>
            </a:endParaRPr>
          </a:p>
        </p:txBody>
      </p:sp>
      <p:sp>
        <p:nvSpPr>
          <p:cNvPr id="100" name="Google Shape;100;p14"/>
          <p:cNvSpPr txBox="1"/>
          <p:nvPr/>
        </p:nvSpPr>
        <p:spPr>
          <a:xfrm>
            <a:off x="1004400" y="748800"/>
            <a:ext cx="33954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Allah’s Might</a:t>
            </a:r>
            <a:endParaRPr sz="3600">
              <a:solidFill>
                <a:srgbClr val="1E1E1E"/>
              </a:solidFill>
              <a:latin typeface="Inter Tight Medium"/>
              <a:ea typeface="Inter Tight Medium"/>
              <a:cs typeface="Inter Tight Medium"/>
              <a:sym typeface="Inter Tight Medium"/>
            </a:endParaRPr>
          </a:p>
        </p:txBody>
      </p:sp>
      <p:sp>
        <p:nvSpPr>
          <p:cNvPr id="101" name="Google Shape;101;p14"/>
          <p:cNvSpPr/>
          <p:nvPr/>
        </p:nvSpPr>
        <p:spPr>
          <a:xfrm>
            <a:off x="5701100" y="1549875"/>
            <a:ext cx="2364900" cy="1435500"/>
          </a:xfrm>
          <a:prstGeom prst="roundRect">
            <a:avLst>
              <a:gd name="adj" fmla="val 9088"/>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02" name="Google Shape;102;p14"/>
          <p:cNvSpPr txBox="1"/>
          <p:nvPr/>
        </p:nvSpPr>
        <p:spPr>
          <a:xfrm>
            <a:off x="5934944" y="1821219"/>
            <a:ext cx="1897200" cy="8928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Noto Sans Arabic"/>
                <a:ea typeface="Noto Sans Arabic"/>
                <a:cs typeface="Noto Sans Arabic"/>
                <a:sym typeface="Noto Sans Arabic"/>
              </a:rPr>
              <a:t>لَبْسٍ</a:t>
            </a:r>
            <a:r>
              <a:rPr lang="en-GB" sz="1000">
                <a:solidFill>
                  <a:srgbClr val="1E1E1E"/>
                </a:solidFill>
                <a:latin typeface="Inter Light"/>
                <a:ea typeface="Inter Light"/>
                <a:cs typeface="Inter Light"/>
                <a:sym typeface="Inter Light"/>
              </a:rPr>
              <a:t> - confusion. </a:t>
            </a:r>
            <a:br>
              <a:rPr lang="en-GB" sz="1000">
                <a:solidFill>
                  <a:srgbClr val="1E1E1E"/>
                </a:solidFill>
                <a:latin typeface="Inter Light"/>
                <a:ea typeface="Inter Light"/>
                <a:cs typeface="Inter Light"/>
                <a:sym typeface="Inter Light"/>
              </a:rPr>
            </a:br>
            <a:r>
              <a:rPr lang="en-GB" sz="1000">
                <a:solidFill>
                  <a:srgbClr val="1E1E1E"/>
                </a:solidFill>
                <a:latin typeface="Noto Sans Arabic"/>
                <a:ea typeface="Noto Sans Arabic"/>
                <a:cs typeface="Noto Sans Arabic"/>
                <a:sym typeface="Noto Sans Arabic"/>
              </a:rPr>
              <a:t>يَلْبِسُ</a:t>
            </a:r>
            <a:r>
              <a:rPr lang="en-GB" sz="1000">
                <a:solidFill>
                  <a:srgbClr val="1E1E1E"/>
                </a:solidFill>
                <a:latin typeface="Inter Light"/>
                <a:ea typeface="Inter Light"/>
                <a:cs typeface="Inter Light"/>
                <a:sym typeface="Inter Light"/>
              </a:rPr>
              <a:t> means to mix something; confusion arises when things are mixed up and are unclear.</a:t>
            </a:r>
            <a:endParaRPr sz="1000">
              <a:solidFill>
                <a:srgbClr val="1E1E1E"/>
              </a:solidFill>
              <a:latin typeface="Inter Light"/>
              <a:ea typeface="Inter Light"/>
              <a:cs typeface="Inter Light"/>
              <a:sym typeface="Inter Light"/>
            </a:endParaRPr>
          </a:p>
        </p:txBody>
      </p:sp>
      <p:sp>
        <p:nvSpPr>
          <p:cNvPr id="103" name="Google Shape;103;p14"/>
          <p:cNvSpPr/>
          <p:nvPr/>
        </p:nvSpPr>
        <p:spPr>
          <a:xfrm>
            <a:off x="5291000" y="3470675"/>
            <a:ext cx="3185100" cy="10092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04" name="Google Shape;104;p14"/>
          <p:cNvSpPr txBox="1"/>
          <p:nvPr/>
        </p:nvSpPr>
        <p:spPr>
          <a:xfrm>
            <a:off x="6119984" y="3666479"/>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Reflect</a:t>
            </a:r>
            <a:endParaRPr sz="700" b="0" i="0" u="none" strike="noStrike" cap="none">
              <a:solidFill>
                <a:srgbClr val="000000"/>
              </a:solidFill>
              <a:latin typeface="Arial"/>
              <a:ea typeface="Arial"/>
              <a:cs typeface="Arial"/>
              <a:sym typeface="Arial"/>
            </a:endParaRPr>
          </a:p>
        </p:txBody>
      </p:sp>
      <p:sp>
        <p:nvSpPr>
          <p:cNvPr id="105" name="Google Shape;105;p14"/>
          <p:cNvSpPr txBox="1"/>
          <p:nvPr/>
        </p:nvSpPr>
        <p:spPr>
          <a:xfrm>
            <a:off x="6119977" y="3952850"/>
            <a:ext cx="2175300" cy="354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Is it easier to create something from scratch or to re-create something?</a:t>
            </a:r>
            <a:endParaRPr sz="1000">
              <a:solidFill>
                <a:srgbClr val="1E1E1E"/>
              </a:solidFill>
              <a:latin typeface="Inter Tight Medium"/>
              <a:ea typeface="Inter Tight Medium"/>
              <a:cs typeface="Inter Tight Medium"/>
              <a:sym typeface="Inter Tight Medium"/>
            </a:endParaRPr>
          </a:p>
        </p:txBody>
      </p:sp>
      <p:pic>
        <p:nvPicPr>
          <p:cNvPr id="106" name="Google Shape;106;p14"/>
          <p:cNvPicPr preferRelativeResize="0"/>
          <p:nvPr/>
        </p:nvPicPr>
        <p:blipFill rotWithShape="1">
          <a:blip r:embed="rId3">
            <a:alphaModFix/>
          </a:blip>
          <a:srcRect/>
          <a:stretch/>
        </p:blipFill>
        <p:spPr>
          <a:xfrm>
            <a:off x="5518839" y="3666479"/>
            <a:ext cx="497928" cy="4979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12" name="Google Shape;112;p15"/>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13" name="Google Shape;113;p15"/>
          <p:cNvSpPr txBox="1"/>
          <p:nvPr/>
        </p:nvSpPr>
        <p:spPr>
          <a:xfrm>
            <a:off x="1230150" y="3585525"/>
            <a:ext cx="3703200" cy="6003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16. Indeed, ˹it is˺ We ˹Who˺ created humankind and ˹fully˺ know what their souls whisper to them, and We are closer to them than ˹their˺ jugular vein.</a:t>
            </a:r>
            <a:endParaRPr sz="1200">
              <a:solidFill>
                <a:schemeClr val="dk1"/>
              </a:solidFill>
              <a:latin typeface="Inter Light"/>
              <a:ea typeface="Inter Light"/>
              <a:cs typeface="Inter Light"/>
              <a:sym typeface="Inter Light"/>
            </a:endParaRPr>
          </a:p>
        </p:txBody>
      </p:sp>
      <p:sp>
        <p:nvSpPr>
          <p:cNvPr id="114" name="Google Shape;114;p15"/>
          <p:cNvSpPr txBox="1"/>
          <p:nvPr/>
        </p:nvSpPr>
        <p:spPr>
          <a:xfrm>
            <a:off x="1230150" y="2141425"/>
            <a:ext cx="3703200" cy="1188300"/>
          </a:xfrm>
          <a:prstGeom prst="rect">
            <a:avLst/>
          </a:prstGeom>
          <a:noFill/>
          <a:ln>
            <a:noFill/>
          </a:ln>
        </p:spPr>
        <p:txBody>
          <a:bodyPr spcFirstLastPara="1" wrap="square" lIns="45725" tIns="22850" rIns="45725" bIns="22850" anchor="b" anchorCtr="0">
            <a:noAutofit/>
          </a:bodyPr>
          <a:lstStyle/>
          <a:p>
            <a:pPr marL="0" marR="0" lvl="0" indent="0" algn="ctr" rtl="1">
              <a:lnSpc>
                <a:spcPct val="150000"/>
              </a:lnSpc>
              <a:spcBef>
                <a:spcPts val="0"/>
              </a:spcBef>
              <a:spcAft>
                <a:spcPts val="0"/>
              </a:spcAft>
              <a:buNone/>
            </a:pPr>
            <a:r>
              <a:rPr lang="en-GB" sz="1800" b="1">
                <a:solidFill>
                  <a:srgbClr val="413169"/>
                </a:solidFill>
                <a:latin typeface="Noto Sans Arabic"/>
                <a:ea typeface="Noto Sans Arabic"/>
                <a:cs typeface="Noto Sans Arabic"/>
                <a:sym typeface="Noto Sans Arabic"/>
              </a:rPr>
              <a:t>وَلَقَدْ خَلَقْنَا ٱلْإِنسَـٰنَ</a:t>
            </a:r>
            <a:r>
              <a:rPr lang="en-GB" sz="1800">
                <a:solidFill>
                  <a:srgbClr val="413169"/>
                </a:solidFill>
                <a:latin typeface="Noto Sans Arabic"/>
                <a:ea typeface="Noto Sans Arabic"/>
                <a:cs typeface="Noto Sans Arabic"/>
                <a:sym typeface="Noto Sans Arabic"/>
              </a:rPr>
              <a:t> وَنَعْلَمُ مَا تُوَسْوِسُ بِهِۦ نَفْسُهُۥ ۖ وَنَحْنُ أَقْرَبُ إِلَيْهِ مِنْ حَبْلِ ٱلْوَرِيدِ</a:t>
            </a:r>
            <a:endParaRPr sz="1800">
              <a:solidFill>
                <a:srgbClr val="413169"/>
              </a:solidFill>
              <a:latin typeface="Noto Sans Arabic"/>
              <a:ea typeface="Noto Sans Arabic"/>
              <a:cs typeface="Noto Sans Arabic"/>
              <a:sym typeface="Noto Sans Arabic"/>
            </a:endParaRPr>
          </a:p>
        </p:txBody>
      </p:sp>
      <p:sp>
        <p:nvSpPr>
          <p:cNvPr id="115" name="Google Shape;115;p15"/>
          <p:cNvSpPr txBox="1"/>
          <p:nvPr/>
        </p:nvSpPr>
        <p:spPr>
          <a:xfrm>
            <a:off x="1004400" y="748800"/>
            <a:ext cx="38472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Human Being</a:t>
            </a:r>
            <a:endParaRPr sz="3600">
              <a:solidFill>
                <a:srgbClr val="1E1E1E"/>
              </a:solidFill>
              <a:latin typeface="Inter Tight Medium"/>
              <a:ea typeface="Inter Tight Medium"/>
              <a:cs typeface="Inter Tight Medium"/>
              <a:sym typeface="Inter Tight Medium"/>
            </a:endParaRPr>
          </a:p>
        </p:txBody>
      </p:sp>
      <p:sp>
        <p:nvSpPr>
          <p:cNvPr id="116" name="Google Shape;116;p15"/>
          <p:cNvSpPr/>
          <p:nvPr/>
        </p:nvSpPr>
        <p:spPr>
          <a:xfrm>
            <a:off x="5701100" y="1778475"/>
            <a:ext cx="2364900" cy="1188300"/>
          </a:xfrm>
          <a:prstGeom prst="roundRect">
            <a:avLst>
              <a:gd name="adj" fmla="val 9088"/>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17" name="Google Shape;117;p15"/>
          <p:cNvSpPr txBox="1"/>
          <p:nvPr/>
        </p:nvSpPr>
        <p:spPr>
          <a:xfrm>
            <a:off x="5934944" y="2041719"/>
            <a:ext cx="1897200" cy="6618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The biggest proof of Allah’s existence, power and might: creation of the human being</a:t>
            </a:r>
            <a:endParaRPr sz="1000">
              <a:solidFill>
                <a:srgbClr val="1E1E1E"/>
              </a:solidFill>
              <a:latin typeface="Inter Light"/>
              <a:ea typeface="Inter Light"/>
              <a:cs typeface="Inter Light"/>
              <a:sym typeface="Inter Light"/>
            </a:endParaRPr>
          </a:p>
        </p:txBody>
      </p:sp>
      <p:sp>
        <p:nvSpPr>
          <p:cNvPr id="118" name="Google Shape;118;p15"/>
          <p:cNvSpPr/>
          <p:nvPr/>
        </p:nvSpPr>
        <p:spPr>
          <a:xfrm>
            <a:off x="5291000" y="3291525"/>
            <a:ext cx="3185100" cy="11883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19" name="Google Shape;119;p15"/>
          <p:cNvSpPr txBox="1"/>
          <p:nvPr/>
        </p:nvSpPr>
        <p:spPr>
          <a:xfrm>
            <a:off x="6119984" y="3487329"/>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Discuss</a:t>
            </a:r>
            <a:endParaRPr sz="700" b="0" i="0" u="none" strike="noStrike" cap="none">
              <a:solidFill>
                <a:srgbClr val="000000"/>
              </a:solidFill>
              <a:latin typeface="Arial"/>
              <a:ea typeface="Arial"/>
              <a:cs typeface="Arial"/>
              <a:sym typeface="Arial"/>
            </a:endParaRPr>
          </a:p>
        </p:txBody>
      </p:sp>
      <p:sp>
        <p:nvSpPr>
          <p:cNvPr id="120" name="Google Shape;120;p15"/>
          <p:cNvSpPr txBox="1"/>
          <p:nvPr/>
        </p:nvSpPr>
        <p:spPr>
          <a:xfrm>
            <a:off x="6119977" y="3773700"/>
            <a:ext cx="2175300" cy="507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Share one amazing fact you know about the human being with the person next to you.</a:t>
            </a:r>
            <a:endParaRPr sz="1000">
              <a:solidFill>
                <a:srgbClr val="1E1E1E"/>
              </a:solidFill>
              <a:latin typeface="Inter Tight Medium"/>
              <a:ea typeface="Inter Tight Medium"/>
              <a:cs typeface="Inter Tight Medium"/>
              <a:sym typeface="Inter Tight Medium"/>
            </a:endParaRPr>
          </a:p>
        </p:txBody>
      </p:sp>
      <p:pic>
        <p:nvPicPr>
          <p:cNvPr id="121" name="Google Shape;121;p15"/>
          <p:cNvPicPr preferRelativeResize="0"/>
          <p:nvPr/>
        </p:nvPicPr>
        <p:blipFill rotWithShape="1">
          <a:blip r:embed="rId3">
            <a:alphaModFix/>
          </a:blip>
          <a:srcRect/>
          <a:stretch/>
        </p:blipFill>
        <p:spPr>
          <a:xfrm>
            <a:off x="5544954" y="3536446"/>
            <a:ext cx="445722" cy="4702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27" name="Google Shape;127;p16"/>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28" name="Google Shape;128;p16"/>
          <p:cNvSpPr txBox="1"/>
          <p:nvPr/>
        </p:nvSpPr>
        <p:spPr>
          <a:xfrm>
            <a:off x="1230150" y="3589275"/>
            <a:ext cx="3703200" cy="6003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a:solidFill>
                  <a:schemeClr val="dk1"/>
                </a:solidFill>
                <a:latin typeface="Inter Light"/>
                <a:ea typeface="Inter Light"/>
                <a:cs typeface="Inter Light"/>
                <a:sym typeface="Inter Light"/>
              </a:rPr>
              <a:t>16. Indeed, ˹it is˺ We ˹Who˺ created humankind and ˹fully˺ know what their souls whisper to them, and We are closer to them than ˹their˺ jugular vein.</a:t>
            </a:r>
            <a:endParaRPr sz="1200">
              <a:solidFill>
                <a:schemeClr val="dk1"/>
              </a:solidFill>
              <a:latin typeface="Inter Light"/>
              <a:ea typeface="Inter Light"/>
              <a:cs typeface="Inter Light"/>
              <a:sym typeface="Inter Light"/>
            </a:endParaRPr>
          </a:p>
        </p:txBody>
      </p:sp>
      <p:sp>
        <p:nvSpPr>
          <p:cNvPr id="129" name="Google Shape;129;p16"/>
          <p:cNvSpPr txBox="1"/>
          <p:nvPr/>
        </p:nvSpPr>
        <p:spPr>
          <a:xfrm>
            <a:off x="1230150" y="2137668"/>
            <a:ext cx="3703200" cy="11961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وَلَقَدْ خَلَقْنَا ٱلْإِنسَـٰنَ </a:t>
            </a:r>
            <a:r>
              <a:rPr lang="en-GB" sz="1800" b="1">
                <a:solidFill>
                  <a:srgbClr val="413169"/>
                </a:solidFill>
                <a:latin typeface="Noto Sans Arabic"/>
                <a:ea typeface="Noto Sans Arabic"/>
                <a:cs typeface="Noto Sans Arabic"/>
                <a:sym typeface="Noto Sans Arabic"/>
              </a:rPr>
              <a:t>وَنَعْلَمُ مَا تُوَسْوِسُ بِهِۦ نَفْسُهُۥ</a:t>
            </a:r>
            <a:r>
              <a:rPr lang="en-GB" sz="1800">
                <a:solidFill>
                  <a:srgbClr val="413169"/>
                </a:solidFill>
                <a:latin typeface="Noto Sans Arabic"/>
                <a:ea typeface="Noto Sans Arabic"/>
                <a:cs typeface="Noto Sans Arabic"/>
                <a:sym typeface="Noto Sans Arabic"/>
              </a:rPr>
              <a:t> ۖ وَنَحْنُ أَقْرَبُ إِلَيْهِ مِنْ حَبْلِ ٱلْوَرِيدِ</a:t>
            </a:r>
            <a:endParaRPr sz="1800">
              <a:solidFill>
                <a:srgbClr val="413169"/>
              </a:solidFill>
              <a:latin typeface="Noto Sans Arabic"/>
              <a:ea typeface="Noto Sans Arabic"/>
              <a:cs typeface="Noto Sans Arabic"/>
              <a:sym typeface="Noto Sans Arabic"/>
            </a:endParaRPr>
          </a:p>
        </p:txBody>
      </p:sp>
      <p:sp>
        <p:nvSpPr>
          <p:cNvPr id="130" name="Google Shape;130;p16"/>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Every Little Secret</a:t>
            </a:r>
            <a:endParaRPr sz="3600">
              <a:solidFill>
                <a:srgbClr val="1E1E1E"/>
              </a:solidFill>
              <a:latin typeface="Inter Tight Medium"/>
              <a:ea typeface="Inter Tight Medium"/>
              <a:cs typeface="Inter Tight Medium"/>
              <a:sym typeface="Inter Tight Medium"/>
            </a:endParaRPr>
          </a:p>
        </p:txBody>
      </p:sp>
      <p:sp>
        <p:nvSpPr>
          <p:cNvPr id="131" name="Google Shape;131;p16"/>
          <p:cNvSpPr txBox="1"/>
          <p:nvPr/>
        </p:nvSpPr>
        <p:spPr>
          <a:xfrm>
            <a:off x="5395650" y="989475"/>
            <a:ext cx="3224700" cy="2447400"/>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Verse 4 mentions the grand things Allah knows; now He mentions the minutiae = absolute knowledge</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We would not dare say a single word that does not please Allah. We wouldn’t even dwell on a bad thought = Taqwa</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He doesn’t record our thoughts out of His mercy (verse 18)</a:t>
            </a:r>
            <a:endParaRPr sz="12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E8364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2493</Words>
  <Application>Microsoft Office PowerPoint</Application>
  <PresentationFormat>On-screen Show (16:9)</PresentationFormat>
  <Paragraphs>242</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Inter Light</vt:lpstr>
      <vt:lpstr>Inter Tight Medium</vt:lpstr>
      <vt:lpstr>Noto Sans Arabic</vt:lpstr>
      <vt:lpstr>Arial</vt:lpstr>
      <vt:lpstr>Inter Medium</vt:lpstr>
      <vt:lpstr>Inter Tight</vt:lpstr>
      <vt:lpstr>Calibri</vt:lpstr>
      <vt:lpstr>Inter</vt:lpstr>
      <vt:lpstr>Inter Tight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Zaeem Javaid</cp:lastModifiedBy>
  <cp:revision>1</cp:revision>
  <dcterms:modified xsi:type="dcterms:W3CDTF">2025-02-24T10:50:39Z</dcterms:modified>
</cp:coreProperties>
</file>