
<file path=[Content_Types].xml><?xml version="1.0" encoding="utf-8"?>
<Types xmlns="http://schemas.openxmlformats.org/package/2006/content-types">
  <Default Extension="avif" ContentType="image/avif"/>
  <Default Extension="bin" ContentType="image/unknown"/>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6" r:id="rId1"/>
  </p:sldMasterIdLst>
  <p:notesMasterIdLst>
    <p:notesMasterId r:id="rId24"/>
  </p:notesMasterIdLst>
  <p:handoutMasterIdLst>
    <p:handoutMasterId r:id="rId25"/>
  </p:handoutMasterIdLst>
  <p:sldIdLst>
    <p:sldId id="357" r:id="rId2"/>
    <p:sldId id="332" r:id="rId3"/>
    <p:sldId id="283" r:id="rId4"/>
    <p:sldId id="288" r:id="rId5"/>
    <p:sldId id="378" r:id="rId6"/>
    <p:sldId id="297" r:id="rId7"/>
    <p:sldId id="367" r:id="rId8"/>
    <p:sldId id="366" r:id="rId9"/>
    <p:sldId id="368" r:id="rId10"/>
    <p:sldId id="369" r:id="rId11"/>
    <p:sldId id="374" r:id="rId12"/>
    <p:sldId id="377" r:id="rId13"/>
    <p:sldId id="370" r:id="rId14"/>
    <p:sldId id="372" r:id="rId15"/>
    <p:sldId id="379" r:id="rId16"/>
    <p:sldId id="373" r:id="rId17"/>
    <p:sldId id="380" r:id="rId18"/>
    <p:sldId id="375" r:id="rId19"/>
    <p:sldId id="293" r:id="rId20"/>
    <p:sldId id="329" r:id="rId21"/>
    <p:sldId id="331" r:id="rId22"/>
    <p:sldId id="322" r:id="rId23"/>
  </p:sldIdLst>
  <p:sldSz cx="18288000" cy="10287000"/>
  <p:notesSz cx="6858000" cy="9144000"/>
  <p:embeddedFontLst>
    <p:embeddedFont>
      <p:font typeface="(A) Arslan Wessam B" panose="03020402040406030203" pitchFamily="66" charset="-78"/>
      <p:regular r:id="rId26"/>
    </p:embeddedFont>
    <p:embeddedFont>
      <p:font typeface="Brandon Grotesque Black" panose="020B0A03020203060202" pitchFamily="34" charset="0"/>
      <p:regular r:id="rId27"/>
    </p:embeddedFont>
    <p:embeddedFont>
      <p:font typeface="Inter" panose="020B0502030000000004" pitchFamily="34" charset="0"/>
      <p:regular r:id="rId28"/>
      <p:bold r:id="rId29"/>
    </p:embeddedFont>
    <p:embeddedFont>
      <p:font typeface="Inter Light" panose="02000503000000020004" pitchFamily="2" charset="0"/>
      <p:regular r:id="rId30"/>
      <p:bold r:id="rId31"/>
      <p:italic r:id="rId32"/>
      <p:boldItalic r:id="rId33"/>
    </p:embeddedFont>
    <p:embeddedFont>
      <p:font typeface="Inter Medium" panose="02000503000000020004" pitchFamily="2" charset="0"/>
      <p:regular r:id="rId34"/>
    </p:embeddedFont>
    <p:embeddedFont>
      <p:font typeface="Inter Tight" panose="020B0604020202020204" charset="0"/>
      <p:regular r:id="rId35"/>
      <p:bold r:id="rId36"/>
      <p:italic r:id="rId37"/>
      <p:boldItalic r:id="rId38"/>
    </p:embeddedFont>
    <p:embeddedFont>
      <p:font typeface="Inter Tight Medium" panose="020B0604020202020204" charset="0"/>
      <p:regular r:id="rId39"/>
      <p:bold r:id="rId40"/>
      <p:italic r:id="rId41"/>
      <p:boldItalic r:id="rId42"/>
    </p:embeddedFont>
    <p:embeddedFont>
      <p:font typeface="Noto Naskh Arabic SemiBold" pitchFamily="2" charset="-78"/>
      <p:bold r:id="rId43"/>
    </p:embeddedFont>
    <p:embeddedFont>
      <p:font typeface="Noto Sans Arabic" pitchFamily="2" charset="-78"/>
      <p:regular r:id="rId44"/>
    </p:embeddedFont>
    <p:embeddedFont>
      <p:font typeface="Pangea Afrikan SemiBold" panose="020B0704000000000000" pitchFamily="34" charset="0"/>
      <p:bold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itle Slide" id="{F86FB8EE-4685-4E4A-BEA6-8280C9ADFD7D}">
          <p14:sldIdLst>
            <p14:sldId id="357"/>
            <p14:sldId id="332"/>
            <p14:sldId id="283"/>
          </p14:sldIdLst>
        </p14:section>
        <p14:section name="Content" id="{CDC9C1A7-0645-4451-AE27-4A7C60090762}">
          <p14:sldIdLst>
            <p14:sldId id="288"/>
            <p14:sldId id="378"/>
            <p14:sldId id="297"/>
            <p14:sldId id="367"/>
            <p14:sldId id="366"/>
            <p14:sldId id="368"/>
            <p14:sldId id="369"/>
            <p14:sldId id="374"/>
            <p14:sldId id="377"/>
            <p14:sldId id="370"/>
            <p14:sldId id="372"/>
            <p14:sldId id="379"/>
            <p14:sldId id="373"/>
            <p14:sldId id="380"/>
            <p14:sldId id="375"/>
            <p14:sldId id="293"/>
            <p14:sldId id="329"/>
            <p14:sldId id="331"/>
            <p14:sldId id="322"/>
          </p14:sldIdLst>
        </p14:section>
      </p14:sectionLst>
    </p:ext>
    <p:ext uri="{EFAFB233-063F-42B5-8137-9DF3F51BA10A}">
      <p15:sldGuideLst xmlns:p15="http://schemas.microsoft.com/office/powerpoint/2012/main">
        <p15:guide id="1" orient="horz" pos="3240" userDrawn="1">
          <p15:clr>
            <a:srgbClr val="A4A3A4"/>
          </p15:clr>
        </p15:guide>
        <p15:guide id="2" pos="5760" userDrawn="1">
          <p15:clr>
            <a:srgbClr val="A4A3A4"/>
          </p15:clr>
        </p15:guide>
        <p15:guide id="3" orient="horz" pos="3340" userDrawn="1">
          <p15:clr>
            <a:srgbClr val="A4A3A4"/>
          </p15:clr>
        </p15:guide>
        <p15:guide id="4" pos="58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BF5"/>
    <a:srgbClr val="C3B8DE"/>
    <a:srgbClr val="4B116F"/>
    <a:srgbClr val="FAAC69"/>
    <a:srgbClr val="07F49E"/>
    <a:srgbClr val="DBB3F3"/>
    <a:srgbClr val="FFCC00"/>
    <a:srgbClr val="F8F1FD"/>
    <a:srgbClr val="B8FB3C"/>
    <a:srgbClr val="4131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67" autoAdjust="0"/>
  </p:normalViewPr>
  <p:slideViewPr>
    <p:cSldViewPr snapToGrid="0">
      <p:cViewPr varScale="1">
        <p:scale>
          <a:sx n="49" d="100"/>
          <a:sy n="49" d="100"/>
        </p:scale>
        <p:origin x="1917" y="258"/>
      </p:cViewPr>
      <p:guideLst>
        <p:guide orient="horz" pos="3240"/>
        <p:guide pos="5760"/>
        <p:guide orient="horz" pos="3340"/>
        <p:guide pos="5832"/>
      </p:guideLst>
    </p:cSldViewPr>
  </p:slideViewPr>
  <p:notesTextViewPr>
    <p:cViewPr>
      <p:scale>
        <a:sx n="1" d="1"/>
        <a:sy n="1" d="1"/>
      </p:scale>
      <p:origin x="0" y="0"/>
    </p:cViewPr>
  </p:notesTextViewPr>
  <p:sorterViewPr>
    <p:cViewPr>
      <p:scale>
        <a:sx n="100" d="100"/>
        <a:sy n="100" d="100"/>
      </p:scale>
      <p:origin x="0" y="-374"/>
    </p:cViewPr>
  </p:sorterViewPr>
  <p:notesViewPr>
    <p:cSldViewPr snapToGrid="0">
      <p:cViewPr varScale="1">
        <p:scale>
          <a:sx n="83" d="100"/>
          <a:sy n="83" d="100"/>
        </p:scale>
        <p:origin x="3000" y="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eem Javaid" userId="6620a48c0a62430c" providerId="LiveId" clId="{87BF10AF-34C5-4FD4-8392-E3EFACF61AFC}"/>
    <pc:docChg chg="modSld">
      <pc:chgData name="Zaeem Javaid" userId="6620a48c0a62430c" providerId="LiveId" clId="{87BF10AF-34C5-4FD4-8392-E3EFACF61AFC}" dt="2025-02-25T08:15:20.025" v="7" actId="403"/>
      <pc:docMkLst>
        <pc:docMk/>
      </pc:docMkLst>
      <pc:sldChg chg="modSp mod">
        <pc:chgData name="Zaeem Javaid" userId="6620a48c0a62430c" providerId="LiveId" clId="{87BF10AF-34C5-4FD4-8392-E3EFACF61AFC}" dt="2025-02-25T08:14:51.100" v="3" actId="14100"/>
        <pc:sldMkLst>
          <pc:docMk/>
          <pc:sldMk cId="1758204216" sldId="366"/>
        </pc:sldMkLst>
        <pc:spChg chg="mod">
          <ac:chgData name="Zaeem Javaid" userId="6620a48c0a62430c" providerId="LiveId" clId="{87BF10AF-34C5-4FD4-8392-E3EFACF61AFC}" dt="2025-02-25T08:14:51.100" v="3" actId="14100"/>
          <ac:spMkLst>
            <pc:docMk/>
            <pc:sldMk cId="1758204216" sldId="366"/>
            <ac:spMk id="4" creationId="{78E256DE-96A3-B229-7917-2DC45E46D1E3}"/>
          </ac:spMkLst>
        </pc:spChg>
      </pc:sldChg>
      <pc:sldChg chg="modSp mod">
        <pc:chgData name="Zaeem Javaid" userId="6620a48c0a62430c" providerId="LiveId" clId="{87BF10AF-34C5-4FD4-8392-E3EFACF61AFC}" dt="2025-02-25T08:15:00.945" v="4" actId="14100"/>
        <pc:sldMkLst>
          <pc:docMk/>
          <pc:sldMk cId="3617018526" sldId="374"/>
        </pc:sldMkLst>
        <pc:spChg chg="mod">
          <ac:chgData name="Zaeem Javaid" userId="6620a48c0a62430c" providerId="LiveId" clId="{87BF10AF-34C5-4FD4-8392-E3EFACF61AFC}" dt="2025-02-25T08:15:00.945" v="4" actId="14100"/>
          <ac:spMkLst>
            <pc:docMk/>
            <pc:sldMk cId="3617018526" sldId="374"/>
            <ac:spMk id="5" creationId="{609252F9-CBBF-45D3-C688-54355AC68C9B}"/>
          </ac:spMkLst>
        </pc:spChg>
      </pc:sldChg>
      <pc:sldChg chg="modSp mod">
        <pc:chgData name="Zaeem Javaid" userId="6620a48c0a62430c" providerId="LiveId" clId="{87BF10AF-34C5-4FD4-8392-E3EFACF61AFC}" dt="2025-02-25T08:15:20.025" v="7" actId="403"/>
        <pc:sldMkLst>
          <pc:docMk/>
          <pc:sldMk cId="3140016262" sldId="377"/>
        </pc:sldMkLst>
        <pc:spChg chg="mod">
          <ac:chgData name="Zaeem Javaid" userId="6620a48c0a62430c" providerId="LiveId" clId="{87BF10AF-34C5-4FD4-8392-E3EFACF61AFC}" dt="2025-02-25T08:15:10.298" v="5" actId="14100"/>
          <ac:spMkLst>
            <pc:docMk/>
            <pc:sldMk cId="3140016262" sldId="377"/>
            <ac:spMk id="5" creationId="{26F1BEBD-4332-E867-7D2B-6776C40CB512}"/>
          </ac:spMkLst>
        </pc:spChg>
        <pc:graphicFrameChg chg="modGraphic">
          <ac:chgData name="Zaeem Javaid" userId="6620a48c0a62430c" providerId="LiveId" clId="{87BF10AF-34C5-4FD4-8392-E3EFACF61AFC}" dt="2025-02-25T08:15:20.025" v="7" actId="403"/>
          <ac:graphicFrameMkLst>
            <pc:docMk/>
            <pc:sldMk cId="3140016262" sldId="377"/>
            <ac:graphicFrameMk id="6" creationId="{79594F7E-BA10-23B2-1116-568371F48FA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E138C-50C7-4848-9C98-5A3E7A88634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8ADC30C5-4670-42B5-BECB-E19C2020839D}">
      <dgm:prSet phldrT="[Text]" custT="1"/>
      <dgm:spPr>
        <a:solidFill>
          <a:srgbClr val="FAAC69"/>
        </a:solidFill>
      </dgm:spPr>
      <dgm:t>
        <a:bodyPr/>
        <a:lstStyle/>
        <a:p>
          <a:r>
            <a:rPr lang="en-GB" sz="2400" b="1" i="0" u="none" dirty="0">
              <a:solidFill>
                <a:srgbClr val="4B116F"/>
              </a:solidFill>
              <a:latin typeface="+mn-lt"/>
            </a:rPr>
            <a:t>1. Their hearts</a:t>
          </a:r>
          <a:r>
            <a:rPr lang="en-GB" sz="2400" b="0" i="0" u="none" dirty="0">
              <a:solidFill>
                <a:srgbClr val="4B116F"/>
              </a:solidFill>
              <a:latin typeface="+mn-lt"/>
            </a:rPr>
            <a:t> are alive and healthy</a:t>
          </a:r>
          <a:endParaRPr lang="en-GB" sz="2400" b="0" dirty="0">
            <a:solidFill>
              <a:srgbClr val="4B116F"/>
            </a:solidFill>
            <a:latin typeface="+mn-lt"/>
          </a:endParaRPr>
        </a:p>
      </dgm:t>
    </dgm:pt>
    <dgm:pt modelId="{B116EEA7-AD1A-42EE-A8A8-A098FBAF79C0}" type="parTrans" cxnId="{3B65DF8B-B861-44DE-ABAA-4E821BF39015}">
      <dgm:prSet/>
      <dgm:spPr/>
      <dgm:t>
        <a:bodyPr/>
        <a:lstStyle/>
        <a:p>
          <a:endParaRPr lang="en-GB"/>
        </a:p>
      </dgm:t>
    </dgm:pt>
    <dgm:pt modelId="{3CF88D1E-3426-4EC3-87B8-82FF4A2D15CF}" type="sibTrans" cxnId="{3B65DF8B-B861-44DE-ABAA-4E821BF39015}">
      <dgm:prSet/>
      <dgm:spPr/>
      <dgm:t>
        <a:bodyPr/>
        <a:lstStyle/>
        <a:p>
          <a:endParaRPr lang="en-GB"/>
        </a:p>
      </dgm:t>
    </dgm:pt>
    <dgm:pt modelId="{37F9CD79-B0FF-47CD-AE73-AA56679DF1CA}">
      <dgm:prSet phldrT="[Text]" custT="1"/>
      <dgm:spPr>
        <a:solidFill>
          <a:srgbClr val="FAAC69"/>
        </a:solidFill>
      </dgm:spPr>
      <dgm:t>
        <a:bodyPr/>
        <a:lstStyle/>
        <a:p>
          <a:pPr>
            <a:buFont typeface="+mj-lt"/>
            <a:buAutoNum type="arabicPeriod"/>
          </a:pPr>
          <a:r>
            <a:rPr lang="en-GB" sz="2400" b="1" i="0" u="none" dirty="0">
              <a:solidFill>
                <a:srgbClr val="4B116F"/>
              </a:solidFill>
              <a:latin typeface="+mn-lt"/>
            </a:rPr>
            <a:t>2. </a:t>
          </a:r>
          <a:r>
            <a:rPr lang="en-GB" sz="2400" b="0" i="0" u="none" dirty="0">
              <a:solidFill>
                <a:srgbClr val="4B116F"/>
              </a:solidFill>
              <a:latin typeface="+mn-lt"/>
            </a:rPr>
            <a:t>They direct their sense of </a:t>
          </a:r>
          <a:r>
            <a:rPr lang="en-GB" sz="2400" b="1" i="0" u="none" dirty="0">
              <a:solidFill>
                <a:srgbClr val="4B116F"/>
              </a:solidFill>
              <a:latin typeface="+mn-lt"/>
            </a:rPr>
            <a:t>hearing </a:t>
          </a:r>
          <a:r>
            <a:rPr lang="en-GB" sz="2400" b="0" i="0" u="none" dirty="0">
              <a:solidFill>
                <a:srgbClr val="4B116F"/>
              </a:solidFill>
              <a:latin typeface="+mn-lt"/>
            </a:rPr>
            <a:t>completely to the One who is speaking (</a:t>
          </a:r>
          <a:r>
            <a:rPr lang="ar-SA" sz="2400" b="0" i="0" u="none" dirty="0">
              <a:solidFill>
                <a:srgbClr val="4B116F"/>
              </a:solidFill>
              <a:latin typeface="+mn-lt"/>
            </a:rPr>
            <a:t>أَلْقَى ٱلسَّمْعَ</a:t>
          </a:r>
          <a:r>
            <a:rPr lang="en-GB" sz="2400" b="0" i="0" u="none" dirty="0">
              <a:solidFill>
                <a:srgbClr val="4B116F"/>
              </a:solidFill>
              <a:latin typeface="+mn-lt"/>
            </a:rPr>
            <a:t>)</a:t>
          </a:r>
          <a:endParaRPr lang="en-GB" sz="2400" dirty="0">
            <a:solidFill>
              <a:srgbClr val="4B116F"/>
            </a:solidFill>
            <a:latin typeface="+mn-lt"/>
          </a:endParaRPr>
        </a:p>
      </dgm:t>
    </dgm:pt>
    <dgm:pt modelId="{F4F44824-616B-4805-B93C-9C3C8184F181}" type="parTrans" cxnId="{DF7E6DB8-DD29-4600-8EB2-82AA2E3C28FF}">
      <dgm:prSet/>
      <dgm:spPr/>
      <dgm:t>
        <a:bodyPr/>
        <a:lstStyle/>
        <a:p>
          <a:endParaRPr lang="en-GB"/>
        </a:p>
      </dgm:t>
    </dgm:pt>
    <dgm:pt modelId="{1FAC8A23-BA85-43D1-91A5-0A597D6E2C8D}" type="sibTrans" cxnId="{DF7E6DB8-DD29-4600-8EB2-82AA2E3C28FF}">
      <dgm:prSet/>
      <dgm:spPr/>
      <dgm:t>
        <a:bodyPr/>
        <a:lstStyle/>
        <a:p>
          <a:endParaRPr lang="en-GB"/>
        </a:p>
      </dgm:t>
    </dgm:pt>
    <dgm:pt modelId="{92AC949D-714D-4A76-9D82-D55767A9692A}">
      <dgm:prSet phldrT="[Text]" custT="1"/>
      <dgm:spPr>
        <a:solidFill>
          <a:srgbClr val="FAAC69"/>
        </a:solidFill>
      </dgm:spPr>
      <dgm:t>
        <a:bodyPr/>
        <a:lstStyle/>
        <a:p>
          <a:r>
            <a:rPr lang="en-GB" sz="2400" b="1" i="0" u="none" dirty="0">
              <a:solidFill>
                <a:srgbClr val="4B116F"/>
              </a:solidFill>
              <a:latin typeface="+mn-lt"/>
            </a:rPr>
            <a:t>3. Their hearts and minds must be present </a:t>
          </a:r>
          <a:r>
            <a:rPr lang="en-GB" sz="2400" b="0" i="0" u="none" dirty="0">
              <a:solidFill>
                <a:srgbClr val="4B116F"/>
              </a:solidFill>
              <a:latin typeface="+mn-lt"/>
            </a:rPr>
            <a:t> (</a:t>
          </a:r>
          <a:r>
            <a:rPr lang="ar-SA" sz="2400" b="0" i="0" u="none" dirty="0">
              <a:solidFill>
                <a:srgbClr val="4B116F"/>
              </a:solidFill>
              <a:latin typeface="+mn-lt"/>
            </a:rPr>
            <a:t>شَهِيدٌۭ</a:t>
          </a:r>
          <a:r>
            <a:rPr lang="en-GB" sz="2400" b="0" i="0" u="none" dirty="0">
              <a:solidFill>
                <a:srgbClr val="4B116F"/>
              </a:solidFill>
              <a:latin typeface="+mn-lt"/>
            </a:rPr>
            <a:t>) during the experience</a:t>
          </a:r>
          <a:endParaRPr lang="en-GB" sz="2400" dirty="0">
            <a:solidFill>
              <a:srgbClr val="4B116F"/>
            </a:solidFill>
            <a:latin typeface="+mn-lt"/>
          </a:endParaRPr>
        </a:p>
      </dgm:t>
    </dgm:pt>
    <dgm:pt modelId="{44DC2183-6586-453F-9426-31BC13041E32}" type="parTrans" cxnId="{74AC9463-864F-4F54-A273-233A311BF6A4}">
      <dgm:prSet/>
      <dgm:spPr/>
      <dgm:t>
        <a:bodyPr/>
        <a:lstStyle/>
        <a:p>
          <a:endParaRPr lang="en-GB"/>
        </a:p>
      </dgm:t>
    </dgm:pt>
    <dgm:pt modelId="{9402A86D-989D-406C-B07E-C44226C0BA5B}" type="sibTrans" cxnId="{74AC9463-864F-4F54-A273-233A311BF6A4}">
      <dgm:prSet/>
      <dgm:spPr/>
      <dgm:t>
        <a:bodyPr/>
        <a:lstStyle/>
        <a:p>
          <a:endParaRPr lang="en-GB"/>
        </a:p>
      </dgm:t>
    </dgm:pt>
    <dgm:pt modelId="{46B11CE2-A3F7-4A27-996A-F6CB42AECED8}" type="pres">
      <dgm:prSet presAssocID="{AB5E138C-50C7-4848-9C98-5A3E7A886344}" presName="diagram" presStyleCnt="0">
        <dgm:presLayoutVars>
          <dgm:dir/>
          <dgm:resizeHandles val="exact"/>
        </dgm:presLayoutVars>
      </dgm:prSet>
      <dgm:spPr/>
    </dgm:pt>
    <dgm:pt modelId="{C913FC8E-4F11-4B29-9092-5249AD1EBAF3}" type="pres">
      <dgm:prSet presAssocID="{8ADC30C5-4670-42B5-BECB-E19C2020839D}" presName="node" presStyleLbl="node1" presStyleIdx="0" presStyleCnt="3">
        <dgm:presLayoutVars>
          <dgm:bulletEnabled val="1"/>
        </dgm:presLayoutVars>
      </dgm:prSet>
      <dgm:spPr>
        <a:prstGeom prst="roundRect">
          <a:avLst/>
        </a:prstGeom>
      </dgm:spPr>
    </dgm:pt>
    <dgm:pt modelId="{B321CDA4-7649-4DBF-9B70-CF8E2821B656}" type="pres">
      <dgm:prSet presAssocID="{3CF88D1E-3426-4EC3-87B8-82FF4A2D15CF}" presName="sibTrans" presStyleCnt="0"/>
      <dgm:spPr/>
    </dgm:pt>
    <dgm:pt modelId="{6A838A76-E3F8-4906-97EF-304B10ACEC84}" type="pres">
      <dgm:prSet presAssocID="{37F9CD79-B0FF-47CD-AE73-AA56679DF1CA}" presName="node" presStyleLbl="node1" presStyleIdx="1" presStyleCnt="3">
        <dgm:presLayoutVars>
          <dgm:bulletEnabled val="1"/>
        </dgm:presLayoutVars>
      </dgm:prSet>
      <dgm:spPr>
        <a:prstGeom prst="roundRect">
          <a:avLst/>
        </a:prstGeom>
      </dgm:spPr>
    </dgm:pt>
    <dgm:pt modelId="{25807ACF-FB4A-4C52-B26F-AB54A2202759}" type="pres">
      <dgm:prSet presAssocID="{1FAC8A23-BA85-43D1-91A5-0A597D6E2C8D}" presName="sibTrans" presStyleCnt="0"/>
      <dgm:spPr/>
    </dgm:pt>
    <dgm:pt modelId="{FBC86D2C-E378-45BE-90CE-94464B918262}" type="pres">
      <dgm:prSet presAssocID="{92AC949D-714D-4A76-9D82-D55767A9692A}" presName="node" presStyleLbl="node1" presStyleIdx="2" presStyleCnt="3">
        <dgm:presLayoutVars>
          <dgm:bulletEnabled val="1"/>
        </dgm:presLayoutVars>
      </dgm:prSet>
      <dgm:spPr>
        <a:prstGeom prst="roundRect">
          <a:avLst/>
        </a:prstGeom>
      </dgm:spPr>
    </dgm:pt>
  </dgm:ptLst>
  <dgm:cxnLst>
    <dgm:cxn modelId="{CDDF5C23-0409-4F81-9A58-52B886D75638}" type="presOf" srcId="{AB5E138C-50C7-4848-9C98-5A3E7A886344}" destId="{46B11CE2-A3F7-4A27-996A-F6CB42AECED8}" srcOrd="0" destOrd="0" presId="urn:microsoft.com/office/officeart/2005/8/layout/default"/>
    <dgm:cxn modelId="{74AC9463-864F-4F54-A273-233A311BF6A4}" srcId="{AB5E138C-50C7-4848-9C98-5A3E7A886344}" destId="{92AC949D-714D-4A76-9D82-D55767A9692A}" srcOrd="2" destOrd="0" parTransId="{44DC2183-6586-453F-9426-31BC13041E32}" sibTransId="{9402A86D-989D-406C-B07E-C44226C0BA5B}"/>
    <dgm:cxn modelId="{B1B7A252-6793-4E4D-841E-5E84A627A40F}" type="presOf" srcId="{92AC949D-714D-4A76-9D82-D55767A9692A}" destId="{FBC86D2C-E378-45BE-90CE-94464B918262}" srcOrd="0" destOrd="0" presId="urn:microsoft.com/office/officeart/2005/8/layout/default"/>
    <dgm:cxn modelId="{3B65DF8B-B861-44DE-ABAA-4E821BF39015}" srcId="{AB5E138C-50C7-4848-9C98-5A3E7A886344}" destId="{8ADC30C5-4670-42B5-BECB-E19C2020839D}" srcOrd="0" destOrd="0" parTransId="{B116EEA7-AD1A-42EE-A8A8-A098FBAF79C0}" sibTransId="{3CF88D1E-3426-4EC3-87B8-82FF4A2D15CF}"/>
    <dgm:cxn modelId="{DF7E6DB8-DD29-4600-8EB2-82AA2E3C28FF}" srcId="{AB5E138C-50C7-4848-9C98-5A3E7A886344}" destId="{37F9CD79-B0FF-47CD-AE73-AA56679DF1CA}" srcOrd="1" destOrd="0" parTransId="{F4F44824-616B-4805-B93C-9C3C8184F181}" sibTransId="{1FAC8A23-BA85-43D1-91A5-0A597D6E2C8D}"/>
    <dgm:cxn modelId="{66EA20DA-451E-40CD-ADA8-8C62E0EE3F56}" type="presOf" srcId="{37F9CD79-B0FF-47CD-AE73-AA56679DF1CA}" destId="{6A838A76-E3F8-4906-97EF-304B10ACEC84}" srcOrd="0" destOrd="0" presId="urn:microsoft.com/office/officeart/2005/8/layout/default"/>
    <dgm:cxn modelId="{3A093BEB-5F14-4E58-A8F6-AA0CFC77036B}" type="presOf" srcId="{8ADC30C5-4670-42B5-BECB-E19C2020839D}" destId="{C913FC8E-4F11-4B29-9092-5249AD1EBAF3}" srcOrd="0" destOrd="0" presId="urn:microsoft.com/office/officeart/2005/8/layout/default"/>
    <dgm:cxn modelId="{7328DEE9-9C0A-48FA-9804-11C1D61428A2}" type="presParOf" srcId="{46B11CE2-A3F7-4A27-996A-F6CB42AECED8}" destId="{C913FC8E-4F11-4B29-9092-5249AD1EBAF3}" srcOrd="0" destOrd="0" presId="urn:microsoft.com/office/officeart/2005/8/layout/default"/>
    <dgm:cxn modelId="{CE125B5F-B0CA-4674-AA4E-CCDFB910E491}" type="presParOf" srcId="{46B11CE2-A3F7-4A27-996A-F6CB42AECED8}" destId="{B321CDA4-7649-4DBF-9B70-CF8E2821B656}" srcOrd="1" destOrd="0" presId="urn:microsoft.com/office/officeart/2005/8/layout/default"/>
    <dgm:cxn modelId="{4534C104-3332-41CF-917B-7137401CEDB0}" type="presParOf" srcId="{46B11CE2-A3F7-4A27-996A-F6CB42AECED8}" destId="{6A838A76-E3F8-4906-97EF-304B10ACEC84}" srcOrd="2" destOrd="0" presId="urn:microsoft.com/office/officeart/2005/8/layout/default"/>
    <dgm:cxn modelId="{229F4780-69E3-4475-AB79-5191D69E4F0C}" type="presParOf" srcId="{46B11CE2-A3F7-4A27-996A-F6CB42AECED8}" destId="{25807ACF-FB4A-4C52-B26F-AB54A2202759}" srcOrd="3" destOrd="0" presId="urn:microsoft.com/office/officeart/2005/8/layout/default"/>
    <dgm:cxn modelId="{58716044-DB97-4487-A605-A223A556E27B}" type="presParOf" srcId="{46B11CE2-A3F7-4A27-996A-F6CB42AECED8}" destId="{FBC86D2C-E378-45BE-90CE-94464B91826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6FCE0A-78BC-498D-A909-D47D937CDAA6}"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8B5ECDF1-0705-40A3-8D3D-095BB49F68F6}">
      <dgm:prSet phldrT="[Text]" custT="1"/>
      <dgm:spPr>
        <a:solidFill>
          <a:srgbClr val="FAAC69"/>
        </a:solidFill>
      </dgm:spPr>
      <dgm:t>
        <a:bodyPr/>
        <a:lstStyle/>
        <a:p>
          <a:pPr>
            <a:buFont typeface="Arial" panose="020B0604020202020204" pitchFamily="34" charset="0"/>
            <a:buChar char="•"/>
          </a:pPr>
          <a:r>
            <a:rPr lang="en-GB" sz="2400" dirty="0">
              <a:solidFill>
                <a:srgbClr val="4B116F"/>
              </a:solidFill>
              <a:latin typeface="Inter Light" panose="020B0604020202020204" charset="0"/>
              <a:ea typeface="Inter Light" panose="020B0604020202020204" charset="0"/>
            </a:rPr>
            <a:t>1) </a:t>
          </a:r>
          <a:r>
            <a:rPr lang="en-GB" sz="2400" dirty="0" err="1">
              <a:solidFill>
                <a:srgbClr val="4B116F"/>
              </a:solidFill>
              <a:latin typeface="Inter Light" panose="020B0604020202020204" charset="0"/>
              <a:ea typeface="Inter Light" panose="020B0604020202020204" charset="0"/>
            </a:rPr>
            <a:t>Ṣabr</a:t>
          </a:r>
          <a:r>
            <a:rPr lang="en-GB" sz="2400" dirty="0">
              <a:solidFill>
                <a:srgbClr val="4B116F"/>
              </a:solidFill>
              <a:latin typeface="Inter Light" panose="020B0604020202020204" charset="0"/>
              <a:ea typeface="Inter Light" panose="020B0604020202020204" charset="0"/>
            </a:rPr>
            <a:t> in obeying Allah.</a:t>
          </a:r>
          <a:endParaRPr lang="en-GB" sz="2400" dirty="0">
            <a:solidFill>
              <a:srgbClr val="4B116F"/>
            </a:solidFill>
          </a:endParaRPr>
        </a:p>
      </dgm:t>
    </dgm:pt>
    <dgm:pt modelId="{8C395CA0-CB1E-4F60-84F7-FEB87D929C93}" type="parTrans" cxnId="{D9C9B216-B24E-4EDC-873C-D59BBB921AB3}">
      <dgm:prSet/>
      <dgm:spPr/>
      <dgm:t>
        <a:bodyPr/>
        <a:lstStyle/>
        <a:p>
          <a:endParaRPr lang="en-GB"/>
        </a:p>
      </dgm:t>
    </dgm:pt>
    <dgm:pt modelId="{21E72B7A-4295-4255-9416-D7C43C4DAFEF}" type="sibTrans" cxnId="{D9C9B216-B24E-4EDC-873C-D59BBB921AB3}">
      <dgm:prSet/>
      <dgm:spPr/>
      <dgm:t>
        <a:bodyPr/>
        <a:lstStyle/>
        <a:p>
          <a:endParaRPr lang="en-GB"/>
        </a:p>
      </dgm:t>
    </dgm:pt>
    <dgm:pt modelId="{CF71A61D-7EA0-4949-B392-047DE8ABA776}">
      <dgm:prSet phldrT="[Text]" custT="1"/>
      <dgm:spPr>
        <a:solidFill>
          <a:srgbClr val="EEEBF5"/>
        </a:solidFill>
        <a:ln>
          <a:solidFill>
            <a:srgbClr val="EEEBF5">
              <a:alpha val="90000"/>
            </a:srgbClr>
          </a:solidFill>
        </a:ln>
      </dgm:spPr>
      <dgm:t>
        <a:bodyPr/>
        <a:lstStyle/>
        <a:p>
          <a:pPr algn="ctr">
            <a:buNone/>
          </a:pPr>
          <a:r>
            <a:rPr lang="en-GB" sz="2400" dirty="0"/>
            <a:t>Your alarm goes off for Fajr, but you're exhausted.</a:t>
          </a:r>
        </a:p>
      </dgm:t>
    </dgm:pt>
    <dgm:pt modelId="{F3B52038-39BC-42C4-85D7-BB8C5837078D}" type="parTrans" cxnId="{51BD628A-65DE-4DFB-9A2B-19BB941D1487}">
      <dgm:prSet/>
      <dgm:spPr/>
      <dgm:t>
        <a:bodyPr/>
        <a:lstStyle/>
        <a:p>
          <a:endParaRPr lang="en-GB"/>
        </a:p>
      </dgm:t>
    </dgm:pt>
    <dgm:pt modelId="{133E2EC4-9D94-4918-B51F-1FE9BF3CA35F}" type="sibTrans" cxnId="{51BD628A-65DE-4DFB-9A2B-19BB941D1487}">
      <dgm:prSet/>
      <dgm:spPr/>
      <dgm:t>
        <a:bodyPr/>
        <a:lstStyle/>
        <a:p>
          <a:endParaRPr lang="en-GB"/>
        </a:p>
      </dgm:t>
    </dgm:pt>
    <dgm:pt modelId="{460B7279-1829-4D00-B7F7-4FA0ED5A7953}">
      <dgm:prSet phldrT="[Text]" custT="1"/>
      <dgm:spPr>
        <a:solidFill>
          <a:srgbClr val="FAAC69"/>
        </a:solidFill>
      </dgm:spPr>
      <dgm:t>
        <a:bodyPr/>
        <a:lstStyle/>
        <a:p>
          <a:pPr>
            <a:buFont typeface="Arial" panose="020B0604020202020204" pitchFamily="34" charset="0"/>
            <a:buChar char="•"/>
          </a:pPr>
          <a:r>
            <a:rPr lang="en-GB" sz="2400" dirty="0">
              <a:solidFill>
                <a:srgbClr val="4B116F"/>
              </a:solidFill>
              <a:latin typeface="Inter Light" panose="020B0604020202020204" charset="0"/>
              <a:ea typeface="Inter Light" panose="020B0604020202020204" charset="0"/>
            </a:rPr>
            <a:t>(2) </a:t>
          </a:r>
          <a:r>
            <a:rPr lang="en-GB" sz="2400" dirty="0" err="1">
              <a:solidFill>
                <a:srgbClr val="4B116F"/>
              </a:solidFill>
              <a:latin typeface="Inter Light" panose="020B0604020202020204" charset="0"/>
              <a:ea typeface="Inter Light" panose="020B0604020202020204" charset="0"/>
            </a:rPr>
            <a:t>Ṣabr</a:t>
          </a:r>
          <a:r>
            <a:rPr lang="en-GB" sz="2400" dirty="0">
              <a:solidFill>
                <a:srgbClr val="4B116F"/>
              </a:solidFill>
              <a:latin typeface="Inter Light" panose="020B0604020202020204" charset="0"/>
              <a:ea typeface="Inter Light" panose="020B0604020202020204" charset="0"/>
            </a:rPr>
            <a:t> in staying away from sins.</a:t>
          </a:r>
          <a:endParaRPr lang="en-GB" sz="2400" dirty="0">
            <a:solidFill>
              <a:srgbClr val="4B116F"/>
            </a:solidFill>
          </a:endParaRPr>
        </a:p>
      </dgm:t>
    </dgm:pt>
    <dgm:pt modelId="{EAA36884-FDEE-4211-B80C-D12DA87670DC}" type="parTrans" cxnId="{872EC0FF-3F4A-476E-BB38-AF5D45AF0BB8}">
      <dgm:prSet/>
      <dgm:spPr/>
      <dgm:t>
        <a:bodyPr/>
        <a:lstStyle/>
        <a:p>
          <a:endParaRPr lang="en-GB"/>
        </a:p>
      </dgm:t>
    </dgm:pt>
    <dgm:pt modelId="{32B2EF24-61BA-4664-AB9F-332E5BFCC548}" type="sibTrans" cxnId="{872EC0FF-3F4A-476E-BB38-AF5D45AF0BB8}">
      <dgm:prSet/>
      <dgm:spPr/>
      <dgm:t>
        <a:bodyPr/>
        <a:lstStyle/>
        <a:p>
          <a:endParaRPr lang="en-GB"/>
        </a:p>
      </dgm:t>
    </dgm:pt>
    <dgm:pt modelId="{39D97BED-6924-4C20-A612-8315C6B5F3D8}">
      <dgm:prSet phldrT="[Text]" custT="1"/>
      <dgm:spPr>
        <a:solidFill>
          <a:srgbClr val="EEEBF5"/>
        </a:solidFill>
        <a:ln>
          <a:solidFill>
            <a:srgbClr val="EEEBF5">
              <a:alpha val="90000"/>
            </a:srgbClr>
          </a:solidFill>
        </a:ln>
      </dgm:spPr>
      <dgm:t>
        <a:bodyPr/>
        <a:lstStyle/>
        <a:p>
          <a:pPr algn="ctr">
            <a:buNone/>
          </a:pPr>
          <a:r>
            <a:rPr lang="en-GB" sz="2400" dirty="0"/>
            <a:t>You fail an important exam despite studying hard.</a:t>
          </a:r>
        </a:p>
      </dgm:t>
    </dgm:pt>
    <dgm:pt modelId="{D6EE278B-3EA7-4059-B867-43EDE25ED346}" type="parTrans" cxnId="{21C549DB-7007-4591-A714-C4E096306909}">
      <dgm:prSet/>
      <dgm:spPr/>
      <dgm:t>
        <a:bodyPr/>
        <a:lstStyle/>
        <a:p>
          <a:endParaRPr lang="en-GB"/>
        </a:p>
      </dgm:t>
    </dgm:pt>
    <dgm:pt modelId="{2E5A93FD-EAFD-45B5-B8C6-758322B99B7C}" type="sibTrans" cxnId="{21C549DB-7007-4591-A714-C4E096306909}">
      <dgm:prSet/>
      <dgm:spPr/>
      <dgm:t>
        <a:bodyPr/>
        <a:lstStyle/>
        <a:p>
          <a:endParaRPr lang="en-GB"/>
        </a:p>
      </dgm:t>
    </dgm:pt>
    <dgm:pt modelId="{A29774CA-136B-4C5C-B87D-53A8F42F1F2E}">
      <dgm:prSet phldrT="[Text]" custT="1"/>
      <dgm:spPr>
        <a:solidFill>
          <a:srgbClr val="FAAC69"/>
        </a:solidFill>
      </dgm:spPr>
      <dgm:t>
        <a:bodyPr/>
        <a:lstStyle/>
        <a:p>
          <a:pPr>
            <a:buFont typeface="Arial" panose="020B0604020202020204" pitchFamily="34" charset="0"/>
            <a:buChar char="•"/>
          </a:pPr>
          <a:r>
            <a:rPr lang="en-GB" sz="2400" dirty="0">
              <a:solidFill>
                <a:srgbClr val="4B116F"/>
              </a:solidFill>
              <a:latin typeface="Inter Light" panose="020B0604020202020204" charset="0"/>
              <a:ea typeface="Inter Light" panose="020B0604020202020204" charset="0"/>
            </a:rPr>
            <a:t>(3) </a:t>
          </a:r>
          <a:r>
            <a:rPr lang="en-GB" sz="2400" dirty="0" err="1">
              <a:solidFill>
                <a:srgbClr val="4B116F"/>
              </a:solidFill>
              <a:latin typeface="Inter Light" panose="020B0604020202020204" charset="0"/>
              <a:ea typeface="Inter Light" panose="020B0604020202020204" charset="0"/>
            </a:rPr>
            <a:t>Ṣabr</a:t>
          </a:r>
          <a:r>
            <a:rPr lang="en-GB" sz="2400" dirty="0">
              <a:solidFill>
                <a:srgbClr val="4B116F"/>
              </a:solidFill>
              <a:latin typeface="Inter Light" panose="020B0604020202020204" charset="0"/>
              <a:ea typeface="Inter Light" panose="020B0604020202020204" charset="0"/>
            </a:rPr>
            <a:t> in regards to the trials Allah has decreed.</a:t>
          </a:r>
          <a:endParaRPr lang="en-GB" sz="2400" dirty="0">
            <a:solidFill>
              <a:srgbClr val="4B116F"/>
            </a:solidFill>
          </a:endParaRPr>
        </a:p>
      </dgm:t>
    </dgm:pt>
    <dgm:pt modelId="{2E5793CD-06AB-460D-AA6B-B37AFFCC8E7B}" type="parTrans" cxnId="{2E487891-8426-487C-BC5B-BD6220DC18FE}">
      <dgm:prSet/>
      <dgm:spPr/>
      <dgm:t>
        <a:bodyPr/>
        <a:lstStyle/>
        <a:p>
          <a:endParaRPr lang="en-GB"/>
        </a:p>
      </dgm:t>
    </dgm:pt>
    <dgm:pt modelId="{53C12FF8-75C8-4EA3-B6D8-E8936F671249}" type="sibTrans" cxnId="{2E487891-8426-487C-BC5B-BD6220DC18FE}">
      <dgm:prSet/>
      <dgm:spPr/>
      <dgm:t>
        <a:bodyPr/>
        <a:lstStyle/>
        <a:p>
          <a:endParaRPr lang="en-GB"/>
        </a:p>
      </dgm:t>
    </dgm:pt>
    <dgm:pt modelId="{C6F62437-3829-48BE-99AD-43ACE02431F1}">
      <dgm:prSet custT="1"/>
      <dgm:spPr>
        <a:solidFill>
          <a:srgbClr val="EEEBF5"/>
        </a:solidFill>
        <a:ln>
          <a:solidFill>
            <a:srgbClr val="EEEBF5">
              <a:alpha val="90000"/>
            </a:srgbClr>
          </a:solidFill>
        </a:ln>
      </dgm:spPr>
      <dgm:t>
        <a:bodyPr/>
        <a:lstStyle/>
        <a:p>
          <a:pPr algn="ctr">
            <a:buNone/>
          </a:pPr>
          <a:r>
            <a:rPr lang="en-GB" sz="2400" dirty="0"/>
            <a:t>Your friends are pressuring you to gossip. </a:t>
          </a:r>
        </a:p>
      </dgm:t>
    </dgm:pt>
    <dgm:pt modelId="{F852BF64-1C8D-49B2-ADF8-23DBFC3DD67A}" type="parTrans" cxnId="{B1F8880A-D658-44BE-BA25-C945FEA42C11}">
      <dgm:prSet/>
      <dgm:spPr/>
      <dgm:t>
        <a:bodyPr/>
        <a:lstStyle/>
        <a:p>
          <a:endParaRPr lang="en-GB"/>
        </a:p>
      </dgm:t>
    </dgm:pt>
    <dgm:pt modelId="{2D88B0B6-83D8-4ED9-8DA6-C1E8CBC2C295}" type="sibTrans" cxnId="{B1F8880A-D658-44BE-BA25-C945FEA42C11}">
      <dgm:prSet/>
      <dgm:spPr/>
      <dgm:t>
        <a:bodyPr/>
        <a:lstStyle/>
        <a:p>
          <a:endParaRPr lang="en-GB"/>
        </a:p>
      </dgm:t>
    </dgm:pt>
    <dgm:pt modelId="{0A7974AE-83AD-44A0-9F65-5C3D2CDEF4B2}" type="pres">
      <dgm:prSet presAssocID="{B36FCE0A-78BC-498D-A909-D47D937CDAA6}" presName="Name0" presStyleCnt="0">
        <dgm:presLayoutVars>
          <dgm:dir/>
          <dgm:animLvl val="lvl"/>
          <dgm:resizeHandles/>
        </dgm:presLayoutVars>
      </dgm:prSet>
      <dgm:spPr/>
    </dgm:pt>
    <dgm:pt modelId="{FBDFD873-2AF6-44ED-BDC9-3BA804E21FE8}" type="pres">
      <dgm:prSet presAssocID="{8B5ECDF1-0705-40A3-8D3D-095BB49F68F6}" presName="linNode" presStyleCnt="0"/>
      <dgm:spPr/>
    </dgm:pt>
    <dgm:pt modelId="{DC7EBFFA-3994-403F-810E-BCDF54A17192}" type="pres">
      <dgm:prSet presAssocID="{8B5ECDF1-0705-40A3-8D3D-095BB49F68F6}" presName="parentShp" presStyleLbl="node1" presStyleIdx="0" presStyleCnt="3">
        <dgm:presLayoutVars>
          <dgm:bulletEnabled val="1"/>
        </dgm:presLayoutVars>
      </dgm:prSet>
      <dgm:spPr/>
    </dgm:pt>
    <dgm:pt modelId="{993CC204-549D-4411-94D1-C6C3AEF7490B}" type="pres">
      <dgm:prSet presAssocID="{8B5ECDF1-0705-40A3-8D3D-095BB49F68F6}" presName="childShp" presStyleLbl="bgAccFollowNode1" presStyleIdx="0" presStyleCnt="3">
        <dgm:presLayoutVars>
          <dgm:bulletEnabled val="1"/>
        </dgm:presLayoutVars>
      </dgm:prSet>
      <dgm:spPr/>
    </dgm:pt>
    <dgm:pt modelId="{AACBA9AE-A76A-4EB8-A521-69BB9EC54F3E}" type="pres">
      <dgm:prSet presAssocID="{21E72B7A-4295-4255-9416-D7C43C4DAFEF}" presName="spacing" presStyleCnt="0"/>
      <dgm:spPr/>
    </dgm:pt>
    <dgm:pt modelId="{2E9D0146-31C2-475E-AB2D-870D7B2C1DDA}" type="pres">
      <dgm:prSet presAssocID="{460B7279-1829-4D00-B7F7-4FA0ED5A7953}" presName="linNode" presStyleCnt="0"/>
      <dgm:spPr/>
    </dgm:pt>
    <dgm:pt modelId="{542EF143-36EC-4FB0-B0FB-A245A9091D44}" type="pres">
      <dgm:prSet presAssocID="{460B7279-1829-4D00-B7F7-4FA0ED5A7953}" presName="parentShp" presStyleLbl="node1" presStyleIdx="1" presStyleCnt="3">
        <dgm:presLayoutVars>
          <dgm:bulletEnabled val="1"/>
        </dgm:presLayoutVars>
      </dgm:prSet>
      <dgm:spPr/>
    </dgm:pt>
    <dgm:pt modelId="{490B7091-5350-44A4-A720-57F58F0754DA}" type="pres">
      <dgm:prSet presAssocID="{460B7279-1829-4D00-B7F7-4FA0ED5A7953}" presName="childShp" presStyleLbl="bgAccFollowNode1" presStyleIdx="1" presStyleCnt="3">
        <dgm:presLayoutVars>
          <dgm:bulletEnabled val="1"/>
        </dgm:presLayoutVars>
      </dgm:prSet>
      <dgm:spPr/>
    </dgm:pt>
    <dgm:pt modelId="{359EE51F-BC31-4C6C-AA41-3417A13C4A2C}" type="pres">
      <dgm:prSet presAssocID="{32B2EF24-61BA-4664-AB9F-332E5BFCC548}" presName="spacing" presStyleCnt="0"/>
      <dgm:spPr/>
    </dgm:pt>
    <dgm:pt modelId="{EF814C08-663E-4BDA-B63C-4763DF7E710E}" type="pres">
      <dgm:prSet presAssocID="{A29774CA-136B-4C5C-B87D-53A8F42F1F2E}" presName="linNode" presStyleCnt="0"/>
      <dgm:spPr/>
    </dgm:pt>
    <dgm:pt modelId="{24813E45-BDE5-4EEC-8A57-28A2FA273686}" type="pres">
      <dgm:prSet presAssocID="{A29774CA-136B-4C5C-B87D-53A8F42F1F2E}" presName="parentShp" presStyleLbl="node1" presStyleIdx="2" presStyleCnt="3">
        <dgm:presLayoutVars>
          <dgm:bulletEnabled val="1"/>
        </dgm:presLayoutVars>
      </dgm:prSet>
      <dgm:spPr/>
    </dgm:pt>
    <dgm:pt modelId="{B7545F8C-4025-4820-ADD7-4DC4B0C56033}" type="pres">
      <dgm:prSet presAssocID="{A29774CA-136B-4C5C-B87D-53A8F42F1F2E}" presName="childShp" presStyleLbl="bgAccFollowNode1" presStyleIdx="2" presStyleCnt="3">
        <dgm:presLayoutVars>
          <dgm:bulletEnabled val="1"/>
        </dgm:presLayoutVars>
      </dgm:prSet>
      <dgm:spPr/>
    </dgm:pt>
  </dgm:ptLst>
  <dgm:cxnLst>
    <dgm:cxn modelId="{B1F8880A-D658-44BE-BA25-C945FEA42C11}" srcId="{460B7279-1829-4D00-B7F7-4FA0ED5A7953}" destId="{C6F62437-3829-48BE-99AD-43ACE02431F1}" srcOrd="0" destOrd="0" parTransId="{F852BF64-1C8D-49B2-ADF8-23DBFC3DD67A}" sibTransId="{2D88B0B6-83D8-4ED9-8DA6-C1E8CBC2C295}"/>
    <dgm:cxn modelId="{D9C9B216-B24E-4EDC-873C-D59BBB921AB3}" srcId="{B36FCE0A-78BC-498D-A909-D47D937CDAA6}" destId="{8B5ECDF1-0705-40A3-8D3D-095BB49F68F6}" srcOrd="0" destOrd="0" parTransId="{8C395CA0-CB1E-4F60-84F7-FEB87D929C93}" sibTransId="{21E72B7A-4295-4255-9416-D7C43C4DAFEF}"/>
    <dgm:cxn modelId="{F7E9B318-B580-4575-A347-314E32AA5ADC}" type="presOf" srcId="{460B7279-1829-4D00-B7F7-4FA0ED5A7953}" destId="{542EF143-36EC-4FB0-B0FB-A245A9091D44}" srcOrd="0" destOrd="0" presId="urn:microsoft.com/office/officeart/2005/8/layout/vList6"/>
    <dgm:cxn modelId="{3CEE5B65-1EB8-43D9-8F23-BAB005465E36}" type="presOf" srcId="{CF71A61D-7EA0-4949-B392-047DE8ABA776}" destId="{993CC204-549D-4411-94D1-C6C3AEF7490B}" srcOrd="0" destOrd="0" presId="urn:microsoft.com/office/officeart/2005/8/layout/vList6"/>
    <dgm:cxn modelId="{F8D3F54C-68F3-4115-9F64-EE7D3ED1CF24}" type="presOf" srcId="{39D97BED-6924-4C20-A612-8315C6B5F3D8}" destId="{B7545F8C-4025-4820-ADD7-4DC4B0C56033}" srcOrd="0" destOrd="0" presId="urn:microsoft.com/office/officeart/2005/8/layout/vList6"/>
    <dgm:cxn modelId="{51BD628A-65DE-4DFB-9A2B-19BB941D1487}" srcId="{8B5ECDF1-0705-40A3-8D3D-095BB49F68F6}" destId="{CF71A61D-7EA0-4949-B392-047DE8ABA776}" srcOrd="0" destOrd="0" parTransId="{F3B52038-39BC-42C4-85D7-BB8C5837078D}" sibTransId="{133E2EC4-9D94-4918-B51F-1FE9BF3CA35F}"/>
    <dgm:cxn modelId="{7015E58E-A56E-4052-877E-765572177B8C}" type="presOf" srcId="{A29774CA-136B-4C5C-B87D-53A8F42F1F2E}" destId="{24813E45-BDE5-4EEC-8A57-28A2FA273686}" srcOrd="0" destOrd="0" presId="urn:microsoft.com/office/officeart/2005/8/layout/vList6"/>
    <dgm:cxn modelId="{2E487891-8426-487C-BC5B-BD6220DC18FE}" srcId="{B36FCE0A-78BC-498D-A909-D47D937CDAA6}" destId="{A29774CA-136B-4C5C-B87D-53A8F42F1F2E}" srcOrd="2" destOrd="0" parTransId="{2E5793CD-06AB-460D-AA6B-B37AFFCC8E7B}" sibTransId="{53C12FF8-75C8-4EA3-B6D8-E8936F671249}"/>
    <dgm:cxn modelId="{117B0AA7-B596-4F93-890B-F9BEE307F0A3}" type="presOf" srcId="{C6F62437-3829-48BE-99AD-43ACE02431F1}" destId="{490B7091-5350-44A4-A720-57F58F0754DA}" srcOrd="0" destOrd="0" presId="urn:microsoft.com/office/officeart/2005/8/layout/vList6"/>
    <dgm:cxn modelId="{094F73CC-24DC-4BC5-8C4D-6814FC0B7478}" type="presOf" srcId="{B36FCE0A-78BC-498D-A909-D47D937CDAA6}" destId="{0A7974AE-83AD-44A0-9F65-5C3D2CDEF4B2}" srcOrd="0" destOrd="0" presId="urn:microsoft.com/office/officeart/2005/8/layout/vList6"/>
    <dgm:cxn modelId="{21C549DB-7007-4591-A714-C4E096306909}" srcId="{A29774CA-136B-4C5C-B87D-53A8F42F1F2E}" destId="{39D97BED-6924-4C20-A612-8315C6B5F3D8}" srcOrd="0" destOrd="0" parTransId="{D6EE278B-3EA7-4059-B867-43EDE25ED346}" sibTransId="{2E5A93FD-EAFD-45B5-B8C6-758322B99B7C}"/>
    <dgm:cxn modelId="{9E7309F4-0A4C-4D91-9514-C45A21AD2695}" type="presOf" srcId="{8B5ECDF1-0705-40A3-8D3D-095BB49F68F6}" destId="{DC7EBFFA-3994-403F-810E-BCDF54A17192}" srcOrd="0" destOrd="0" presId="urn:microsoft.com/office/officeart/2005/8/layout/vList6"/>
    <dgm:cxn modelId="{872EC0FF-3F4A-476E-BB38-AF5D45AF0BB8}" srcId="{B36FCE0A-78BC-498D-A909-D47D937CDAA6}" destId="{460B7279-1829-4D00-B7F7-4FA0ED5A7953}" srcOrd="1" destOrd="0" parTransId="{EAA36884-FDEE-4211-B80C-D12DA87670DC}" sibTransId="{32B2EF24-61BA-4664-AB9F-332E5BFCC548}"/>
    <dgm:cxn modelId="{42F1BE8A-082B-40FD-89A1-886F53D7ACF6}" type="presParOf" srcId="{0A7974AE-83AD-44A0-9F65-5C3D2CDEF4B2}" destId="{FBDFD873-2AF6-44ED-BDC9-3BA804E21FE8}" srcOrd="0" destOrd="0" presId="urn:microsoft.com/office/officeart/2005/8/layout/vList6"/>
    <dgm:cxn modelId="{130D6C66-7983-45B7-8516-0B68A9BA307B}" type="presParOf" srcId="{FBDFD873-2AF6-44ED-BDC9-3BA804E21FE8}" destId="{DC7EBFFA-3994-403F-810E-BCDF54A17192}" srcOrd="0" destOrd="0" presId="urn:microsoft.com/office/officeart/2005/8/layout/vList6"/>
    <dgm:cxn modelId="{A6128385-8D9F-4B0F-8AD4-18D326BA470F}" type="presParOf" srcId="{FBDFD873-2AF6-44ED-BDC9-3BA804E21FE8}" destId="{993CC204-549D-4411-94D1-C6C3AEF7490B}" srcOrd="1" destOrd="0" presId="urn:microsoft.com/office/officeart/2005/8/layout/vList6"/>
    <dgm:cxn modelId="{23B7D431-28A8-4AAC-827B-69D051185251}" type="presParOf" srcId="{0A7974AE-83AD-44A0-9F65-5C3D2CDEF4B2}" destId="{AACBA9AE-A76A-4EB8-A521-69BB9EC54F3E}" srcOrd="1" destOrd="0" presId="urn:microsoft.com/office/officeart/2005/8/layout/vList6"/>
    <dgm:cxn modelId="{3A7636B4-4B7B-4596-BCAE-8BB9F3673B86}" type="presParOf" srcId="{0A7974AE-83AD-44A0-9F65-5C3D2CDEF4B2}" destId="{2E9D0146-31C2-475E-AB2D-870D7B2C1DDA}" srcOrd="2" destOrd="0" presId="urn:microsoft.com/office/officeart/2005/8/layout/vList6"/>
    <dgm:cxn modelId="{1B537BE9-9C00-4817-BA3D-A40CD9D7AB75}" type="presParOf" srcId="{2E9D0146-31C2-475E-AB2D-870D7B2C1DDA}" destId="{542EF143-36EC-4FB0-B0FB-A245A9091D44}" srcOrd="0" destOrd="0" presId="urn:microsoft.com/office/officeart/2005/8/layout/vList6"/>
    <dgm:cxn modelId="{1528B4DB-2A2B-4A49-9618-8C619B101E37}" type="presParOf" srcId="{2E9D0146-31C2-475E-AB2D-870D7B2C1DDA}" destId="{490B7091-5350-44A4-A720-57F58F0754DA}" srcOrd="1" destOrd="0" presId="urn:microsoft.com/office/officeart/2005/8/layout/vList6"/>
    <dgm:cxn modelId="{E9D7B2B9-34F0-4227-B58F-B77ADF1F155A}" type="presParOf" srcId="{0A7974AE-83AD-44A0-9F65-5C3D2CDEF4B2}" destId="{359EE51F-BC31-4C6C-AA41-3417A13C4A2C}" srcOrd="3" destOrd="0" presId="urn:microsoft.com/office/officeart/2005/8/layout/vList6"/>
    <dgm:cxn modelId="{A40CE430-0E51-48BC-9237-3557BDE91F8E}" type="presParOf" srcId="{0A7974AE-83AD-44A0-9F65-5C3D2CDEF4B2}" destId="{EF814C08-663E-4BDA-B63C-4763DF7E710E}" srcOrd="4" destOrd="0" presId="urn:microsoft.com/office/officeart/2005/8/layout/vList6"/>
    <dgm:cxn modelId="{4B74C2E0-FB19-4A90-B577-5EAAE4C122EF}" type="presParOf" srcId="{EF814C08-663E-4BDA-B63C-4763DF7E710E}" destId="{24813E45-BDE5-4EEC-8A57-28A2FA273686}" srcOrd="0" destOrd="0" presId="urn:microsoft.com/office/officeart/2005/8/layout/vList6"/>
    <dgm:cxn modelId="{3953A0CE-E1C3-4AA3-9C76-F59217F73050}" type="presParOf" srcId="{EF814C08-663E-4BDA-B63C-4763DF7E710E}" destId="{B7545F8C-4025-4820-ADD7-4DC4B0C5603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5AB0E-3E25-4FFE-870A-8021FF244FDD}" type="doc">
      <dgm:prSet loTypeId="urn:microsoft.com/office/officeart/2005/8/layout/default" loCatId="list" qsTypeId="urn:microsoft.com/office/officeart/2005/8/quickstyle/simple1" qsCatId="simple" csTypeId="urn:microsoft.com/office/officeart/2005/8/colors/accent1_2" csCatId="accent1" phldr="1"/>
      <dgm:spPr/>
    </dgm:pt>
    <dgm:pt modelId="{A497C79B-45DD-4F13-BF78-72C70A28119C}">
      <dgm:prSet phldrT="[Text]" custT="1"/>
      <dgm:spPr>
        <a:solidFill>
          <a:srgbClr val="EEEBF5"/>
        </a:solidFill>
        <a:ln>
          <a:solidFill>
            <a:srgbClr val="EEEBF5"/>
          </a:solidFill>
        </a:ln>
      </dgm:spPr>
      <dgm:t>
        <a:bodyPr/>
        <a:lstStyle/>
        <a:p>
          <a:r>
            <a:rPr lang="en-GB" sz="2400" b="0" dirty="0">
              <a:solidFill>
                <a:srgbClr val="4B116F"/>
              </a:solidFill>
            </a:rPr>
            <a:t>1. It’s 9 AM and you’re finally enjoying your sleep-in. Suddenly, your mum calls from the kitchen: “Wake up, I need your help with cleaning today!”
You’re annoyed, thinking, </a:t>
          </a:r>
          <a:r>
            <a:rPr lang="en-GB" sz="2400" b="0" i="1" dirty="0">
              <a:solidFill>
                <a:srgbClr val="4B116F"/>
              </a:solidFill>
            </a:rPr>
            <a:t>But it’s my holiday!</a:t>
          </a:r>
        </a:p>
      </dgm:t>
    </dgm:pt>
    <dgm:pt modelId="{1624B954-5E2F-4C98-B388-748BD9824337}" type="parTrans" cxnId="{19FE1045-1A84-4FEF-AF54-459C2C8CCFA5}">
      <dgm:prSet/>
      <dgm:spPr/>
      <dgm:t>
        <a:bodyPr/>
        <a:lstStyle/>
        <a:p>
          <a:endParaRPr lang="en-GB"/>
        </a:p>
      </dgm:t>
    </dgm:pt>
    <dgm:pt modelId="{F1AEE5D5-063F-4666-A2AD-A76E6583E639}" type="sibTrans" cxnId="{19FE1045-1A84-4FEF-AF54-459C2C8CCFA5}">
      <dgm:prSet/>
      <dgm:spPr/>
      <dgm:t>
        <a:bodyPr/>
        <a:lstStyle/>
        <a:p>
          <a:endParaRPr lang="en-GB"/>
        </a:p>
      </dgm:t>
    </dgm:pt>
    <dgm:pt modelId="{04D0BA3D-63FA-4D67-873D-6761802A6970}">
      <dgm:prSet phldrT="[Text]" custT="1"/>
      <dgm:spPr>
        <a:solidFill>
          <a:srgbClr val="EEEBF5"/>
        </a:solidFill>
        <a:ln>
          <a:solidFill>
            <a:srgbClr val="EEEBF5"/>
          </a:solidFill>
        </a:ln>
      </dgm:spPr>
      <dgm:t>
        <a:bodyPr/>
        <a:lstStyle/>
        <a:p>
          <a:r>
            <a:rPr lang="en-GB" sz="2400" b="0" dirty="0">
              <a:solidFill>
                <a:srgbClr val="4B116F"/>
              </a:solidFill>
            </a:rPr>
            <a:t>2. You’re walking to the shop. A passerby walks past and sniggeringly says, ‘Paki!’</a:t>
          </a:r>
        </a:p>
      </dgm:t>
    </dgm:pt>
    <dgm:pt modelId="{782785CE-C64F-4F27-8618-690AF20D9868}" type="parTrans" cxnId="{DC63D2F3-8ABA-497A-8A46-89F52E4A8CDB}">
      <dgm:prSet/>
      <dgm:spPr/>
      <dgm:t>
        <a:bodyPr/>
        <a:lstStyle/>
        <a:p>
          <a:endParaRPr lang="en-GB"/>
        </a:p>
      </dgm:t>
    </dgm:pt>
    <dgm:pt modelId="{55FA77BA-6CF3-41C9-BD74-2AD76BF6728D}" type="sibTrans" cxnId="{DC63D2F3-8ABA-497A-8A46-89F52E4A8CDB}">
      <dgm:prSet/>
      <dgm:spPr/>
      <dgm:t>
        <a:bodyPr/>
        <a:lstStyle/>
        <a:p>
          <a:endParaRPr lang="en-GB"/>
        </a:p>
      </dgm:t>
    </dgm:pt>
    <dgm:pt modelId="{9DD781F6-9C0D-4E26-98E4-F7BD96D5E15C}">
      <dgm:prSet phldrT="[Text]" custT="1"/>
      <dgm:spPr>
        <a:solidFill>
          <a:srgbClr val="EEEBF5"/>
        </a:solidFill>
        <a:ln>
          <a:solidFill>
            <a:srgbClr val="EEEBF5"/>
          </a:solidFill>
        </a:ln>
      </dgm:spPr>
      <dgm:t>
        <a:bodyPr/>
        <a:lstStyle/>
        <a:p>
          <a:r>
            <a:rPr lang="en-GB" sz="2400" b="0" dirty="0">
              <a:solidFill>
                <a:srgbClr val="4B116F"/>
              </a:solidFill>
            </a:rPr>
            <a:t>3. You’re getting ready to go out when you realise your sibling took your favourite shoes without asking—and now they’re dirty! </a:t>
          </a:r>
        </a:p>
      </dgm:t>
    </dgm:pt>
    <dgm:pt modelId="{E613660D-8983-46AB-9D58-3B9B261D782E}" type="parTrans" cxnId="{BC798D93-4F05-4FE8-A76A-E1A27E89BA85}">
      <dgm:prSet/>
      <dgm:spPr/>
      <dgm:t>
        <a:bodyPr/>
        <a:lstStyle/>
        <a:p>
          <a:endParaRPr lang="en-GB"/>
        </a:p>
      </dgm:t>
    </dgm:pt>
    <dgm:pt modelId="{4BE57886-9671-485C-A2E2-5D597A439041}" type="sibTrans" cxnId="{BC798D93-4F05-4FE8-A76A-E1A27E89BA85}">
      <dgm:prSet/>
      <dgm:spPr/>
      <dgm:t>
        <a:bodyPr/>
        <a:lstStyle/>
        <a:p>
          <a:endParaRPr lang="en-GB"/>
        </a:p>
      </dgm:t>
    </dgm:pt>
    <dgm:pt modelId="{6140CA19-7636-40E8-92D3-34D68B86D2E4}">
      <dgm:prSet phldrT="[Text]" custT="1"/>
      <dgm:spPr>
        <a:solidFill>
          <a:srgbClr val="EEEBF5"/>
        </a:solidFill>
        <a:ln>
          <a:solidFill>
            <a:srgbClr val="EEEBF5"/>
          </a:solidFill>
        </a:ln>
      </dgm:spPr>
      <dgm:t>
        <a:bodyPr/>
        <a:lstStyle/>
        <a:p>
          <a:r>
            <a:rPr lang="en-GB" sz="2400" b="0" dirty="0">
              <a:solidFill>
                <a:srgbClr val="4B116F"/>
              </a:solidFill>
            </a:rPr>
            <a:t>4. You’re scrolling through your feed when you come across a post from someone in your friend group clearly talking bad about you.</a:t>
          </a:r>
        </a:p>
      </dgm:t>
    </dgm:pt>
    <dgm:pt modelId="{507297DA-9736-483D-8132-34B75968DF1D}" type="parTrans" cxnId="{DCE35EC4-A462-4DBC-9757-34354483ED1D}">
      <dgm:prSet/>
      <dgm:spPr/>
      <dgm:t>
        <a:bodyPr/>
        <a:lstStyle/>
        <a:p>
          <a:endParaRPr lang="en-GB"/>
        </a:p>
      </dgm:t>
    </dgm:pt>
    <dgm:pt modelId="{0B39BFAB-8653-483C-9AD1-0BB0CF575B59}" type="sibTrans" cxnId="{DCE35EC4-A462-4DBC-9757-34354483ED1D}">
      <dgm:prSet/>
      <dgm:spPr/>
      <dgm:t>
        <a:bodyPr/>
        <a:lstStyle/>
        <a:p>
          <a:endParaRPr lang="en-GB"/>
        </a:p>
      </dgm:t>
    </dgm:pt>
    <dgm:pt modelId="{ED1E8FE4-7616-462B-A5D1-B13851018CAE}" type="pres">
      <dgm:prSet presAssocID="{DDC5AB0E-3E25-4FFE-870A-8021FF244FDD}" presName="diagram" presStyleCnt="0">
        <dgm:presLayoutVars>
          <dgm:dir/>
          <dgm:resizeHandles val="exact"/>
        </dgm:presLayoutVars>
      </dgm:prSet>
      <dgm:spPr/>
    </dgm:pt>
    <dgm:pt modelId="{B314D6EF-E4D0-46AE-B7FE-8414403CCF8D}" type="pres">
      <dgm:prSet presAssocID="{A497C79B-45DD-4F13-BF78-72C70A28119C}" presName="node" presStyleLbl="node1" presStyleIdx="0" presStyleCnt="4">
        <dgm:presLayoutVars>
          <dgm:bulletEnabled val="1"/>
        </dgm:presLayoutVars>
      </dgm:prSet>
      <dgm:spPr>
        <a:prstGeom prst="roundRect">
          <a:avLst/>
        </a:prstGeom>
      </dgm:spPr>
    </dgm:pt>
    <dgm:pt modelId="{561CD235-9759-440B-A7EC-46865054D82A}" type="pres">
      <dgm:prSet presAssocID="{F1AEE5D5-063F-4666-A2AD-A76E6583E639}" presName="sibTrans" presStyleCnt="0"/>
      <dgm:spPr/>
    </dgm:pt>
    <dgm:pt modelId="{078B3BEE-362D-436E-966A-FCD624B694FD}" type="pres">
      <dgm:prSet presAssocID="{04D0BA3D-63FA-4D67-873D-6761802A6970}" presName="node" presStyleLbl="node1" presStyleIdx="1" presStyleCnt="4">
        <dgm:presLayoutVars>
          <dgm:bulletEnabled val="1"/>
        </dgm:presLayoutVars>
      </dgm:prSet>
      <dgm:spPr>
        <a:prstGeom prst="roundRect">
          <a:avLst/>
        </a:prstGeom>
      </dgm:spPr>
    </dgm:pt>
    <dgm:pt modelId="{EF658BF5-C8B9-47FE-A27F-0E110CA682C0}" type="pres">
      <dgm:prSet presAssocID="{55FA77BA-6CF3-41C9-BD74-2AD76BF6728D}" presName="sibTrans" presStyleCnt="0"/>
      <dgm:spPr/>
    </dgm:pt>
    <dgm:pt modelId="{373DC1AC-6D9A-4316-83D3-08B7D5C8C073}" type="pres">
      <dgm:prSet presAssocID="{9DD781F6-9C0D-4E26-98E4-F7BD96D5E15C}" presName="node" presStyleLbl="node1" presStyleIdx="2" presStyleCnt="4">
        <dgm:presLayoutVars>
          <dgm:bulletEnabled val="1"/>
        </dgm:presLayoutVars>
      </dgm:prSet>
      <dgm:spPr>
        <a:prstGeom prst="roundRect">
          <a:avLst/>
        </a:prstGeom>
      </dgm:spPr>
    </dgm:pt>
    <dgm:pt modelId="{BCCD19BD-0B66-4F3A-8983-F8EBB59D35A8}" type="pres">
      <dgm:prSet presAssocID="{4BE57886-9671-485C-A2E2-5D597A439041}" presName="sibTrans" presStyleCnt="0"/>
      <dgm:spPr/>
    </dgm:pt>
    <dgm:pt modelId="{98E9DF3A-C4A8-43BD-8829-54032C30D400}" type="pres">
      <dgm:prSet presAssocID="{6140CA19-7636-40E8-92D3-34D68B86D2E4}" presName="node" presStyleLbl="node1" presStyleIdx="3" presStyleCnt="4">
        <dgm:presLayoutVars>
          <dgm:bulletEnabled val="1"/>
        </dgm:presLayoutVars>
      </dgm:prSet>
      <dgm:spPr>
        <a:prstGeom prst="roundRect">
          <a:avLst/>
        </a:prstGeom>
      </dgm:spPr>
    </dgm:pt>
  </dgm:ptLst>
  <dgm:cxnLst>
    <dgm:cxn modelId="{1F7EEC0C-4A52-424A-ABDC-6DABF9A8419B}" type="presOf" srcId="{DDC5AB0E-3E25-4FFE-870A-8021FF244FDD}" destId="{ED1E8FE4-7616-462B-A5D1-B13851018CAE}" srcOrd="0" destOrd="0" presId="urn:microsoft.com/office/officeart/2005/8/layout/default"/>
    <dgm:cxn modelId="{19FE1045-1A84-4FEF-AF54-459C2C8CCFA5}" srcId="{DDC5AB0E-3E25-4FFE-870A-8021FF244FDD}" destId="{A497C79B-45DD-4F13-BF78-72C70A28119C}" srcOrd="0" destOrd="0" parTransId="{1624B954-5E2F-4C98-B388-748BD9824337}" sibTransId="{F1AEE5D5-063F-4666-A2AD-A76E6583E639}"/>
    <dgm:cxn modelId="{D14CD98B-DDB9-4B07-A9FD-ECBA2EA733A7}" type="presOf" srcId="{04D0BA3D-63FA-4D67-873D-6761802A6970}" destId="{078B3BEE-362D-436E-966A-FCD624B694FD}" srcOrd="0" destOrd="0" presId="urn:microsoft.com/office/officeart/2005/8/layout/default"/>
    <dgm:cxn modelId="{BC798D93-4F05-4FE8-A76A-E1A27E89BA85}" srcId="{DDC5AB0E-3E25-4FFE-870A-8021FF244FDD}" destId="{9DD781F6-9C0D-4E26-98E4-F7BD96D5E15C}" srcOrd="2" destOrd="0" parTransId="{E613660D-8983-46AB-9D58-3B9B261D782E}" sibTransId="{4BE57886-9671-485C-A2E2-5D597A439041}"/>
    <dgm:cxn modelId="{0FE58EB1-5D1F-4871-A7C6-AA0EE5D5D859}" type="presOf" srcId="{A497C79B-45DD-4F13-BF78-72C70A28119C}" destId="{B314D6EF-E4D0-46AE-B7FE-8414403CCF8D}" srcOrd="0" destOrd="0" presId="urn:microsoft.com/office/officeart/2005/8/layout/default"/>
    <dgm:cxn modelId="{DCE35EC4-A462-4DBC-9757-34354483ED1D}" srcId="{DDC5AB0E-3E25-4FFE-870A-8021FF244FDD}" destId="{6140CA19-7636-40E8-92D3-34D68B86D2E4}" srcOrd="3" destOrd="0" parTransId="{507297DA-9736-483D-8132-34B75968DF1D}" sibTransId="{0B39BFAB-8653-483C-9AD1-0BB0CF575B59}"/>
    <dgm:cxn modelId="{DC63D2F3-8ABA-497A-8A46-89F52E4A8CDB}" srcId="{DDC5AB0E-3E25-4FFE-870A-8021FF244FDD}" destId="{04D0BA3D-63FA-4D67-873D-6761802A6970}" srcOrd="1" destOrd="0" parTransId="{782785CE-C64F-4F27-8618-690AF20D9868}" sibTransId="{55FA77BA-6CF3-41C9-BD74-2AD76BF6728D}"/>
    <dgm:cxn modelId="{51416DFB-D2CC-450B-A940-B516F68B09EB}" type="presOf" srcId="{9DD781F6-9C0D-4E26-98E4-F7BD96D5E15C}" destId="{373DC1AC-6D9A-4316-83D3-08B7D5C8C073}" srcOrd="0" destOrd="0" presId="urn:microsoft.com/office/officeart/2005/8/layout/default"/>
    <dgm:cxn modelId="{8F47A4FC-A082-44F4-AD5B-99DED871C07E}" type="presOf" srcId="{6140CA19-7636-40E8-92D3-34D68B86D2E4}" destId="{98E9DF3A-C4A8-43BD-8829-54032C30D400}" srcOrd="0" destOrd="0" presId="urn:microsoft.com/office/officeart/2005/8/layout/default"/>
    <dgm:cxn modelId="{EFB0E794-A73D-41B8-BCFF-F29E0AB9BCCE}" type="presParOf" srcId="{ED1E8FE4-7616-462B-A5D1-B13851018CAE}" destId="{B314D6EF-E4D0-46AE-B7FE-8414403CCF8D}" srcOrd="0" destOrd="0" presId="urn:microsoft.com/office/officeart/2005/8/layout/default"/>
    <dgm:cxn modelId="{3D16310C-1BC0-48AF-BC83-D2E0E2CAA37A}" type="presParOf" srcId="{ED1E8FE4-7616-462B-A5D1-B13851018CAE}" destId="{561CD235-9759-440B-A7EC-46865054D82A}" srcOrd="1" destOrd="0" presId="urn:microsoft.com/office/officeart/2005/8/layout/default"/>
    <dgm:cxn modelId="{7E3C5F83-3B2C-41CC-9941-76EA5175C042}" type="presParOf" srcId="{ED1E8FE4-7616-462B-A5D1-B13851018CAE}" destId="{078B3BEE-362D-436E-966A-FCD624B694FD}" srcOrd="2" destOrd="0" presId="urn:microsoft.com/office/officeart/2005/8/layout/default"/>
    <dgm:cxn modelId="{1C484B0D-C69B-4CAE-BC79-1D14735D00F9}" type="presParOf" srcId="{ED1E8FE4-7616-462B-A5D1-B13851018CAE}" destId="{EF658BF5-C8B9-47FE-A27F-0E110CA682C0}" srcOrd="3" destOrd="0" presId="urn:microsoft.com/office/officeart/2005/8/layout/default"/>
    <dgm:cxn modelId="{934DCECE-C56B-4D31-8503-7F02A06402F9}" type="presParOf" srcId="{ED1E8FE4-7616-462B-A5D1-B13851018CAE}" destId="{373DC1AC-6D9A-4316-83D3-08B7D5C8C073}" srcOrd="4" destOrd="0" presId="urn:microsoft.com/office/officeart/2005/8/layout/default"/>
    <dgm:cxn modelId="{95CB4588-7CD5-4B09-BB33-741AF7BBFB38}" type="presParOf" srcId="{ED1E8FE4-7616-462B-A5D1-B13851018CAE}" destId="{BCCD19BD-0B66-4F3A-8983-F8EBB59D35A8}" srcOrd="5" destOrd="0" presId="urn:microsoft.com/office/officeart/2005/8/layout/default"/>
    <dgm:cxn modelId="{71BF4AC5-B4DF-4117-AEDA-F4406CD4D73B}" type="presParOf" srcId="{ED1E8FE4-7616-462B-A5D1-B13851018CAE}" destId="{98E9DF3A-C4A8-43BD-8829-54032C30D400}"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098994-EF9C-477E-A8D3-D7CF22D5EC02}" type="doc">
      <dgm:prSet loTypeId="urn:microsoft.com/office/officeart/2005/8/layout/process1" loCatId="process" qsTypeId="urn:microsoft.com/office/officeart/2005/8/quickstyle/simple1" qsCatId="simple" csTypeId="urn:microsoft.com/office/officeart/2005/8/colors/accent1_2" csCatId="accent1" phldr="1"/>
      <dgm:spPr/>
    </dgm:pt>
    <dgm:pt modelId="{B2A86985-53D4-428F-B564-7C7B4FDCFA53}">
      <dgm:prSet phldrT="[Text]"/>
      <dgm:spPr>
        <a:solidFill>
          <a:srgbClr val="FAAC69"/>
        </a:solidFill>
      </dgm:spPr>
      <dgm:t>
        <a:bodyPr/>
        <a:lstStyle/>
        <a:p>
          <a:r>
            <a:rPr lang="en-GB" dirty="0"/>
            <a:t>Recite</a:t>
          </a:r>
        </a:p>
      </dgm:t>
    </dgm:pt>
    <dgm:pt modelId="{3315A48E-B288-411B-8B3D-B4C3BD3D2A52}" type="parTrans" cxnId="{20824526-36D9-47E0-BA4A-4B41DE7B7849}">
      <dgm:prSet/>
      <dgm:spPr/>
      <dgm:t>
        <a:bodyPr/>
        <a:lstStyle/>
        <a:p>
          <a:endParaRPr lang="en-GB"/>
        </a:p>
      </dgm:t>
    </dgm:pt>
    <dgm:pt modelId="{2D81A05D-7C67-4893-AF7A-A28DA0DAC8F2}" type="sibTrans" cxnId="{20824526-36D9-47E0-BA4A-4B41DE7B7849}">
      <dgm:prSet/>
      <dgm:spPr>
        <a:solidFill>
          <a:srgbClr val="EEEBF5"/>
        </a:solidFill>
        <a:ln>
          <a:solidFill>
            <a:srgbClr val="EEEBF5"/>
          </a:solidFill>
        </a:ln>
      </dgm:spPr>
      <dgm:t>
        <a:bodyPr/>
        <a:lstStyle/>
        <a:p>
          <a:endParaRPr lang="en-GB"/>
        </a:p>
      </dgm:t>
    </dgm:pt>
    <dgm:pt modelId="{1EB730A2-C5EA-40FF-AA63-81F201C8D48A}">
      <dgm:prSet phldrT="[Text]"/>
      <dgm:spPr>
        <a:solidFill>
          <a:srgbClr val="FAAC69"/>
        </a:solidFill>
      </dgm:spPr>
      <dgm:t>
        <a:bodyPr/>
        <a:lstStyle/>
        <a:p>
          <a:r>
            <a:rPr lang="en-GB" dirty="0"/>
            <a:t>Learn the meanings</a:t>
          </a:r>
        </a:p>
      </dgm:t>
    </dgm:pt>
    <dgm:pt modelId="{D688D5AD-5D8C-47F9-9DCC-B368685C0B57}" type="parTrans" cxnId="{B88FEA67-AA34-4313-A8A3-07EA91B75044}">
      <dgm:prSet/>
      <dgm:spPr/>
      <dgm:t>
        <a:bodyPr/>
        <a:lstStyle/>
        <a:p>
          <a:endParaRPr lang="en-GB"/>
        </a:p>
      </dgm:t>
    </dgm:pt>
    <dgm:pt modelId="{528B812A-132F-4569-AEAC-214EB567FFCC}" type="sibTrans" cxnId="{B88FEA67-AA34-4313-A8A3-07EA91B75044}">
      <dgm:prSet/>
      <dgm:spPr>
        <a:solidFill>
          <a:srgbClr val="EEEBF5"/>
        </a:solidFill>
        <a:ln>
          <a:solidFill>
            <a:srgbClr val="EEEBF5"/>
          </a:solidFill>
        </a:ln>
      </dgm:spPr>
      <dgm:t>
        <a:bodyPr/>
        <a:lstStyle/>
        <a:p>
          <a:endParaRPr lang="en-GB"/>
        </a:p>
      </dgm:t>
    </dgm:pt>
    <dgm:pt modelId="{EFB7BCEE-E228-4331-89FD-9B8BB65CE652}">
      <dgm:prSet phldrT="[Text]"/>
      <dgm:spPr>
        <a:solidFill>
          <a:srgbClr val="FAAC69"/>
        </a:solidFill>
      </dgm:spPr>
      <dgm:t>
        <a:bodyPr/>
        <a:lstStyle/>
        <a:p>
          <a:r>
            <a:rPr lang="en-GB" dirty="0"/>
            <a:t>Reflect</a:t>
          </a:r>
        </a:p>
      </dgm:t>
    </dgm:pt>
    <dgm:pt modelId="{00C2A5FB-BBC0-47FF-90E0-B40657E7BB1D}" type="parTrans" cxnId="{2D78B7AF-D70B-4396-B0D1-F0A7E3CF24B1}">
      <dgm:prSet/>
      <dgm:spPr/>
      <dgm:t>
        <a:bodyPr/>
        <a:lstStyle/>
        <a:p>
          <a:endParaRPr lang="en-GB"/>
        </a:p>
      </dgm:t>
    </dgm:pt>
    <dgm:pt modelId="{5DC9300E-F356-4ED9-8501-FC7AD96DD1D5}" type="sibTrans" cxnId="{2D78B7AF-D70B-4396-B0D1-F0A7E3CF24B1}">
      <dgm:prSet/>
      <dgm:spPr>
        <a:solidFill>
          <a:srgbClr val="EEEBF5"/>
        </a:solidFill>
        <a:ln>
          <a:solidFill>
            <a:srgbClr val="EEEBF5"/>
          </a:solidFill>
        </a:ln>
      </dgm:spPr>
      <dgm:t>
        <a:bodyPr/>
        <a:lstStyle/>
        <a:p>
          <a:endParaRPr lang="en-GB"/>
        </a:p>
      </dgm:t>
    </dgm:pt>
    <dgm:pt modelId="{4BEEDB09-AFAD-4326-BB92-1A5CA7889F40}">
      <dgm:prSet phldrT="[Text]"/>
      <dgm:spPr>
        <a:solidFill>
          <a:srgbClr val="FAAC69"/>
        </a:solidFill>
      </dgm:spPr>
      <dgm:t>
        <a:bodyPr/>
        <a:lstStyle/>
        <a:p>
          <a:r>
            <a:rPr lang="en-GB" dirty="0"/>
            <a:t>Act</a:t>
          </a:r>
        </a:p>
      </dgm:t>
    </dgm:pt>
    <dgm:pt modelId="{E14FB0FC-D224-46E1-A28A-586B6C1F3445}" type="parTrans" cxnId="{CEA99F14-EECE-4DDF-B78B-CD7FDAF717B7}">
      <dgm:prSet/>
      <dgm:spPr/>
      <dgm:t>
        <a:bodyPr/>
        <a:lstStyle/>
        <a:p>
          <a:endParaRPr lang="en-GB"/>
        </a:p>
      </dgm:t>
    </dgm:pt>
    <dgm:pt modelId="{601C44EA-CD11-459C-B1B3-17305265487E}" type="sibTrans" cxnId="{CEA99F14-EECE-4DDF-B78B-CD7FDAF717B7}">
      <dgm:prSet/>
      <dgm:spPr>
        <a:solidFill>
          <a:srgbClr val="EEEBF5"/>
        </a:solidFill>
        <a:ln>
          <a:solidFill>
            <a:srgbClr val="EEEBF5"/>
          </a:solidFill>
        </a:ln>
      </dgm:spPr>
      <dgm:t>
        <a:bodyPr/>
        <a:lstStyle/>
        <a:p>
          <a:endParaRPr lang="en-GB"/>
        </a:p>
      </dgm:t>
    </dgm:pt>
    <dgm:pt modelId="{EDF2AA42-3BF4-495A-9CDA-DD89BE51CD1A}">
      <dgm:prSet phldrT="[Text]"/>
      <dgm:spPr>
        <a:solidFill>
          <a:srgbClr val="FAAC69"/>
        </a:solidFill>
      </dgm:spPr>
      <dgm:t>
        <a:bodyPr/>
        <a:lstStyle/>
        <a:p>
          <a:r>
            <a:rPr lang="en-GB" dirty="0"/>
            <a:t>Remind others</a:t>
          </a:r>
        </a:p>
      </dgm:t>
    </dgm:pt>
    <dgm:pt modelId="{7E7C4D02-770D-41F9-A403-DD89BF327539}" type="parTrans" cxnId="{1B43B80E-148C-4893-8E1E-047EF9F48172}">
      <dgm:prSet/>
      <dgm:spPr/>
      <dgm:t>
        <a:bodyPr/>
        <a:lstStyle/>
        <a:p>
          <a:endParaRPr lang="en-GB"/>
        </a:p>
      </dgm:t>
    </dgm:pt>
    <dgm:pt modelId="{490AA535-060D-49C3-B90B-7CF9E63CD5AA}" type="sibTrans" cxnId="{1B43B80E-148C-4893-8E1E-047EF9F48172}">
      <dgm:prSet/>
      <dgm:spPr/>
      <dgm:t>
        <a:bodyPr/>
        <a:lstStyle/>
        <a:p>
          <a:endParaRPr lang="en-GB"/>
        </a:p>
      </dgm:t>
    </dgm:pt>
    <dgm:pt modelId="{144DA59E-D3C1-4C60-8D12-2A14FF4E71F0}" type="pres">
      <dgm:prSet presAssocID="{1C098994-EF9C-477E-A8D3-D7CF22D5EC02}" presName="Name0" presStyleCnt="0">
        <dgm:presLayoutVars>
          <dgm:dir/>
          <dgm:resizeHandles val="exact"/>
        </dgm:presLayoutVars>
      </dgm:prSet>
      <dgm:spPr/>
    </dgm:pt>
    <dgm:pt modelId="{221D02FA-332D-4EE9-86BB-9226A7222C52}" type="pres">
      <dgm:prSet presAssocID="{B2A86985-53D4-428F-B564-7C7B4FDCFA53}" presName="node" presStyleLbl="node1" presStyleIdx="0" presStyleCnt="5">
        <dgm:presLayoutVars>
          <dgm:bulletEnabled val="1"/>
        </dgm:presLayoutVars>
      </dgm:prSet>
      <dgm:spPr/>
    </dgm:pt>
    <dgm:pt modelId="{385226A8-000C-437E-9780-AFBA131F997C}" type="pres">
      <dgm:prSet presAssocID="{2D81A05D-7C67-4893-AF7A-A28DA0DAC8F2}" presName="sibTrans" presStyleLbl="sibTrans2D1" presStyleIdx="0" presStyleCnt="4"/>
      <dgm:spPr/>
    </dgm:pt>
    <dgm:pt modelId="{2ACFE3E5-684D-47E9-8240-6B02F61DBD77}" type="pres">
      <dgm:prSet presAssocID="{2D81A05D-7C67-4893-AF7A-A28DA0DAC8F2}" presName="connectorText" presStyleLbl="sibTrans2D1" presStyleIdx="0" presStyleCnt="4"/>
      <dgm:spPr/>
    </dgm:pt>
    <dgm:pt modelId="{18450EC4-C432-4051-B002-99904B71EBD6}" type="pres">
      <dgm:prSet presAssocID="{1EB730A2-C5EA-40FF-AA63-81F201C8D48A}" presName="node" presStyleLbl="node1" presStyleIdx="1" presStyleCnt="5">
        <dgm:presLayoutVars>
          <dgm:bulletEnabled val="1"/>
        </dgm:presLayoutVars>
      </dgm:prSet>
      <dgm:spPr/>
    </dgm:pt>
    <dgm:pt modelId="{21BCFD72-DD7F-431D-A3D2-F6BB86C6A779}" type="pres">
      <dgm:prSet presAssocID="{528B812A-132F-4569-AEAC-214EB567FFCC}" presName="sibTrans" presStyleLbl="sibTrans2D1" presStyleIdx="1" presStyleCnt="4"/>
      <dgm:spPr/>
    </dgm:pt>
    <dgm:pt modelId="{4F9B2BAA-F43F-40C2-B583-C7D35CF85097}" type="pres">
      <dgm:prSet presAssocID="{528B812A-132F-4569-AEAC-214EB567FFCC}" presName="connectorText" presStyleLbl="sibTrans2D1" presStyleIdx="1" presStyleCnt="4"/>
      <dgm:spPr/>
    </dgm:pt>
    <dgm:pt modelId="{DCE6641F-8D59-4E87-A414-2AFFC98A2739}" type="pres">
      <dgm:prSet presAssocID="{EFB7BCEE-E228-4331-89FD-9B8BB65CE652}" presName="node" presStyleLbl="node1" presStyleIdx="2" presStyleCnt="5">
        <dgm:presLayoutVars>
          <dgm:bulletEnabled val="1"/>
        </dgm:presLayoutVars>
      </dgm:prSet>
      <dgm:spPr/>
    </dgm:pt>
    <dgm:pt modelId="{9DC00269-5489-450F-B2B6-B41678E38201}" type="pres">
      <dgm:prSet presAssocID="{5DC9300E-F356-4ED9-8501-FC7AD96DD1D5}" presName="sibTrans" presStyleLbl="sibTrans2D1" presStyleIdx="2" presStyleCnt="4"/>
      <dgm:spPr/>
    </dgm:pt>
    <dgm:pt modelId="{7C2ECD97-1937-46A2-A419-262483BE7083}" type="pres">
      <dgm:prSet presAssocID="{5DC9300E-F356-4ED9-8501-FC7AD96DD1D5}" presName="connectorText" presStyleLbl="sibTrans2D1" presStyleIdx="2" presStyleCnt="4"/>
      <dgm:spPr/>
    </dgm:pt>
    <dgm:pt modelId="{39D7F0CA-4963-4914-AB41-4ACEC1C5A1E9}" type="pres">
      <dgm:prSet presAssocID="{4BEEDB09-AFAD-4326-BB92-1A5CA7889F40}" presName="node" presStyleLbl="node1" presStyleIdx="3" presStyleCnt="5">
        <dgm:presLayoutVars>
          <dgm:bulletEnabled val="1"/>
        </dgm:presLayoutVars>
      </dgm:prSet>
      <dgm:spPr/>
    </dgm:pt>
    <dgm:pt modelId="{291850EB-7477-4FE2-82DC-1C965D7B4ED5}" type="pres">
      <dgm:prSet presAssocID="{601C44EA-CD11-459C-B1B3-17305265487E}" presName="sibTrans" presStyleLbl="sibTrans2D1" presStyleIdx="3" presStyleCnt="4"/>
      <dgm:spPr/>
    </dgm:pt>
    <dgm:pt modelId="{0CE35DA3-226A-4ACA-966D-8A145D99E068}" type="pres">
      <dgm:prSet presAssocID="{601C44EA-CD11-459C-B1B3-17305265487E}" presName="connectorText" presStyleLbl="sibTrans2D1" presStyleIdx="3" presStyleCnt="4"/>
      <dgm:spPr/>
    </dgm:pt>
    <dgm:pt modelId="{DF2FDB4D-49B4-4745-AB74-DE85AB219EDE}" type="pres">
      <dgm:prSet presAssocID="{EDF2AA42-3BF4-495A-9CDA-DD89BE51CD1A}" presName="node" presStyleLbl="node1" presStyleIdx="4" presStyleCnt="5">
        <dgm:presLayoutVars>
          <dgm:bulletEnabled val="1"/>
        </dgm:presLayoutVars>
      </dgm:prSet>
      <dgm:spPr/>
    </dgm:pt>
  </dgm:ptLst>
  <dgm:cxnLst>
    <dgm:cxn modelId="{1B43B80E-148C-4893-8E1E-047EF9F48172}" srcId="{1C098994-EF9C-477E-A8D3-D7CF22D5EC02}" destId="{EDF2AA42-3BF4-495A-9CDA-DD89BE51CD1A}" srcOrd="4" destOrd="0" parTransId="{7E7C4D02-770D-41F9-A403-DD89BF327539}" sibTransId="{490AA535-060D-49C3-B90B-7CF9E63CD5AA}"/>
    <dgm:cxn modelId="{CEA99F14-EECE-4DDF-B78B-CD7FDAF717B7}" srcId="{1C098994-EF9C-477E-A8D3-D7CF22D5EC02}" destId="{4BEEDB09-AFAD-4326-BB92-1A5CA7889F40}" srcOrd="3" destOrd="0" parTransId="{E14FB0FC-D224-46E1-A28A-586B6C1F3445}" sibTransId="{601C44EA-CD11-459C-B1B3-17305265487E}"/>
    <dgm:cxn modelId="{9333871A-C708-47BC-88FA-DC086B949124}" type="presOf" srcId="{601C44EA-CD11-459C-B1B3-17305265487E}" destId="{0CE35DA3-226A-4ACA-966D-8A145D99E068}" srcOrd="1" destOrd="0" presId="urn:microsoft.com/office/officeart/2005/8/layout/process1"/>
    <dgm:cxn modelId="{20824526-36D9-47E0-BA4A-4B41DE7B7849}" srcId="{1C098994-EF9C-477E-A8D3-D7CF22D5EC02}" destId="{B2A86985-53D4-428F-B564-7C7B4FDCFA53}" srcOrd="0" destOrd="0" parTransId="{3315A48E-B288-411B-8B3D-B4C3BD3D2A52}" sibTransId="{2D81A05D-7C67-4893-AF7A-A28DA0DAC8F2}"/>
    <dgm:cxn modelId="{B88FEA67-AA34-4313-A8A3-07EA91B75044}" srcId="{1C098994-EF9C-477E-A8D3-D7CF22D5EC02}" destId="{1EB730A2-C5EA-40FF-AA63-81F201C8D48A}" srcOrd="1" destOrd="0" parTransId="{D688D5AD-5D8C-47F9-9DCC-B368685C0B57}" sibTransId="{528B812A-132F-4569-AEAC-214EB567FFCC}"/>
    <dgm:cxn modelId="{BA24BF4F-7F2F-4175-BDDD-16F215BE9BF1}" type="presOf" srcId="{EFB7BCEE-E228-4331-89FD-9B8BB65CE652}" destId="{DCE6641F-8D59-4E87-A414-2AFFC98A2739}" srcOrd="0" destOrd="0" presId="urn:microsoft.com/office/officeart/2005/8/layout/process1"/>
    <dgm:cxn modelId="{CDB23057-BCB5-476E-A8AE-E586F6BC60F4}" type="presOf" srcId="{B2A86985-53D4-428F-B564-7C7B4FDCFA53}" destId="{221D02FA-332D-4EE9-86BB-9226A7222C52}" srcOrd="0" destOrd="0" presId="urn:microsoft.com/office/officeart/2005/8/layout/process1"/>
    <dgm:cxn modelId="{BD9BCF78-D579-4698-A0F6-6495DD3A89A7}" type="presOf" srcId="{2D81A05D-7C67-4893-AF7A-A28DA0DAC8F2}" destId="{385226A8-000C-437E-9780-AFBA131F997C}" srcOrd="0" destOrd="0" presId="urn:microsoft.com/office/officeart/2005/8/layout/process1"/>
    <dgm:cxn modelId="{EFA6FD8D-044F-4F2F-8F0A-CDD01D66ED48}" type="presOf" srcId="{2D81A05D-7C67-4893-AF7A-A28DA0DAC8F2}" destId="{2ACFE3E5-684D-47E9-8240-6B02F61DBD77}" srcOrd="1" destOrd="0" presId="urn:microsoft.com/office/officeart/2005/8/layout/process1"/>
    <dgm:cxn modelId="{B3888591-0B72-4159-BE3E-D7B4A74F74C0}" type="presOf" srcId="{5DC9300E-F356-4ED9-8501-FC7AD96DD1D5}" destId="{9DC00269-5489-450F-B2B6-B41678E38201}" srcOrd="0" destOrd="0" presId="urn:microsoft.com/office/officeart/2005/8/layout/process1"/>
    <dgm:cxn modelId="{86D9D89C-EF20-4049-8657-3D331099AAB4}" type="presOf" srcId="{EDF2AA42-3BF4-495A-9CDA-DD89BE51CD1A}" destId="{DF2FDB4D-49B4-4745-AB74-DE85AB219EDE}" srcOrd="0" destOrd="0" presId="urn:microsoft.com/office/officeart/2005/8/layout/process1"/>
    <dgm:cxn modelId="{84835D9D-11D8-48F2-B3A0-B59CA3831E9B}" type="presOf" srcId="{4BEEDB09-AFAD-4326-BB92-1A5CA7889F40}" destId="{39D7F0CA-4963-4914-AB41-4ACEC1C5A1E9}" srcOrd="0" destOrd="0" presId="urn:microsoft.com/office/officeart/2005/8/layout/process1"/>
    <dgm:cxn modelId="{B7E5EEA4-9DA2-4553-ADB2-F07D526AA253}" type="presOf" srcId="{5DC9300E-F356-4ED9-8501-FC7AD96DD1D5}" destId="{7C2ECD97-1937-46A2-A419-262483BE7083}" srcOrd="1" destOrd="0" presId="urn:microsoft.com/office/officeart/2005/8/layout/process1"/>
    <dgm:cxn modelId="{6B4814AE-887B-4594-A176-8DCCBC3356D1}" type="presOf" srcId="{528B812A-132F-4569-AEAC-214EB567FFCC}" destId="{21BCFD72-DD7F-431D-A3D2-F6BB86C6A779}" srcOrd="0" destOrd="0" presId="urn:microsoft.com/office/officeart/2005/8/layout/process1"/>
    <dgm:cxn modelId="{2D78B7AF-D70B-4396-B0D1-F0A7E3CF24B1}" srcId="{1C098994-EF9C-477E-A8D3-D7CF22D5EC02}" destId="{EFB7BCEE-E228-4331-89FD-9B8BB65CE652}" srcOrd="2" destOrd="0" parTransId="{00C2A5FB-BBC0-47FF-90E0-B40657E7BB1D}" sibTransId="{5DC9300E-F356-4ED9-8501-FC7AD96DD1D5}"/>
    <dgm:cxn modelId="{B0EB26B4-7977-4954-A3B3-68684CB8B36E}" type="presOf" srcId="{528B812A-132F-4569-AEAC-214EB567FFCC}" destId="{4F9B2BAA-F43F-40C2-B583-C7D35CF85097}" srcOrd="1" destOrd="0" presId="urn:microsoft.com/office/officeart/2005/8/layout/process1"/>
    <dgm:cxn modelId="{30A29FC3-BB94-4A79-BE86-6F67D442E965}" type="presOf" srcId="{1EB730A2-C5EA-40FF-AA63-81F201C8D48A}" destId="{18450EC4-C432-4051-B002-99904B71EBD6}" srcOrd="0" destOrd="0" presId="urn:microsoft.com/office/officeart/2005/8/layout/process1"/>
    <dgm:cxn modelId="{F08D6CDF-B44C-4F43-BDAC-20B3A111AD4F}" type="presOf" srcId="{601C44EA-CD11-459C-B1B3-17305265487E}" destId="{291850EB-7477-4FE2-82DC-1C965D7B4ED5}" srcOrd="0" destOrd="0" presId="urn:microsoft.com/office/officeart/2005/8/layout/process1"/>
    <dgm:cxn modelId="{B89726F5-E37A-4CDD-A7D6-29AE206118AE}" type="presOf" srcId="{1C098994-EF9C-477E-A8D3-D7CF22D5EC02}" destId="{144DA59E-D3C1-4C60-8D12-2A14FF4E71F0}" srcOrd="0" destOrd="0" presId="urn:microsoft.com/office/officeart/2005/8/layout/process1"/>
    <dgm:cxn modelId="{F514FD4A-D07B-4561-A6FD-AA6C221876E6}" type="presParOf" srcId="{144DA59E-D3C1-4C60-8D12-2A14FF4E71F0}" destId="{221D02FA-332D-4EE9-86BB-9226A7222C52}" srcOrd="0" destOrd="0" presId="urn:microsoft.com/office/officeart/2005/8/layout/process1"/>
    <dgm:cxn modelId="{C5E8AB88-D324-4A38-8CDE-D544A63E4823}" type="presParOf" srcId="{144DA59E-D3C1-4C60-8D12-2A14FF4E71F0}" destId="{385226A8-000C-437E-9780-AFBA131F997C}" srcOrd="1" destOrd="0" presId="urn:microsoft.com/office/officeart/2005/8/layout/process1"/>
    <dgm:cxn modelId="{7332EC06-3028-4672-98FA-8EC5F8109799}" type="presParOf" srcId="{385226A8-000C-437E-9780-AFBA131F997C}" destId="{2ACFE3E5-684D-47E9-8240-6B02F61DBD77}" srcOrd="0" destOrd="0" presId="urn:microsoft.com/office/officeart/2005/8/layout/process1"/>
    <dgm:cxn modelId="{9A6A5E9D-09D5-4FBC-9BDA-26F2FF5E9821}" type="presParOf" srcId="{144DA59E-D3C1-4C60-8D12-2A14FF4E71F0}" destId="{18450EC4-C432-4051-B002-99904B71EBD6}" srcOrd="2" destOrd="0" presId="urn:microsoft.com/office/officeart/2005/8/layout/process1"/>
    <dgm:cxn modelId="{2834EB62-339D-4D67-A039-AC3ABE9185F8}" type="presParOf" srcId="{144DA59E-D3C1-4C60-8D12-2A14FF4E71F0}" destId="{21BCFD72-DD7F-431D-A3D2-F6BB86C6A779}" srcOrd="3" destOrd="0" presId="urn:microsoft.com/office/officeart/2005/8/layout/process1"/>
    <dgm:cxn modelId="{1F0964A0-D6A1-4A6B-9828-349682D3836C}" type="presParOf" srcId="{21BCFD72-DD7F-431D-A3D2-F6BB86C6A779}" destId="{4F9B2BAA-F43F-40C2-B583-C7D35CF85097}" srcOrd="0" destOrd="0" presId="urn:microsoft.com/office/officeart/2005/8/layout/process1"/>
    <dgm:cxn modelId="{BBCF720C-381D-4D7E-9088-EF6E4CE91D0D}" type="presParOf" srcId="{144DA59E-D3C1-4C60-8D12-2A14FF4E71F0}" destId="{DCE6641F-8D59-4E87-A414-2AFFC98A2739}" srcOrd="4" destOrd="0" presId="urn:microsoft.com/office/officeart/2005/8/layout/process1"/>
    <dgm:cxn modelId="{692D4A77-BC32-4D11-992C-A6EF70539063}" type="presParOf" srcId="{144DA59E-D3C1-4C60-8D12-2A14FF4E71F0}" destId="{9DC00269-5489-450F-B2B6-B41678E38201}" srcOrd="5" destOrd="0" presId="urn:microsoft.com/office/officeart/2005/8/layout/process1"/>
    <dgm:cxn modelId="{CC074970-ABF2-49E4-BA85-0E8693D3506A}" type="presParOf" srcId="{9DC00269-5489-450F-B2B6-B41678E38201}" destId="{7C2ECD97-1937-46A2-A419-262483BE7083}" srcOrd="0" destOrd="0" presId="urn:microsoft.com/office/officeart/2005/8/layout/process1"/>
    <dgm:cxn modelId="{A03144B0-B11C-4CFA-82DB-2630F59F036D}" type="presParOf" srcId="{144DA59E-D3C1-4C60-8D12-2A14FF4E71F0}" destId="{39D7F0CA-4963-4914-AB41-4ACEC1C5A1E9}" srcOrd="6" destOrd="0" presId="urn:microsoft.com/office/officeart/2005/8/layout/process1"/>
    <dgm:cxn modelId="{EF7CA2FC-3237-480F-9E88-F4B7D3D44E73}" type="presParOf" srcId="{144DA59E-D3C1-4C60-8D12-2A14FF4E71F0}" destId="{291850EB-7477-4FE2-82DC-1C965D7B4ED5}" srcOrd="7" destOrd="0" presId="urn:microsoft.com/office/officeart/2005/8/layout/process1"/>
    <dgm:cxn modelId="{C078B148-E81A-4ABF-96E9-EEB8E8E6787D}" type="presParOf" srcId="{291850EB-7477-4FE2-82DC-1C965D7B4ED5}" destId="{0CE35DA3-226A-4ACA-966D-8A145D99E068}" srcOrd="0" destOrd="0" presId="urn:microsoft.com/office/officeart/2005/8/layout/process1"/>
    <dgm:cxn modelId="{3A625EA2-EB3C-4DE2-9418-2A191A0E9D4A}" type="presParOf" srcId="{144DA59E-D3C1-4C60-8D12-2A14FF4E71F0}" destId="{DF2FDB4D-49B4-4745-AB74-DE85AB219EDE}" srcOrd="8"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13FC8E-4F11-4B29-9092-5249AD1EBAF3}">
      <dsp:nvSpPr>
        <dsp:cNvPr id="0" name=""/>
        <dsp:cNvSpPr/>
      </dsp:nvSpPr>
      <dsp:spPr>
        <a:xfrm>
          <a:off x="0" y="533468"/>
          <a:ext cx="3505199" cy="2103120"/>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i="0" u="none" kern="1200" dirty="0">
              <a:solidFill>
                <a:srgbClr val="4B116F"/>
              </a:solidFill>
              <a:latin typeface="+mn-lt"/>
            </a:rPr>
            <a:t>1. Their hearts</a:t>
          </a:r>
          <a:r>
            <a:rPr lang="en-GB" sz="2400" b="0" i="0" u="none" kern="1200" dirty="0">
              <a:solidFill>
                <a:srgbClr val="4B116F"/>
              </a:solidFill>
              <a:latin typeface="+mn-lt"/>
            </a:rPr>
            <a:t> are alive and healthy</a:t>
          </a:r>
          <a:endParaRPr lang="en-GB" sz="2400" b="0" kern="1200" dirty="0">
            <a:solidFill>
              <a:srgbClr val="4B116F"/>
            </a:solidFill>
            <a:latin typeface="+mn-lt"/>
          </a:endParaRPr>
        </a:p>
      </dsp:txBody>
      <dsp:txXfrm>
        <a:off x="102666" y="636134"/>
        <a:ext cx="3299867" cy="1897788"/>
      </dsp:txXfrm>
    </dsp:sp>
    <dsp:sp modelId="{6A838A76-E3F8-4906-97EF-304B10ACEC84}">
      <dsp:nvSpPr>
        <dsp:cNvPr id="0" name=""/>
        <dsp:cNvSpPr/>
      </dsp:nvSpPr>
      <dsp:spPr>
        <a:xfrm>
          <a:off x="3855720" y="533468"/>
          <a:ext cx="3505199" cy="2103120"/>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GB" sz="2400" b="1" i="0" u="none" kern="1200" dirty="0">
              <a:solidFill>
                <a:srgbClr val="4B116F"/>
              </a:solidFill>
              <a:latin typeface="+mn-lt"/>
            </a:rPr>
            <a:t>2. </a:t>
          </a:r>
          <a:r>
            <a:rPr lang="en-GB" sz="2400" b="0" i="0" u="none" kern="1200" dirty="0">
              <a:solidFill>
                <a:srgbClr val="4B116F"/>
              </a:solidFill>
              <a:latin typeface="+mn-lt"/>
            </a:rPr>
            <a:t>They direct their sense of </a:t>
          </a:r>
          <a:r>
            <a:rPr lang="en-GB" sz="2400" b="1" i="0" u="none" kern="1200" dirty="0">
              <a:solidFill>
                <a:srgbClr val="4B116F"/>
              </a:solidFill>
              <a:latin typeface="+mn-lt"/>
            </a:rPr>
            <a:t>hearing </a:t>
          </a:r>
          <a:r>
            <a:rPr lang="en-GB" sz="2400" b="0" i="0" u="none" kern="1200" dirty="0">
              <a:solidFill>
                <a:srgbClr val="4B116F"/>
              </a:solidFill>
              <a:latin typeface="+mn-lt"/>
            </a:rPr>
            <a:t>completely to the One who is speaking (</a:t>
          </a:r>
          <a:r>
            <a:rPr lang="ar-SA" sz="2400" b="0" i="0" u="none" kern="1200" dirty="0">
              <a:solidFill>
                <a:srgbClr val="4B116F"/>
              </a:solidFill>
              <a:latin typeface="+mn-lt"/>
            </a:rPr>
            <a:t>أَلْقَى ٱلسَّمْعَ</a:t>
          </a:r>
          <a:r>
            <a:rPr lang="en-GB" sz="2400" b="0" i="0" u="none" kern="1200" dirty="0">
              <a:solidFill>
                <a:srgbClr val="4B116F"/>
              </a:solidFill>
              <a:latin typeface="+mn-lt"/>
            </a:rPr>
            <a:t>)</a:t>
          </a:r>
          <a:endParaRPr lang="en-GB" sz="2400" kern="1200" dirty="0">
            <a:solidFill>
              <a:srgbClr val="4B116F"/>
            </a:solidFill>
            <a:latin typeface="+mn-lt"/>
          </a:endParaRPr>
        </a:p>
      </dsp:txBody>
      <dsp:txXfrm>
        <a:off x="3958386" y="636134"/>
        <a:ext cx="3299867" cy="1897788"/>
      </dsp:txXfrm>
    </dsp:sp>
    <dsp:sp modelId="{FBC86D2C-E378-45BE-90CE-94464B918262}">
      <dsp:nvSpPr>
        <dsp:cNvPr id="0" name=""/>
        <dsp:cNvSpPr/>
      </dsp:nvSpPr>
      <dsp:spPr>
        <a:xfrm>
          <a:off x="7711440" y="533468"/>
          <a:ext cx="3505199" cy="2103120"/>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i="0" u="none" kern="1200" dirty="0">
              <a:solidFill>
                <a:srgbClr val="4B116F"/>
              </a:solidFill>
              <a:latin typeface="+mn-lt"/>
            </a:rPr>
            <a:t>3. Their hearts and minds must be present </a:t>
          </a:r>
          <a:r>
            <a:rPr lang="en-GB" sz="2400" b="0" i="0" u="none" kern="1200" dirty="0">
              <a:solidFill>
                <a:srgbClr val="4B116F"/>
              </a:solidFill>
              <a:latin typeface="+mn-lt"/>
            </a:rPr>
            <a:t> (</a:t>
          </a:r>
          <a:r>
            <a:rPr lang="ar-SA" sz="2400" b="0" i="0" u="none" kern="1200" dirty="0">
              <a:solidFill>
                <a:srgbClr val="4B116F"/>
              </a:solidFill>
              <a:latin typeface="+mn-lt"/>
            </a:rPr>
            <a:t>شَهِيدٌۭ</a:t>
          </a:r>
          <a:r>
            <a:rPr lang="en-GB" sz="2400" b="0" i="0" u="none" kern="1200" dirty="0">
              <a:solidFill>
                <a:srgbClr val="4B116F"/>
              </a:solidFill>
              <a:latin typeface="+mn-lt"/>
            </a:rPr>
            <a:t>) during the experience</a:t>
          </a:r>
          <a:endParaRPr lang="en-GB" sz="2400" kern="1200" dirty="0">
            <a:solidFill>
              <a:srgbClr val="4B116F"/>
            </a:solidFill>
            <a:latin typeface="+mn-lt"/>
          </a:endParaRPr>
        </a:p>
      </dsp:txBody>
      <dsp:txXfrm>
        <a:off x="7814106" y="636134"/>
        <a:ext cx="3299867" cy="1897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CC204-549D-4411-94D1-C6C3AEF7490B}">
      <dsp:nvSpPr>
        <dsp:cNvPr id="0" name=""/>
        <dsp:cNvSpPr/>
      </dsp:nvSpPr>
      <dsp:spPr>
        <a:xfrm>
          <a:off x="3268588" y="0"/>
          <a:ext cx="4902882" cy="1727855"/>
        </a:xfrm>
        <a:prstGeom prst="rightArrow">
          <a:avLst>
            <a:gd name="adj1" fmla="val 75000"/>
            <a:gd name="adj2" fmla="val 50000"/>
          </a:avLst>
        </a:prstGeom>
        <a:solidFill>
          <a:srgbClr val="EEEBF5"/>
        </a:solidFill>
        <a:ln w="25400" cap="flat" cmpd="sng" algn="ctr">
          <a:solidFill>
            <a:srgbClr val="EEEBF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None/>
          </a:pPr>
          <a:r>
            <a:rPr lang="en-GB" sz="2400" kern="1200" dirty="0"/>
            <a:t>Your alarm goes off for Fajr, but you're exhausted.</a:t>
          </a:r>
        </a:p>
      </dsp:txBody>
      <dsp:txXfrm>
        <a:off x="3268588" y="215982"/>
        <a:ext cx="4254936" cy="1295891"/>
      </dsp:txXfrm>
    </dsp:sp>
    <dsp:sp modelId="{DC7EBFFA-3994-403F-810E-BCDF54A17192}">
      <dsp:nvSpPr>
        <dsp:cNvPr id="0" name=""/>
        <dsp:cNvSpPr/>
      </dsp:nvSpPr>
      <dsp:spPr>
        <a:xfrm>
          <a:off x="0" y="0"/>
          <a:ext cx="3268588" cy="1727855"/>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dirty="0">
              <a:solidFill>
                <a:srgbClr val="4B116F"/>
              </a:solidFill>
              <a:latin typeface="Inter Light" panose="020B0604020202020204" charset="0"/>
              <a:ea typeface="Inter Light" panose="020B0604020202020204" charset="0"/>
            </a:rPr>
            <a:t>1) </a:t>
          </a:r>
          <a:r>
            <a:rPr lang="en-GB" sz="2400" kern="1200" dirty="0" err="1">
              <a:solidFill>
                <a:srgbClr val="4B116F"/>
              </a:solidFill>
              <a:latin typeface="Inter Light" panose="020B0604020202020204" charset="0"/>
              <a:ea typeface="Inter Light" panose="020B0604020202020204" charset="0"/>
            </a:rPr>
            <a:t>Ṣabr</a:t>
          </a:r>
          <a:r>
            <a:rPr lang="en-GB" sz="2400" kern="1200" dirty="0">
              <a:solidFill>
                <a:srgbClr val="4B116F"/>
              </a:solidFill>
              <a:latin typeface="Inter Light" panose="020B0604020202020204" charset="0"/>
              <a:ea typeface="Inter Light" panose="020B0604020202020204" charset="0"/>
            </a:rPr>
            <a:t> in obeying Allah.</a:t>
          </a:r>
          <a:endParaRPr lang="en-GB" sz="2400" kern="1200" dirty="0">
            <a:solidFill>
              <a:srgbClr val="4B116F"/>
            </a:solidFill>
          </a:endParaRPr>
        </a:p>
      </dsp:txBody>
      <dsp:txXfrm>
        <a:off x="84347" y="84347"/>
        <a:ext cx="3099894" cy="1559161"/>
      </dsp:txXfrm>
    </dsp:sp>
    <dsp:sp modelId="{490B7091-5350-44A4-A720-57F58F0754DA}">
      <dsp:nvSpPr>
        <dsp:cNvPr id="0" name=""/>
        <dsp:cNvSpPr/>
      </dsp:nvSpPr>
      <dsp:spPr>
        <a:xfrm>
          <a:off x="3268588" y="1900641"/>
          <a:ext cx="4902882" cy="1727855"/>
        </a:xfrm>
        <a:prstGeom prst="rightArrow">
          <a:avLst>
            <a:gd name="adj1" fmla="val 75000"/>
            <a:gd name="adj2" fmla="val 50000"/>
          </a:avLst>
        </a:prstGeom>
        <a:solidFill>
          <a:srgbClr val="EEEBF5"/>
        </a:solidFill>
        <a:ln w="25400" cap="flat" cmpd="sng" algn="ctr">
          <a:solidFill>
            <a:srgbClr val="EEEBF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None/>
          </a:pPr>
          <a:r>
            <a:rPr lang="en-GB" sz="2400" kern="1200" dirty="0"/>
            <a:t>Your friends are pressuring you to gossip. </a:t>
          </a:r>
        </a:p>
      </dsp:txBody>
      <dsp:txXfrm>
        <a:off x="3268588" y="2116623"/>
        <a:ext cx="4254936" cy="1295891"/>
      </dsp:txXfrm>
    </dsp:sp>
    <dsp:sp modelId="{542EF143-36EC-4FB0-B0FB-A245A9091D44}">
      <dsp:nvSpPr>
        <dsp:cNvPr id="0" name=""/>
        <dsp:cNvSpPr/>
      </dsp:nvSpPr>
      <dsp:spPr>
        <a:xfrm>
          <a:off x="0" y="1900641"/>
          <a:ext cx="3268588" cy="1727855"/>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dirty="0">
              <a:solidFill>
                <a:srgbClr val="4B116F"/>
              </a:solidFill>
              <a:latin typeface="Inter Light" panose="020B0604020202020204" charset="0"/>
              <a:ea typeface="Inter Light" panose="020B0604020202020204" charset="0"/>
            </a:rPr>
            <a:t>(2) </a:t>
          </a:r>
          <a:r>
            <a:rPr lang="en-GB" sz="2400" kern="1200" dirty="0" err="1">
              <a:solidFill>
                <a:srgbClr val="4B116F"/>
              </a:solidFill>
              <a:latin typeface="Inter Light" panose="020B0604020202020204" charset="0"/>
              <a:ea typeface="Inter Light" panose="020B0604020202020204" charset="0"/>
            </a:rPr>
            <a:t>Ṣabr</a:t>
          </a:r>
          <a:r>
            <a:rPr lang="en-GB" sz="2400" kern="1200" dirty="0">
              <a:solidFill>
                <a:srgbClr val="4B116F"/>
              </a:solidFill>
              <a:latin typeface="Inter Light" panose="020B0604020202020204" charset="0"/>
              <a:ea typeface="Inter Light" panose="020B0604020202020204" charset="0"/>
            </a:rPr>
            <a:t> in staying away from sins.</a:t>
          </a:r>
          <a:endParaRPr lang="en-GB" sz="2400" kern="1200" dirty="0">
            <a:solidFill>
              <a:srgbClr val="4B116F"/>
            </a:solidFill>
          </a:endParaRPr>
        </a:p>
      </dsp:txBody>
      <dsp:txXfrm>
        <a:off x="84347" y="1984988"/>
        <a:ext cx="3099894" cy="1559161"/>
      </dsp:txXfrm>
    </dsp:sp>
    <dsp:sp modelId="{B7545F8C-4025-4820-ADD7-4DC4B0C56033}">
      <dsp:nvSpPr>
        <dsp:cNvPr id="0" name=""/>
        <dsp:cNvSpPr/>
      </dsp:nvSpPr>
      <dsp:spPr>
        <a:xfrm>
          <a:off x="3268588" y="3801283"/>
          <a:ext cx="4902882" cy="1727855"/>
        </a:xfrm>
        <a:prstGeom prst="rightArrow">
          <a:avLst>
            <a:gd name="adj1" fmla="val 75000"/>
            <a:gd name="adj2" fmla="val 50000"/>
          </a:avLst>
        </a:prstGeom>
        <a:solidFill>
          <a:srgbClr val="EEEBF5"/>
        </a:solidFill>
        <a:ln w="25400" cap="flat" cmpd="sng" algn="ctr">
          <a:solidFill>
            <a:srgbClr val="EEEBF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ctr" defTabSz="1066800">
            <a:lnSpc>
              <a:spcPct val="90000"/>
            </a:lnSpc>
            <a:spcBef>
              <a:spcPct val="0"/>
            </a:spcBef>
            <a:spcAft>
              <a:spcPct val="15000"/>
            </a:spcAft>
            <a:buNone/>
          </a:pPr>
          <a:r>
            <a:rPr lang="en-GB" sz="2400" kern="1200" dirty="0"/>
            <a:t>You fail an important exam despite studying hard.</a:t>
          </a:r>
        </a:p>
      </dsp:txBody>
      <dsp:txXfrm>
        <a:off x="3268588" y="4017265"/>
        <a:ext cx="4254936" cy="1295891"/>
      </dsp:txXfrm>
    </dsp:sp>
    <dsp:sp modelId="{24813E45-BDE5-4EEC-8A57-28A2FA273686}">
      <dsp:nvSpPr>
        <dsp:cNvPr id="0" name=""/>
        <dsp:cNvSpPr/>
      </dsp:nvSpPr>
      <dsp:spPr>
        <a:xfrm>
          <a:off x="0" y="3801283"/>
          <a:ext cx="3268588" cy="1727855"/>
        </a:xfrm>
        <a:prstGeom prst="roundRect">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kern="1200" dirty="0">
              <a:solidFill>
                <a:srgbClr val="4B116F"/>
              </a:solidFill>
              <a:latin typeface="Inter Light" panose="020B0604020202020204" charset="0"/>
              <a:ea typeface="Inter Light" panose="020B0604020202020204" charset="0"/>
            </a:rPr>
            <a:t>(3) </a:t>
          </a:r>
          <a:r>
            <a:rPr lang="en-GB" sz="2400" kern="1200" dirty="0" err="1">
              <a:solidFill>
                <a:srgbClr val="4B116F"/>
              </a:solidFill>
              <a:latin typeface="Inter Light" panose="020B0604020202020204" charset="0"/>
              <a:ea typeface="Inter Light" panose="020B0604020202020204" charset="0"/>
            </a:rPr>
            <a:t>Ṣabr</a:t>
          </a:r>
          <a:r>
            <a:rPr lang="en-GB" sz="2400" kern="1200" dirty="0">
              <a:solidFill>
                <a:srgbClr val="4B116F"/>
              </a:solidFill>
              <a:latin typeface="Inter Light" panose="020B0604020202020204" charset="0"/>
              <a:ea typeface="Inter Light" panose="020B0604020202020204" charset="0"/>
            </a:rPr>
            <a:t> in regards to the trials Allah has decreed.</a:t>
          </a:r>
          <a:endParaRPr lang="en-GB" sz="2400" kern="1200" dirty="0">
            <a:solidFill>
              <a:srgbClr val="4B116F"/>
            </a:solidFill>
          </a:endParaRPr>
        </a:p>
      </dsp:txBody>
      <dsp:txXfrm>
        <a:off x="84347" y="3885630"/>
        <a:ext cx="3099894" cy="1559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14D6EF-E4D0-46AE-B7FE-8414403CCF8D}">
      <dsp:nvSpPr>
        <dsp:cNvPr id="0" name=""/>
        <dsp:cNvSpPr/>
      </dsp:nvSpPr>
      <dsp:spPr>
        <a:xfrm>
          <a:off x="1333" y="1607556"/>
          <a:ext cx="5200122" cy="3120073"/>
        </a:xfrm>
        <a:prstGeom prst="roundRect">
          <a:avLst/>
        </a:prstGeom>
        <a:solidFill>
          <a:srgbClr val="EEEBF5"/>
        </a:solidFill>
        <a:ln w="25400" cap="flat" cmpd="sng" algn="ctr">
          <a:solidFill>
            <a:srgbClr val="EEE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solidFill>
                <a:srgbClr val="4B116F"/>
              </a:solidFill>
            </a:rPr>
            <a:t>1. It’s 9 AM and you’re finally enjoying your sleep-in. Suddenly, your mum calls from the kitchen: “Wake up, I need your help with cleaning today!”
You’re annoyed, thinking, </a:t>
          </a:r>
          <a:r>
            <a:rPr lang="en-GB" sz="2400" b="0" i="1" kern="1200" dirty="0">
              <a:solidFill>
                <a:srgbClr val="4B116F"/>
              </a:solidFill>
            </a:rPr>
            <a:t>But it’s my holiday!</a:t>
          </a:r>
        </a:p>
      </dsp:txBody>
      <dsp:txXfrm>
        <a:off x="153642" y="1759865"/>
        <a:ext cx="4895504" cy="2815455"/>
      </dsp:txXfrm>
    </dsp:sp>
    <dsp:sp modelId="{078B3BEE-362D-436E-966A-FCD624B694FD}">
      <dsp:nvSpPr>
        <dsp:cNvPr id="0" name=""/>
        <dsp:cNvSpPr/>
      </dsp:nvSpPr>
      <dsp:spPr>
        <a:xfrm>
          <a:off x="5721468" y="1607556"/>
          <a:ext cx="5200122" cy="3120073"/>
        </a:xfrm>
        <a:prstGeom prst="roundRect">
          <a:avLst/>
        </a:prstGeom>
        <a:solidFill>
          <a:srgbClr val="EEEBF5"/>
        </a:solidFill>
        <a:ln w="25400" cap="flat" cmpd="sng" algn="ctr">
          <a:solidFill>
            <a:srgbClr val="EEE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solidFill>
                <a:srgbClr val="4B116F"/>
              </a:solidFill>
            </a:rPr>
            <a:t>2. You’re walking to the shop. A passerby walks past and sniggeringly says, ‘Paki!’</a:t>
          </a:r>
        </a:p>
      </dsp:txBody>
      <dsp:txXfrm>
        <a:off x="5873777" y="1759865"/>
        <a:ext cx="4895504" cy="2815455"/>
      </dsp:txXfrm>
    </dsp:sp>
    <dsp:sp modelId="{373DC1AC-6D9A-4316-83D3-08B7D5C8C073}">
      <dsp:nvSpPr>
        <dsp:cNvPr id="0" name=""/>
        <dsp:cNvSpPr/>
      </dsp:nvSpPr>
      <dsp:spPr>
        <a:xfrm>
          <a:off x="1333" y="5247642"/>
          <a:ext cx="5200122" cy="3120073"/>
        </a:xfrm>
        <a:prstGeom prst="roundRect">
          <a:avLst/>
        </a:prstGeom>
        <a:solidFill>
          <a:srgbClr val="EEEBF5"/>
        </a:solidFill>
        <a:ln w="25400" cap="flat" cmpd="sng" algn="ctr">
          <a:solidFill>
            <a:srgbClr val="EEE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solidFill>
                <a:srgbClr val="4B116F"/>
              </a:solidFill>
            </a:rPr>
            <a:t>3. You’re getting ready to go out when you realise your sibling took your favourite shoes without asking—and now they’re dirty! </a:t>
          </a:r>
        </a:p>
      </dsp:txBody>
      <dsp:txXfrm>
        <a:off x="153642" y="5399951"/>
        <a:ext cx="4895504" cy="2815455"/>
      </dsp:txXfrm>
    </dsp:sp>
    <dsp:sp modelId="{98E9DF3A-C4A8-43BD-8829-54032C30D400}">
      <dsp:nvSpPr>
        <dsp:cNvPr id="0" name=""/>
        <dsp:cNvSpPr/>
      </dsp:nvSpPr>
      <dsp:spPr>
        <a:xfrm>
          <a:off x="5721468" y="5247642"/>
          <a:ext cx="5200122" cy="3120073"/>
        </a:xfrm>
        <a:prstGeom prst="roundRect">
          <a:avLst/>
        </a:prstGeom>
        <a:solidFill>
          <a:srgbClr val="EEEBF5"/>
        </a:solidFill>
        <a:ln w="25400" cap="flat" cmpd="sng" algn="ctr">
          <a:solidFill>
            <a:srgbClr val="EEEBF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0" kern="1200" dirty="0">
              <a:solidFill>
                <a:srgbClr val="4B116F"/>
              </a:solidFill>
            </a:rPr>
            <a:t>4. You’re scrolling through your feed when you come across a post from someone in your friend group clearly talking bad about you.</a:t>
          </a:r>
        </a:p>
      </dsp:txBody>
      <dsp:txXfrm>
        <a:off x="5873777" y="5399951"/>
        <a:ext cx="4895504" cy="28154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1D02FA-332D-4EE9-86BB-9226A7222C52}">
      <dsp:nvSpPr>
        <dsp:cNvPr id="0" name=""/>
        <dsp:cNvSpPr/>
      </dsp:nvSpPr>
      <dsp:spPr>
        <a:xfrm>
          <a:off x="8449" y="3546146"/>
          <a:ext cx="2619412" cy="1571647"/>
        </a:xfrm>
        <a:prstGeom prst="roundRect">
          <a:avLst>
            <a:gd name="adj" fmla="val 10000"/>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Recite</a:t>
          </a:r>
        </a:p>
      </dsp:txBody>
      <dsp:txXfrm>
        <a:off x="54481" y="3592178"/>
        <a:ext cx="2527348" cy="1479583"/>
      </dsp:txXfrm>
    </dsp:sp>
    <dsp:sp modelId="{385226A8-000C-437E-9780-AFBA131F997C}">
      <dsp:nvSpPr>
        <dsp:cNvPr id="0" name=""/>
        <dsp:cNvSpPr/>
      </dsp:nvSpPr>
      <dsp:spPr>
        <a:xfrm>
          <a:off x="2889803" y="4007162"/>
          <a:ext cx="555315" cy="649614"/>
        </a:xfrm>
        <a:prstGeom prst="rightArrow">
          <a:avLst>
            <a:gd name="adj1" fmla="val 60000"/>
            <a:gd name="adj2" fmla="val 50000"/>
          </a:avLst>
        </a:prstGeom>
        <a:solidFill>
          <a:srgbClr val="EEEBF5"/>
        </a:solidFill>
        <a:ln>
          <a:solidFill>
            <a:srgbClr val="EEEBF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2889803" y="4137085"/>
        <a:ext cx="388721" cy="389768"/>
      </dsp:txXfrm>
    </dsp:sp>
    <dsp:sp modelId="{18450EC4-C432-4051-B002-99904B71EBD6}">
      <dsp:nvSpPr>
        <dsp:cNvPr id="0" name=""/>
        <dsp:cNvSpPr/>
      </dsp:nvSpPr>
      <dsp:spPr>
        <a:xfrm>
          <a:off x="3675626" y="3546146"/>
          <a:ext cx="2619412" cy="1571647"/>
        </a:xfrm>
        <a:prstGeom prst="roundRect">
          <a:avLst>
            <a:gd name="adj" fmla="val 10000"/>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Learn the meanings</a:t>
          </a:r>
        </a:p>
      </dsp:txBody>
      <dsp:txXfrm>
        <a:off x="3721658" y="3592178"/>
        <a:ext cx="2527348" cy="1479583"/>
      </dsp:txXfrm>
    </dsp:sp>
    <dsp:sp modelId="{21BCFD72-DD7F-431D-A3D2-F6BB86C6A779}">
      <dsp:nvSpPr>
        <dsp:cNvPr id="0" name=""/>
        <dsp:cNvSpPr/>
      </dsp:nvSpPr>
      <dsp:spPr>
        <a:xfrm>
          <a:off x="6556980" y="4007162"/>
          <a:ext cx="555315" cy="649614"/>
        </a:xfrm>
        <a:prstGeom prst="rightArrow">
          <a:avLst>
            <a:gd name="adj1" fmla="val 60000"/>
            <a:gd name="adj2" fmla="val 50000"/>
          </a:avLst>
        </a:prstGeom>
        <a:solidFill>
          <a:srgbClr val="EEEBF5"/>
        </a:solidFill>
        <a:ln>
          <a:solidFill>
            <a:srgbClr val="EEEBF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6556980" y="4137085"/>
        <a:ext cx="388721" cy="389768"/>
      </dsp:txXfrm>
    </dsp:sp>
    <dsp:sp modelId="{DCE6641F-8D59-4E87-A414-2AFFC98A2739}">
      <dsp:nvSpPr>
        <dsp:cNvPr id="0" name=""/>
        <dsp:cNvSpPr/>
      </dsp:nvSpPr>
      <dsp:spPr>
        <a:xfrm>
          <a:off x="7342803" y="3546146"/>
          <a:ext cx="2619412" cy="1571647"/>
        </a:xfrm>
        <a:prstGeom prst="roundRect">
          <a:avLst>
            <a:gd name="adj" fmla="val 10000"/>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Reflect</a:t>
          </a:r>
        </a:p>
      </dsp:txBody>
      <dsp:txXfrm>
        <a:off x="7388835" y="3592178"/>
        <a:ext cx="2527348" cy="1479583"/>
      </dsp:txXfrm>
    </dsp:sp>
    <dsp:sp modelId="{9DC00269-5489-450F-B2B6-B41678E38201}">
      <dsp:nvSpPr>
        <dsp:cNvPr id="0" name=""/>
        <dsp:cNvSpPr/>
      </dsp:nvSpPr>
      <dsp:spPr>
        <a:xfrm>
          <a:off x="10224157" y="4007162"/>
          <a:ext cx="555315" cy="649614"/>
        </a:xfrm>
        <a:prstGeom prst="rightArrow">
          <a:avLst>
            <a:gd name="adj1" fmla="val 60000"/>
            <a:gd name="adj2" fmla="val 50000"/>
          </a:avLst>
        </a:prstGeom>
        <a:solidFill>
          <a:srgbClr val="EEEBF5"/>
        </a:solidFill>
        <a:ln>
          <a:solidFill>
            <a:srgbClr val="EEEBF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10224157" y="4137085"/>
        <a:ext cx="388721" cy="389768"/>
      </dsp:txXfrm>
    </dsp:sp>
    <dsp:sp modelId="{39D7F0CA-4963-4914-AB41-4ACEC1C5A1E9}">
      <dsp:nvSpPr>
        <dsp:cNvPr id="0" name=""/>
        <dsp:cNvSpPr/>
      </dsp:nvSpPr>
      <dsp:spPr>
        <a:xfrm>
          <a:off x="11009980" y="3546146"/>
          <a:ext cx="2619412" cy="1571647"/>
        </a:xfrm>
        <a:prstGeom prst="roundRect">
          <a:avLst>
            <a:gd name="adj" fmla="val 10000"/>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Act</a:t>
          </a:r>
        </a:p>
      </dsp:txBody>
      <dsp:txXfrm>
        <a:off x="11056012" y="3592178"/>
        <a:ext cx="2527348" cy="1479583"/>
      </dsp:txXfrm>
    </dsp:sp>
    <dsp:sp modelId="{291850EB-7477-4FE2-82DC-1C965D7B4ED5}">
      <dsp:nvSpPr>
        <dsp:cNvPr id="0" name=""/>
        <dsp:cNvSpPr/>
      </dsp:nvSpPr>
      <dsp:spPr>
        <a:xfrm>
          <a:off x="13891334" y="4007162"/>
          <a:ext cx="555315" cy="649614"/>
        </a:xfrm>
        <a:prstGeom prst="rightArrow">
          <a:avLst>
            <a:gd name="adj1" fmla="val 60000"/>
            <a:gd name="adj2" fmla="val 50000"/>
          </a:avLst>
        </a:prstGeom>
        <a:solidFill>
          <a:srgbClr val="EEEBF5"/>
        </a:solidFill>
        <a:ln>
          <a:solidFill>
            <a:srgbClr val="EEEBF5"/>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GB" sz="2800" kern="1200"/>
        </a:p>
      </dsp:txBody>
      <dsp:txXfrm>
        <a:off x="13891334" y="4137085"/>
        <a:ext cx="388721" cy="389768"/>
      </dsp:txXfrm>
    </dsp:sp>
    <dsp:sp modelId="{DF2FDB4D-49B4-4745-AB74-DE85AB219EDE}">
      <dsp:nvSpPr>
        <dsp:cNvPr id="0" name=""/>
        <dsp:cNvSpPr/>
      </dsp:nvSpPr>
      <dsp:spPr>
        <a:xfrm>
          <a:off x="14677158" y="3546146"/>
          <a:ext cx="2619412" cy="1571647"/>
        </a:xfrm>
        <a:prstGeom prst="roundRect">
          <a:avLst>
            <a:gd name="adj" fmla="val 10000"/>
          </a:avLst>
        </a:prstGeom>
        <a:solidFill>
          <a:srgbClr val="FAA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GB" sz="3800" kern="1200" dirty="0"/>
            <a:t>Remind others</a:t>
          </a:r>
        </a:p>
      </dsp:txBody>
      <dsp:txXfrm>
        <a:off x="14723190" y="3592178"/>
        <a:ext cx="2527348" cy="14795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200548-7EBE-0E21-797C-AD66A20EF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a:extLst>
              <a:ext uri="{FF2B5EF4-FFF2-40B4-BE49-F238E27FC236}">
                <a16:creationId xmlns:a16="http://schemas.microsoft.com/office/drawing/2014/main" id="{1B14E242-D49C-E3EA-6D06-6CEDEDBB2C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944F31-D98B-4664-B24D-78FD4B26DFB8}" type="datetimeFigureOut">
              <a:rPr lang="en-PK" smtClean="0"/>
              <a:t>25/02/2025</a:t>
            </a:fld>
            <a:endParaRPr lang="en-PK"/>
          </a:p>
        </p:txBody>
      </p:sp>
      <p:sp>
        <p:nvSpPr>
          <p:cNvPr id="4" name="Footer Placeholder 3">
            <a:extLst>
              <a:ext uri="{FF2B5EF4-FFF2-40B4-BE49-F238E27FC236}">
                <a16:creationId xmlns:a16="http://schemas.microsoft.com/office/drawing/2014/main" id="{79A69138-6F1A-4ECC-3923-32C1A9803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5" name="Slide Number Placeholder 4">
            <a:extLst>
              <a:ext uri="{FF2B5EF4-FFF2-40B4-BE49-F238E27FC236}">
                <a16:creationId xmlns:a16="http://schemas.microsoft.com/office/drawing/2014/main" id="{4E3BEC6F-D5AA-9F24-D99B-925C0A44DB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CD279-3F22-48EB-B7F4-A44D482A3C6F}" type="slidenum">
              <a:rPr lang="en-PK" smtClean="0"/>
              <a:t>‹#›</a:t>
            </a:fld>
            <a:endParaRPr lang="en-PK"/>
          </a:p>
        </p:txBody>
      </p:sp>
    </p:spTree>
    <p:extLst>
      <p:ext uri="{BB962C8B-B14F-4D97-AF65-F5344CB8AC3E}">
        <p14:creationId xmlns:p14="http://schemas.microsoft.com/office/powerpoint/2010/main" val="828303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F5D73C9-8E6C-269C-0646-91CB1D5D16C8}"/>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5027093F-DAB6-6E84-AB90-88BCC058200F}"/>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Allah is now telling the Prophet </a:t>
            </a:r>
            <a:r>
              <a:rPr lang="ar-SA" sz="1800" b="0" i="0" u="none" strike="noStrike" dirty="0">
                <a:solidFill>
                  <a:srgbClr val="000000"/>
                </a:solidFill>
                <a:effectLst/>
                <a:latin typeface="Inter" panose="020B0604020202020204" charset="0"/>
              </a:rPr>
              <a:t>ﷺ </a:t>
            </a:r>
            <a:r>
              <a:rPr lang="en-GB" sz="1800" b="0" i="0" u="none" strike="noStrike" dirty="0">
                <a:solidFill>
                  <a:srgbClr val="000000"/>
                </a:solidFill>
                <a:effectLst/>
                <a:latin typeface="Inter" panose="020B0604020202020204" charset="0"/>
              </a:rPr>
              <a:t>to be patient on what they (i.e. the disbelievers) are saying. The Prophet ﷺ was treated very badly in Makkah. [A] Can you think of an example?</a:t>
            </a:r>
          </a:p>
          <a:p>
            <a:pPr marL="0" lvl="0" indent="0" algn="l" rtl="0">
              <a:spcBef>
                <a:spcPts val="0"/>
              </a:spcBef>
              <a:spcAft>
                <a:spcPts val="0"/>
              </a:spcAft>
              <a:buNone/>
            </a:pPr>
            <a:endParaRPr lang="en-GB" sz="1800" b="0" i="0" u="none" strike="noStrike" dirty="0">
              <a:solidFill>
                <a:srgbClr val="000000"/>
              </a:solidFill>
              <a:effectLst/>
              <a:latin typeface="Inter" panose="020B0604020202020204" charset="0"/>
            </a:endParaRPr>
          </a:p>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Allah is telling Him to be patient and gives him the source of this strength: </a:t>
            </a:r>
            <a:r>
              <a:rPr lang="en-GB" sz="1800" b="0" i="0" u="none" strike="noStrike" dirty="0" err="1">
                <a:solidFill>
                  <a:srgbClr val="000000"/>
                </a:solidFill>
                <a:effectLst/>
                <a:latin typeface="Inter" panose="020B0604020202020204" charset="0"/>
              </a:rPr>
              <a:t>tasbīḥ</a:t>
            </a:r>
            <a:r>
              <a:rPr lang="en-GB" sz="1800" b="0" i="0" u="none" strike="noStrike" dirty="0">
                <a:solidFill>
                  <a:srgbClr val="000000"/>
                </a:solidFill>
                <a:effectLst/>
                <a:latin typeface="Inter" panose="020B0604020202020204" charset="0"/>
              </a:rPr>
              <a:t> and </a:t>
            </a:r>
            <a:r>
              <a:rPr lang="en-GB" sz="1800" b="0" i="0" u="none" strike="noStrike" dirty="0" err="1">
                <a:solidFill>
                  <a:srgbClr val="000000"/>
                </a:solidFill>
                <a:effectLst/>
                <a:latin typeface="Inter" panose="020B0604020202020204" charset="0"/>
              </a:rPr>
              <a:t>ḥamd</a:t>
            </a:r>
            <a:r>
              <a:rPr lang="en-GB" sz="1800" b="0" i="0" u="none" strike="noStrike" dirty="0">
                <a:solidFill>
                  <a:srgbClr val="000000"/>
                </a:solidFill>
                <a:effectLst/>
                <a:latin typeface="Inter" panose="020B0604020202020204" charset="0"/>
              </a:rPr>
              <a:t>. Dhikr is one of the most powerful weapons we have in dealing with life’s difficulties. Why?</a:t>
            </a:r>
          </a:p>
          <a:p>
            <a:pPr marL="0" lvl="0" indent="0" algn="l" rtl="0">
              <a:spcBef>
                <a:spcPts val="0"/>
              </a:spcBef>
              <a:spcAft>
                <a:spcPts val="0"/>
              </a:spcAft>
              <a:buNone/>
            </a:pPr>
            <a:endParaRPr lang="en-GB" sz="1800" b="0" i="0" u="none" strike="noStrike" dirty="0">
              <a:solidFill>
                <a:srgbClr val="000000"/>
              </a:solidFill>
              <a:effectLst/>
              <a:latin typeface="Inter" panose="020B0604020202020204" charset="0"/>
            </a:endParaRPr>
          </a:p>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When you glorify and praise Allah, you have a direct link with Him, and whoever maintains such a link is content and reassured and thus able to remain patient. This is because you know that, with Allah’s help, you are safe and secure. </a:t>
            </a:r>
          </a:p>
          <a:p>
            <a:pPr marL="0" lvl="0" indent="0" algn="l" rtl="0">
              <a:spcBef>
                <a:spcPts val="0"/>
              </a:spcBef>
              <a:spcAft>
                <a:spcPts val="0"/>
              </a:spcAft>
              <a:buNone/>
            </a:pPr>
            <a:endParaRPr lang="en-GB" sz="1800" b="0" i="0" u="none" strike="noStrike" dirty="0">
              <a:solidFill>
                <a:srgbClr val="000000"/>
              </a:solidFill>
              <a:effectLst/>
              <a:latin typeface="Inter" panose="020B0604020202020204" charset="0"/>
            </a:endParaRPr>
          </a:p>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We learn from this that we should have a strong dhikr routine so that it protects us from difficulties. </a:t>
            </a:r>
          </a:p>
          <a:p>
            <a:pPr marL="0" lvl="0" indent="0" algn="l" rtl="0">
              <a:spcBef>
                <a:spcPts val="0"/>
              </a:spcBef>
              <a:spcAft>
                <a:spcPts val="0"/>
              </a:spcAft>
              <a:buNone/>
            </a:pPr>
            <a:endParaRPr lang="en-GB" sz="1800" b="0" i="0" u="none" strike="noStrike" dirty="0">
              <a:solidFill>
                <a:srgbClr val="000000"/>
              </a:solidFill>
              <a:effectLst/>
              <a:latin typeface="Inter" panose="020B0604020202020204" charset="0"/>
            </a:endParaRPr>
          </a:p>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Ibn ʿAbbās: the times mentioned above refer to the prescribed prayer times: Fajr (before the rising of the sun), </a:t>
            </a:r>
            <a:r>
              <a:rPr lang="en-GB" sz="1800" b="0" i="0" u="none" strike="noStrike" dirty="0" err="1">
                <a:solidFill>
                  <a:srgbClr val="000000"/>
                </a:solidFill>
                <a:effectLst/>
                <a:latin typeface="Inter" panose="020B0604020202020204" charset="0"/>
              </a:rPr>
              <a:t>Ẓuhr</a:t>
            </a:r>
            <a:r>
              <a:rPr lang="en-GB" sz="1800" b="0" i="0" u="none" strike="noStrike" dirty="0">
                <a:solidFill>
                  <a:srgbClr val="000000"/>
                </a:solidFill>
                <a:effectLst/>
                <a:latin typeface="Inter" panose="020B0604020202020204" charset="0"/>
              </a:rPr>
              <a:t> and </a:t>
            </a:r>
            <a:r>
              <a:rPr lang="en-GB" sz="1800" b="0" i="0" u="none" strike="noStrike" dirty="0" err="1">
                <a:solidFill>
                  <a:srgbClr val="000000"/>
                </a:solidFill>
                <a:effectLst/>
                <a:latin typeface="Inter" panose="020B0604020202020204" charset="0"/>
              </a:rPr>
              <a:t>ʿAṣr</a:t>
            </a:r>
            <a:r>
              <a:rPr lang="en-GB" sz="1800" b="0" i="0" u="none" strike="noStrike" dirty="0">
                <a:solidFill>
                  <a:srgbClr val="000000"/>
                </a:solidFill>
                <a:effectLst/>
                <a:latin typeface="Inter" panose="020B0604020202020204" charset="0"/>
              </a:rPr>
              <a:t> (before the setting of the sun), and </a:t>
            </a:r>
            <a:r>
              <a:rPr lang="en-GB" sz="1800" b="0" i="0" u="none" strike="noStrike" dirty="0" err="1">
                <a:solidFill>
                  <a:srgbClr val="000000"/>
                </a:solidFill>
                <a:effectLst/>
                <a:latin typeface="Inter" panose="020B0604020202020204" charset="0"/>
              </a:rPr>
              <a:t>ʿIshāʾ</a:t>
            </a:r>
            <a:r>
              <a:rPr lang="en-GB" sz="1800" b="0" i="0" u="none" strike="noStrike" dirty="0">
                <a:solidFill>
                  <a:srgbClr val="000000"/>
                </a:solidFill>
                <a:effectLst/>
                <a:latin typeface="Inter" panose="020B0604020202020204" charset="0"/>
              </a:rPr>
              <a:t> (during a part of the night).</a:t>
            </a:r>
          </a:p>
          <a:p>
            <a:pPr marL="0" lvl="0" indent="0" algn="l" rtl="0">
              <a:spcBef>
                <a:spcPts val="0"/>
              </a:spcBef>
              <a:spcAft>
                <a:spcPts val="0"/>
              </a:spcAft>
              <a:buNone/>
            </a:pPr>
            <a:endParaRPr dirty="0"/>
          </a:p>
        </p:txBody>
      </p:sp>
      <p:sp>
        <p:nvSpPr>
          <p:cNvPr id="200" name="Google Shape;200;p13:notes">
            <a:extLst>
              <a:ext uri="{FF2B5EF4-FFF2-40B4-BE49-F238E27FC236}">
                <a16:creationId xmlns:a16="http://schemas.microsoft.com/office/drawing/2014/main" id="{969460C2-B99D-C296-54D8-A1D960EDC2D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548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D5C7F5EA-B8D5-8792-4A28-8AC16CA9CE67}"/>
            </a:ext>
          </a:extLst>
        </p:cNvPr>
        <p:cNvGrpSpPr/>
        <p:nvPr/>
      </p:nvGrpSpPr>
      <p:grpSpPr>
        <a:xfrm>
          <a:off x="0" y="0"/>
          <a:ext cx="0" cy="0"/>
          <a:chOff x="0" y="0"/>
          <a:chExt cx="0" cy="0"/>
        </a:xfrm>
      </p:grpSpPr>
      <p:sp>
        <p:nvSpPr>
          <p:cNvPr id="103" name="Google Shape;103;p7:notes">
            <a:extLst>
              <a:ext uri="{FF2B5EF4-FFF2-40B4-BE49-F238E27FC236}">
                <a16:creationId xmlns:a16="http://schemas.microsoft.com/office/drawing/2014/main" id="{3B117D35-86BA-A536-A455-3E29F2A7397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7:notes">
            <a:extLst>
              <a:ext uri="{FF2B5EF4-FFF2-40B4-BE49-F238E27FC236}">
                <a16:creationId xmlns:a16="http://schemas.microsoft.com/office/drawing/2014/main" id="{C14DBBC9-0A85-1FFB-42E0-2C6D8E4793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278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15B787A-3367-7BD7-CDB2-6A96359E8489}"/>
            </a:ext>
          </a:extLst>
        </p:cNvPr>
        <p:cNvGrpSpPr/>
        <p:nvPr/>
      </p:nvGrpSpPr>
      <p:grpSpPr>
        <a:xfrm>
          <a:off x="0" y="0"/>
          <a:ext cx="0" cy="0"/>
          <a:chOff x="0" y="0"/>
          <a:chExt cx="0" cy="0"/>
        </a:xfrm>
      </p:grpSpPr>
      <p:sp>
        <p:nvSpPr>
          <p:cNvPr id="103" name="Google Shape;103;p7:notes">
            <a:extLst>
              <a:ext uri="{FF2B5EF4-FFF2-40B4-BE49-F238E27FC236}">
                <a16:creationId xmlns:a16="http://schemas.microsoft.com/office/drawing/2014/main" id="{A4C82E9C-CB93-2B25-4F83-2F4D9E566D0A}"/>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Assign a scenario to each group. </a:t>
            </a:r>
            <a:endParaRPr dirty="0"/>
          </a:p>
        </p:txBody>
      </p:sp>
      <p:sp>
        <p:nvSpPr>
          <p:cNvPr id="104" name="Google Shape;104;p7:notes">
            <a:extLst>
              <a:ext uri="{FF2B5EF4-FFF2-40B4-BE49-F238E27FC236}">
                <a16:creationId xmlns:a16="http://schemas.microsoft.com/office/drawing/2014/main" id="{A1687A83-260F-42C9-8E79-84873DD61A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2070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D2FEBCF-4F77-D19B-3722-3AA74574BAEF}"/>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8A9B8516-7D4A-4E1B-A712-D03856A27F19}"/>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fontAlgn="base">
              <a:buFont typeface="Arial" panose="020B0604020202020204" pitchFamily="34" charset="0"/>
              <a:buChar char="•"/>
            </a:pPr>
            <a:r>
              <a:rPr lang="en-GB" sz="1800" b="0" i="0" u="none" strike="noStrike" dirty="0" err="1">
                <a:solidFill>
                  <a:srgbClr val="000000"/>
                </a:solidFill>
                <a:effectLst/>
                <a:latin typeface="Inter" panose="020B0604020202020204" charset="0"/>
              </a:rPr>
              <a:t>Zamakhsharī</a:t>
            </a:r>
            <a:r>
              <a:rPr lang="en-GB" sz="1800" b="0" i="0" u="none" strike="noStrike" dirty="0">
                <a:solidFill>
                  <a:srgbClr val="000000"/>
                </a:solidFill>
                <a:effectLst/>
                <a:latin typeface="Inter" panose="020B0604020202020204" charset="0"/>
              </a:rPr>
              <a:t> says that the place will be the rock of al-Quds: it is the closest part of the earth to the sky and the </a:t>
            </a:r>
            <a:r>
              <a:rPr lang="en-GB" sz="1800" b="0" i="0" u="none" strike="noStrike" dirty="0" err="1">
                <a:solidFill>
                  <a:srgbClr val="000000"/>
                </a:solidFill>
                <a:effectLst/>
                <a:latin typeface="Inter" panose="020B0604020202020204" charset="0"/>
              </a:rPr>
              <a:t>center</a:t>
            </a:r>
            <a:r>
              <a:rPr lang="en-GB" sz="1800" b="0" i="0" u="none" strike="noStrike" dirty="0">
                <a:solidFill>
                  <a:srgbClr val="000000"/>
                </a:solidFill>
                <a:effectLst/>
                <a:latin typeface="Inter" panose="020B0604020202020204" charset="0"/>
              </a:rPr>
              <a:t> of the earth.</a:t>
            </a:r>
          </a:p>
          <a:p>
            <a:pPr rtl="0" fontAlgn="base">
              <a:buFont typeface="Arial" panose="020B0604020202020204" pitchFamily="34" charset="0"/>
              <a:buChar char="•"/>
            </a:pPr>
            <a:r>
              <a:rPr lang="en-GB" sz="1800" b="0" i="0" u="none" strike="noStrike" dirty="0">
                <a:solidFill>
                  <a:srgbClr val="000000"/>
                </a:solidFill>
                <a:effectLst/>
                <a:latin typeface="Inter" panose="020B0604020202020204" charset="0"/>
              </a:rPr>
              <a:t>It could also refer to the closest places to people so that the call reaches everyone equally, at the same time. </a:t>
            </a:r>
          </a:p>
          <a:p>
            <a:pPr marL="0" lvl="0" indent="0" algn="l" rtl="0">
              <a:spcBef>
                <a:spcPts val="0"/>
              </a:spcBef>
              <a:spcAft>
                <a:spcPts val="0"/>
              </a:spcAft>
              <a:buNone/>
            </a:pPr>
            <a:endParaRPr lang="en-GB" dirty="0"/>
          </a:p>
          <a:p>
            <a:pPr marL="0" lvl="0" indent="0" algn="l" rtl="0">
              <a:spcBef>
                <a:spcPts val="0"/>
              </a:spcBef>
              <a:spcAft>
                <a:spcPts val="0"/>
              </a:spcAft>
              <a:buNone/>
            </a:pPr>
            <a:r>
              <a:rPr lang="en-GB" sz="1800" b="0" i="0" u="none" strike="noStrike" dirty="0" err="1">
                <a:solidFill>
                  <a:srgbClr val="000000"/>
                </a:solidFill>
                <a:effectLst/>
                <a:latin typeface="Inter" panose="020B0604020202020204" charset="0"/>
              </a:rPr>
              <a:t>Ṣayḥah</a:t>
            </a:r>
            <a:r>
              <a:rPr lang="en-GB" sz="1800" b="0" i="0" u="none" strike="noStrike" dirty="0">
                <a:solidFill>
                  <a:srgbClr val="000000"/>
                </a:solidFill>
                <a:effectLst/>
                <a:latin typeface="Inter" panose="020B0604020202020204" charset="0"/>
              </a:rPr>
              <a:t>: creaming; everything important has an announcement. The Day of Judgement will also have an announcement. </a:t>
            </a:r>
            <a:r>
              <a:rPr lang="en-US" dirty="0"/>
              <a:t>We have already discussed how loud and terrifying this blast will be.</a:t>
            </a:r>
          </a:p>
          <a:p>
            <a:pPr marL="0" lvl="0" indent="0" algn="l" rtl="0">
              <a:spcBef>
                <a:spcPts val="0"/>
              </a:spcBef>
              <a:spcAft>
                <a:spcPts val="0"/>
              </a:spcAft>
              <a:buNone/>
            </a:pPr>
            <a:r>
              <a:rPr lang="en-US" dirty="0"/>
              <a:t>Verse 20. </a:t>
            </a:r>
            <a:endParaRPr dirty="0"/>
          </a:p>
        </p:txBody>
      </p:sp>
      <p:sp>
        <p:nvSpPr>
          <p:cNvPr id="200" name="Google Shape;200;p13:notes">
            <a:extLst>
              <a:ext uri="{FF2B5EF4-FFF2-40B4-BE49-F238E27FC236}">
                <a16:creationId xmlns:a16="http://schemas.microsoft.com/office/drawing/2014/main" id="{703BF752-A0AF-79D1-8A8B-5AA8FF8BA0A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510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ABC1FF7-E306-09EA-70C7-F825DF9F9B76}"/>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DFFC76D1-3C2C-592F-CB9E-07D926DAD19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The verse contains repeated emphasis: Indeed, we are, only we, we are the one who give life, we are the one who cause death and only to us is the final return. [A] who remembers the issue this </a:t>
            </a:r>
            <a:r>
              <a:rPr lang="en-GB" sz="1800" b="0" i="0" u="none" strike="noStrike" dirty="0" err="1">
                <a:solidFill>
                  <a:srgbClr val="000000"/>
                </a:solidFill>
                <a:effectLst/>
                <a:latin typeface="Inter" panose="020B0604020202020204" charset="0"/>
              </a:rPr>
              <a:t>sūrah</a:t>
            </a:r>
            <a:r>
              <a:rPr lang="en-GB" sz="1800" b="0" i="0" u="none" strike="noStrike" dirty="0">
                <a:solidFill>
                  <a:srgbClr val="000000"/>
                </a:solidFill>
                <a:effectLst/>
                <a:latin typeface="Inter" panose="020B0604020202020204" charset="0"/>
              </a:rPr>
              <a:t> is addressing?</a:t>
            </a:r>
          </a:p>
          <a:p>
            <a:pPr marL="0" lvl="0" indent="0" algn="l" rtl="0">
              <a:spcBef>
                <a:spcPts val="0"/>
              </a:spcBef>
              <a:spcAft>
                <a:spcPts val="0"/>
              </a:spcAft>
              <a:buNone/>
            </a:pPr>
            <a:endParaRPr lang="en-GB" sz="1800" b="0" i="0" u="none" strike="noStrike" dirty="0">
              <a:solidFill>
                <a:srgbClr val="000000"/>
              </a:solidFill>
              <a:effectLst/>
              <a:latin typeface="Inter" panose="020B0604020202020204" charset="0"/>
            </a:endParaRPr>
          </a:p>
          <a:p>
            <a:pPr rtl="0" fontAlgn="base">
              <a:buFont typeface="Arial" panose="020B0604020202020204" pitchFamily="34" charset="0"/>
              <a:buChar char="•"/>
            </a:pPr>
            <a:r>
              <a:rPr lang="ar-SA" sz="1800" b="0" i="0" u="none" strike="noStrike" dirty="0">
                <a:solidFill>
                  <a:srgbClr val="000000"/>
                </a:solidFill>
                <a:effectLst/>
                <a:latin typeface="Noto Sans Arabic"/>
              </a:rPr>
              <a:t>تَشَقَّقُ</a:t>
            </a:r>
            <a:r>
              <a:rPr lang="en-GB" sz="1800" b="0" i="0" u="none" strike="noStrike" dirty="0">
                <a:solidFill>
                  <a:srgbClr val="000000"/>
                </a:solidFill>
                <a:effectLst/>
                <a:latin typeface="Noto Sans Arabic"/>
              </a:rPr>
              <a:t>: </a:t>
            </a:r>
            <a:r>
              <a:rPr lang="en-GB" sz="1800" b="0" i="0" u="none" strike="noStrike" dirty="0">
                <a:solidFill>
                  <a:srgbClr val="000000"/>
                </a:solidFill>
                <a:effectLst/>
                <a:latin typeface="Inter" panose="020B0604020202020204" charset="0"/>
              </a:rPr>
              <a:t>the earth will split open and we will all come out on the Day of Judgement. </a:t>
            </a:r>
          </a:p>
          <a:p>
            <a:pPr marL="228600" indent="0" rtl="0" fontAlgn="base">
              <a:buFont typeface="Arial" panose="020B0604020202020204" pitchFamily="34" charset="0"/>
              <a:buNone/>
            </a:pPr>
            <a:endParaRPr lang="en-GB" sz="1800" b="0" i="0" u="none" strike="noStrike" dirty="0">
              <a:solidFill>
                <a:srgbClr val="000000"/>
              </a:solidFill>
              <a:effectLst/>
              <a:latin typeface="Inter" panose="020B0604020202020204" charset="0"/>
            </a:endParaRPr>
          </a:p>
          <a:p>
            <a:pPr marL="514350" indent="-285750">
              <a:buFont typeface="Arial" panose="020B0604020202020204" pitchFamily="34" charset="0"/>
              <a:buChar char="•"/>
            </a:pPr>
            <a:r>
              <a:rPr lang="ar-SA" sz="1800" b="0" i="0" u="none" strike="noStrike" dirty="0">
                <a:solidFill>
                  <a:srgbClr val="000000"/>
                </a:solidFill>
                <a:effectLst/>
                <a:latin typeface="Noto Sans Arabic"/>
              </a:rPr>
              <a:t>ذَٰلِكَ حَشْرٌ عَلَيْنَا يَسِيرٌ </a:t>
            </a:r>
            <a:r>
              <a:rPr lang="en-GB" sz="1800" b="0" i="0" u="none" strike="noStrike" dirty="0">
                <a:solidFill>
                  <a:srgbClr val="000000"/>
                </a:solidFill>
                <a:effectLst/>
                <a:latin typeface="Noto Sans Arabic"/>
              </a:rPr>
              <a:t> :</a:t>
            </a:r>
            <a:r>
              <a:rPr lang="en-GB" sz="1800" b="0" i="0" u="none" strike="noStrike" dirty="0">
                <a:solidFill>
                  <a:srgbClr val="000000"/>
                </a:solidFill>
                <a:effectLst/>
                <a:latin typeface="Inter" panose="020B0604020202020204" charset="0"/>
              </a:rPr>
              <a:t>everything is easy for Allah.  </a:t>
            </a:r>
          </a:p>
          <a:p>
            <a:pPr marL="514350" indent="-285750">
              <a:buFont typeface="Arial" panose="020B0604020202020204" pitchFamily="34" charset="0"/>
              <a:buChar char="•"/>
            </a:pPr>
            <a:endParaRPr lang="en-GB" sz="1800" b="0" i="0" u="none" strike="noStrike" dirty="0">
              <a:solidFill>
                <a:srgbClr val="000000"/>
              </a:solidFill>
              <a:effectLst/>
              <a:latin typeface="Inter" panose="020B0604020202020204" charset="0"/>
            </a:endParaRPr>
          </a:p>
          <a:p>
            <a:pPr marL="514350" indent="-285750">
              <a:buFont typeface="Arial" panose="020B0604020202020204" pitchFamily="34" charset="0"/>
              <a:buChar char="•"/>
            </a:pPr>
            <a:r>
              <a:rPr lang="en-GB" sz="1800" b="0" i="0" u="none" strike="noStrike" dirty="0">
                <a:solidFill>
                  <a:srgbClr val="000000"/>
                </a:solidFill>
                <a:effectLst/>
                <a:latin typeface="Inter" panose="020B0604020202020204" charset="0"/>
              </a:rPr>
              <a:t>As believers, we should NEVER ever forget that this life is short and a place to cultivate our hereafter. We will ALL return to Allah. Let us prepare it from today.</a:t>
            </a:r>
          </a:p>
        </p:txBody>
      </p:sp>
      <p:sp>
        <p:nvSpPr>
          <p:cNvPr id="200" name="Google Shape;200;p13:notes">
            <a:extLst>
              <a:ext uri="{FF2B5EF4-FFF2-40B4-BE49-F238E27FC236}">
                <a16:creationId xmlns:a16="http://schemas.microsoft.com/office/drawing/2014/main" id="{E9370060-4AEE-BAB9-82F9-C7ECA1694C9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9105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3735A6D5-8CB9-7578-531D-36ABF36B66F5}"/>
            </a:ext>
          </a:extLst>
        </p:cNvPr>
        <p:cNvGrpSpPr/>
        <p:nvPr/>
      </p:nvGrpSpPr>
      <p:grpSpPr>
        <a:xfrm>
          <a:off x="0" y="0"/>
          <a:ext cx="0" cy="0"/>
          <a:chOff x="0" y="0"/>
          <a:chExt cx="0" cy="0"/>
        </a:xfrm>
      </p:grpSpPr>
      <p:sp>
        <p:nvSpPr>
          <p:cNvPr id="103" name="Google Shape;103;p7:notes">
            <a:extLst>
              <a:ext uri="{FF2B5EF4-FFF2-40B4-BE49-F238E27FC236}">
                <a16:creationId xmlns:a16="http://schemas.microsoft.com/office/drawing/2014/main" id="{4886C02B-91BB-6A52-4E72-B42BC16FD0D8}"/>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7:notes">
            <a:extLst>
              <a:ext uri="{FF2B5EF4-FFF2-40B4-BE49-F238E27FC236}">
                <a16:creationId xmlns:a16="http://schemas.microsoft.com/office/drawing/2014/main" id="{423CD23A-D833-6B68-17D4-31FBF80E8B1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9999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F9A68EC-4F69-30B1-676B-C47FACB293D7}"/>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30311506-A237-54DF-1242-BC59BB5AE64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fontAlgn="base">
              <a:buFont typeface="Arial" panose="020B0604020202020204" pitchFamily="34" charset="0"/>
              <a:buChar char="•"/>
            </a:pPr>
            <a:r>
              <a:rPr lang="en-GB" sz="1800" b="0" i="0" u="none" strike="noStrike" dirty="0">
                <a:solidFill>
                  <a:srgbClr val="000000"/>
                </a:solidFill>
                <a:effectLst/>
                <a:latin typeface="Inter" panose="020B0604020202020204" charset="0"/>
              </a:rPr>
              <a:t>Allah is saying that He knows everything. Your job (O Prophet) is just to convey the message. </a:t>
            </a:r>
          </a:p>
          <a:p>
            <a:pPr rtl="0" fontAlgn="base">
              <a:buFont typeface="Arial" panose="020B0604020202020204" pitchFamily="34" charset="0"/>
              <a:buChar char="•"/>
            </a:pPr>
            <a:r>
              <a:rPr lang="en-GB" sz="1800" b="0" i="0" u="none" strike="noStrike" dirty="0">
                <a:solidFill>
                  <a:srgbClr val="000000"/>
                </a:solidFill>
                <a:effectLst/>
                <a:latin typeface="Inter" panose="020B0604020202020204" charset="0"/>
              </a:rPr>
              <a:t>Allah is comforting the Prophet </a:t>
            </a:r>
            <a:r>
              <a:rPr lang="ar-SA" sz="1800" b="0" i="0" u="none" strike="noStrike" dirty="0">
                <a:solidFill>
                  <a:srgbClr val="000000"/>
                </a:solidFill>
                <a:effectLst/>
                <a:latin typeface="Inter" panose="020B0604020202020204" charset="0"/>
              </a:rPr>
              <a:t>ﷺ </a:t>
            </a:r>
            <a:r>
              <a:rPr lang="en-GB" sz="1800" b="0" i="0" u="none" strike="noStrike" dirty="0">
                <a:solidFill>
                  <a:srgbClr val="000000"/>
                </a:solidFill>
                <a:effectLst/>
                <a:latin typeface="Inter" panose="020B0604020202020204" charset="0"/>
              </a:rPr>
              <a:t>that his job is not to force the people; it’s just to convey the message. The only one who can open their hearts is Allah. </a:t>
            </a:r>
          </a:p>
          <a:p>
            <a:pPr rtl="0" fontAlgn="base">
              <a:buFont typeface="Arial" panose="020B0604020202020204" pitchFamily="34" charset="0"/>
              <a:buChar char="•"/>
            </a:pPr>
            <a:r>
              <a:rPr lang="en-GB" sz="1800" b="0" i="0" u="none" strike="noStrike" dirty="0">
                <a:solidFill>
                  <a:srgbClr val="000000"/>
                </a:solidFill>
                <a:effectLst/>
                <a:latin typeface="Inter" panose="020B0604020202020204" charset="0"/>
              </a:rPr>
              <a:t>Message for us: Our job is to convey, not force. Guidance is not in the hands of humans. If we do our best, we don’t need to worry about the outcome as that will come from Allah. </a:t>
            </a:r>
          </a:p>
          <a:p>
            <a:pPr marL="0" lvl="0" indent="0" algn="l" rtl="0">
              <a:spcBef>
                <a:spcPts val="0"/>
              </a:spcBef>
              <a:spcAft>
                <a:spcPts val="0"/>
              </a:spcAft>
              <a:buNone/>
            </a:pPr>
            <a:endParaRPr lang="en-GB" dirty="0"/>
          </a:p>
          <a:p>
            <a:pPr marL="0" lvl="0" indent="0" algn="l" rtl="0">
              <a:spcBef>
                <a:spcPts val="0"/>
              </a:spcBef>
              <a:spcAft>
                <a:spcPts val="0"/>
              </a:spcAft>
              <a:buNone/>
            </a:pPr>
            <a:endParaRPr lang="en-US" dirty="0"/>
          </a:p>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The Qur’ān is the best reminder; that is why we need to constantly turn to it and reflect on it. </a:t>
            </a:r>
            <a:endParaRPr lang="en-US" sz="1800" b="0" i="0" u="none" strike="noStrike" dirty="0">
              <a:solidFill>
                <a:srgbClr val="000000"/>
              </a:solidFill>
              <a:effectLst/>
              <a:latin typeface="Inter" panose="020B0604020202020204" charset="0"/>
            </a:endParaRPr>
          </a:p>
          <a:p>
            <a:pPr marL="0" lvl="0" indent="0" algn="l" rtl="0">
              <a:spcBef>
                <a:spcPts val="0"/>
              </a:spcBef>
              <a:spcAft>
                <a:spcPts val="0"/>
              </a:spcAft>
              <a:buNone/>
            </a:pPr>
            <a:endParaRPr lang="en-US" sz="1800" b="0" i="0" u="none" strike="noStrike" dirty="0">
              <a:solidFill>
                <a:srgbClr val="000000"/>
              </a:solidFill>
              <a:effectLst/>
              <a:latin typeface="Inter" panose="020B0604020202020204" charset="0"/>
            </a:endParaRPr>
          </a:p>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Who really benefits from the Quran? Only those who fear Allah truly benefit from His message. The greater our mindfulness, fear, and humility, the more we can benefit from the Qur’an.</a:t>
            </a:r>
            <a:r>
              <a:rPr lang="en-US" sz="1800" b="0" i="0" u="none" strike="noStrike" dirty="0">
                <a:solidFill>
                  <a:srgbClr val="000000"/>
                </a:solidFill>
                <a:effectLst/>
                <a:latin typeface="Inter" panose="020B0604020202020204" charset="0"/>
              </a:rPr>
              <a:t> Remember </a:t>
            </a:r>
            <a:r>
              <a:rPr lang="en-US" sz="1800" b="0" i="0" u="none" strike="noStrike" dirty="0" err="1">
                <a:solidFill>
                  <a:srgbClr val="000000"/>
                </a:solidFill>
                <a:effectLst/>
                <a:latin typeface="Inter" panose="020B0604020202020204" charset="0"/>
              </a:rPr>
              <a:t>khashyah</a:t>
            </a:r>
            <a:r>
              <a:rPr lang="en-US" sz="1800" b="0" i="0" u="none" strike="noStrike" dirty="0">
                <a:solidFill>
                  <a:srgbClr val="000000"/>
                </a:solidFill>
                <a:effectLst/>
                <a:latin typeface="Inter" panose="020B0604020202020204" charset="0"/>
              </a:rPr>
              <a:t>?  </a:t>
            </a:r>
            <a:r>
              <a:rPr lang="ar-SA" sz="2800" dirty="0"/>
              <a:t>مَّنْ خَشِىَ ٱلرَّحْمَـٰنَ بِٱلْغَيْبِ وَجَآءَ بِقَلْبٍ مُّنِيبٍ </a:t>
            </a:r>
            <a:r>
              <a:rPr lang="ar-SA" sz="2800" dirty="0">
                <a:effectLst/>
              </a:rPr>
              <a:t>‎﴿٣٣﴾</a:t>
            </a:r>
            <a:endParaRPr lang="en-US" sz="1800" b="0" i="0" u="none" strike="noStrike" dirty="0">
              <a:solidFill>
                <a:srgbClr val="000000"/>
              </a:solidFill>
              <a:effectLst/>
              <a:latin typeface="Inter" panose="020B0604020202020204" charset="0"/>
            </a:endParaRPr>
          </a:p>
          <a:p>
            <a:pPr marL="0" lvl="0" indent="0" algn="l" rtl="0">
              <a:spcBef>
                <a:spcPts val="0"/>
              </a:spcBef>
              <a:spcAft>
                <a:spcPts val="0"/>
              </a:spcAft>
              <a:buNone/>
            </a:pPr>
            <a:endParaRPr lang="en-US" sz="1800" b="0" i="0" u="none" strike="noStrike" dirty="0">
              <a:solidFill>
                <a:srgbClr val="000000"/>
              </a:solidFill>
              <a:effectLst/>
              <a:latin typeface="Inter" panose="020B0604020202020204" charset="0"/>
            </a:endParaRPr>
          </a:p>
          <a:p>
            <a:pPr marL="0" lvl="0" indent="0" algn="l" rtl="0">
              <a:spcBef>
                <a:spcPts val="0"/>
              </a:spcBef>
              <a:spcAft>
                <a:spcPts val="0"/>
              </a:spcAft>
              <a:buNone/>
            </a:pPr>
            <a:r>
              <a:rPr lang="en-US" sz="1800" b="0" i="0" u="none" strike="noStrike" dirty="0">
                <a:solidFill>
                  <a:srgbClr val="000000"/>
                </a:solidFill>
                <a:effectLst/>
                <a:latin typeface="Inter" panose="020B0604020202020204" charset="0"/>
              </a:rPr>
              <a:t>[A] Who remembers the definition of </a:t>
            </a:r>
            <a:r>
              <a:rPr lang="en-US" sz="1800" b="0" i="0" u="none" strike="noStrike" dirty="0" err="1">
                <a:solidFill>
                  <a:srgbClr val="000000"/>
                </a:solidFill>
                <a:effectLst/>
                <a:latin typeface="Inter" panose="020B0604020202020204" charset="0"/>
              </a:rPr>
              <a:t>khashyah</a:t>
            </a:r>
            <a:r>
              <a:rPr lang="en-US" sz="1800" b="0" i="0" u="none" strike="noStrike" dirty="0">
                <a:solidFill>
                  <a:srgbClr val="000000"/>
                </a:solidFill>
                <a:effectLst/>
                <a:latin typeface="Inter" panose="020B0604020202020204" charset="0"/>
              </a:rPr>
              <a:t>?</a:t>
            </a:r>
          </a:p>
          <a:p>
            <a:pPr marL="0" lvl="0" indent="0" algn="l" rtl="0">
              <a:spcBef>
                <a:spcPts val="0"/>
              </a:spcBef>
              <a:spcAft>
                <a:spcPts val="0"/>
              </a:spcAft>
              <a:buNone/>
            </a:pPr>
            <a:endParaRPr lang="en-US" sz="1800" b="0" i="0" u="none" strike="noStrike" dirty="0">
              <a:solidFill>
                <a:srgbClr val="000000"/>
              </a:solidFill>
              <a:effectLst/>
              <a:latin typeface="Inter" panose="020B0604020202020204" charset="0"/>
            </a:endParaRPr>
          </a:p>
          <a:p>
            <a:pPr marL="0" lvl="0" indent="0" algn="l" rtl="0">
              <a:spcBef>
                <a:spcPts val="0"/>
              </a:spcBef>
              <a:spcAft>
                <a:spcPts val="0"/>
              </a:spcAft>
              <a:buNone/>
            </a:pPr>
            <a:r>
              <a:rPr lang="en-US" sz="1800" b="0" i="0" u="none" strike="noStrike" dirty="0">
                <a:solidFill>
                  <a:srgbClr val="000000"/>
                </a:solidFill>
                <a:effectLst/>
                <a:latin typeface="Inter" panose="020B0604020202020204" charset="0"/>
              </a:rPr>
              <a:t>The beginning of the </a:t>
            </a:r>
            <a:r>
              <a:rPr lang="en-US" sz="1800" b="0" i="0" u="none" strike="noStrike" dirty="0" err="1">
                <a:solidFill>
                  <a:srgbClr val="000000"/>
                </a:solidFill>
                <a:effectLst/>
                <a:latin typeface="Inter" panose="020B0604020202020204" charset="0"/>
              </a:rPr>
              <a:t>sūrah</a:t>
            </a:r>
            <a:r>
              <a:rPr lang="en-US" sz="1800" b="0" i="0" u="none" strike="noStrike" dirty="0">
                <a:solidFill>
                  <a:srgbClr val="000000"/>
                </a:solidFill>
                <a:effectLst/>
                <a:latin typeface="Inter" panose="020B0604020202020204" charset="0"/>
              </a:rPr>
              <a:t> – </a:t>
            </a:r>
            <a:r>
              <a:rPr lang="ar-SA" sz="2800" dirty="0"/>
              <a:t>وَٱلْقُرْءَانِ ٱلْمَجِيدِ</a:t>
            </a:r>
            <a:endParaRPr lang="en-US" sz="1800" b="0" i="0" u="none" strike="noStrike" dirty="0">
              <a:solidFill>
                <a:srgbClr val="000000"/>
              </a:solidFill>
              <a:effectLst/>
              <a:latin typeface="Inter" panose="020B0604020202020204" charset="0"/>
            </a:endParaRPr>
          </a:p>
          <a:p>
            <a:pPr marL="0" lvl="0" indent="0" algn="l" rtl="0">
              <a:spcBef>
                <a:spcPts val="0"/>
              </a:spcBef>
              <a:spcAft>
                <a:spcPts val="0"/>
              </a:spcAft>
              <a:buNone/>
            </a:pPr>
            <a:r>
              <a:rPr lang="en-US" sz="1800" b="0" i="0" u="none" strike="noStrike" dirty="0">
                <a:solidFill>
                  <a:srgbClr val="000000"/>
                </a:solidFill>
                <a:effectLst/>
                <a:latin typeface="Inter" panose="020B0604020202020204" charset="0"/>
              </a:rPr>
              <a:t>The ending of the </a:t>
            </a:r>
            <a:r>
              <a:rPr lang="en-US" sz="1800" b="0" i="0" u="none" strike="noStrike" dirty="0" err="1">
                <a:solidFill>
                  <a:srgbClr val="000000"/>
                </a:solidFill>
                <a:effectLst/>
                <a:latin typeface="Inter" panose="020B0604020202020204" charset="0"/>
              </a:rPr>
              <a:t>sūrah</a:t>
            </a:r>
            <a:r>
              <a:rPr lang="en-US" sz="1800" b="0" i="0" u="none" strike="noStrike" dirty="0">
                <a:solidFill>
                  <a:srgbClr val="000000"/>
                </a:solidFill>
                <a:effectLst/>
                <a:latin typeface="Inter" panose="020B0604020202020204" charset="0"/>
              </a:rPr>
              <a:t> - </a:t>
            </a:r>
            <a:r>
              <a:rPr lang="ar-SA" sz="1200" i="0" u="none" strike="noStrike" dirty="0">
                <a:solidFill>
                  <a:srgbClr val="413169"/>
                </a:solidFill>
                <a:effectLst/>
                <a:latin typeface="Noto Naskh Arabic SemiBold" pitchFamily="2" charset="-78"/>
                <a:cs typeface="Noto Naskh Arabic SemiBold" pitchFamily="2" charset="-78"/>
              </a:rPr>
              <a:t>فَذَكِّرْ بِٱلْقُرْءَانِ </a:t>
            </a:r>
            <a:endParaRPr lang="en-GB" sz="1200" i="0" u="none" strike="noStrike" dirty="0">
              <a:solidFill>
                <a:srgbClr val="413169"/>
              </a:solidFill>
              <a:effectLst/>
              <a:latin typeface="Noto Naskh Arabic SemiBold" pitchFamily="2" charset="-78"/>
              <a:cs typeface="Noto Naskh Arabic SemiBold" pitchFamily="2" charset="-78"/>
            </a:endParaRPr>
          </a:p>
          <a:p>
            <a:pPr marL="0" lvl="0" indent="0" algn="l" rtl="0">
              <a:spcBef>
                <a:spcPts val="0"/>
              </a:spcBef>
              <a:spcAft>
                <a:spcPts val="0"/>
              </a:spcAft>
              <a:buNone/>
            </a:pPr>
            <a:r>
              <a:rPr lang="en-GB" sz="1200" i="0" u="none" strike="noStrike" dirty="0">
                <a:solidFill>
                  <a:srgbClr val="413169"/>
                </a:solidFill>
                <a:effectLst/>
                <a:latin typeface="Noto Naskh Arabic SemiBold" pitchFamily="2" charset="-78"/>
                <a:cs typeface="Noto Naskh Arabic SemiBold" pitchFamily="2" charset="-78"/>
              </a:rPr>
              <a:t>Each </a:t>
            </a:r>
            <a:r>
              <a:rPr lang="en-GB" sz="1200" i="0" u="none" strike="noStrike" dirty="0" err="1">
                <a:solidFill>
                  <a:srgbClr val="413169"/>
                </a:solidFill>
                <a:effectLst/>
                <a:latin typeface="Noto Naskh Arabic SemiBold" pitchFamily="2" charset="-78"/>
                <a:cs typeface="Noto Naskh Arabic SemiBold" pitchFamily="2" charset="-78"/>
              </a:rPr>
              <a:t>sūrah</a:t>
            </a:r>
            <a:r>
              <a:rPr lang="en-GB" sz="1200" i="0" u="none" strike="noStrike" dirty="0">
                <a:solidFill>
                  <a:srgbClr val="413169"/>
                </a:solidFill>
                <a:effectLst/>
                <a:latin typeface="Noto Naskh Arabic SemiBold" pitchFamily="2" charset="-78"/>
                <a:cs typeface="Noto Naskh Arabic SemiBold" pitchFamily="2" charset="-78"/>
              </a:rPr>
              <a:t> is a masterpiece, an ocean of treasures and endless wisdom. </a:t>
            </a:r>
            <a:endParaRPr dirty="0"/>
          </a:p>
        </p:txBody>
      </p:sp>
      <p:sp>
        <p:nvSpPr>
          <p:cNvPr id="200" name="Google Shape;200;p13:notes">
            <a:extLst>
              <a:ext uri="{FF2B5EF4-FFF2-40B4-BE49-F238E27FC236}">
                <a16:creationId xmlns:a16="http://schemas.microsoft.com/office/drawing/2014/main" id="{658DB164-7339-C59F-F266-861874F5D83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365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6580F132-D064-A9CA-CBC7-3684B9DA6A37}"/>
            </a:ext>
          </a:extLst>
        </p:cNvPr>
        <p:cNvGrpSpPr/>
        <p:nvPr/>
      </p:nvGrpSpPr>
      <p:grpSpPr>
        <a:xfrm>
          <a:off x="0" y="0"/>
          <a:ext cx="0" cy="0"/>
          <a:chOff x="0" y="0"/>
          <a:chExt cx="0" cy="0"/>
        </a:xfrm>
      </p:grpSpPr>
      <p:sp>
        <p:nvSpPr>
          <p:cNvPr id="103" name="Google Shape;103;p7:notes">
            <a:extLst>
              <a:ext uri="{FF2B5EF4-FFF2-40B4-BE49-F238E27FC236}">
                <a16:creationId xmlns:a16="http://schemas.microsoft.com/office/drawing/2014/main" id="{C7DFC0FE-211F-A76B-3EAA-F4340BCE644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Give </a:t>
            </a:r>
            <a:endParaRPr dirty="0"/>
          </a:p>
        </p:txBody>
      </p:sp>
      <p:sp>
        <p:nvSpPr>
          <p:cNvPr id="104" name="Google Shape;104;p7:notes">
            <a:extLst>
              <a:ext uri="{FF2B5EF4-FFF2-40B4-BE49-F238E27FC236}">
                <a16:creationId xmlns:a16="http://schemas.microsoft.com/office/drawing/2014/main" id="{1F0CC7D1-B3C0-B13D-245E-32712D5224F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2696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a:extLst>
            <a:ext uri="{FF2B5EF4-FFF2-40B4-BE49-F238E27FC236}">
              <a16:creationId xmlns:a16="http://schemas.microsoft.com/office/drawing/2014/main" id="{47520609-87B0-CD2A-33B5-0737A4D71668}"/>
            </a:ext>
          </a:extLst>
        </p:cNvPr>
        <p:cNvGrpSpPr/>
        <p:nvPr/>
      </p:nvGrpSpPr>
      <p:grpSpPr>
        <a:xfrm>
          <a:off x="0" y="0"/>
          <a:ext cx="0" cy="0"/>
          <a:chOff x="0" y="0"/>
          <a:chExt cx="0" cy="0"/>
        </a:xfrm>
      </p:grpSpPr>
      <p:sp>
        <p:nvSpPr>
          <p:cNvPr id="161" name="Google Shape;161;p11:notes">
            <a:extLst>
              <a:ext uri="{FF2B5EF4-FFF2-40B4-BE49-F238E27FC236}">
                <a16:creationId xmlns:a16="http://schemas.microsoft.com/office/drawing/2014/main" id="{5AB37F0B-2AD0-D8C5-018D-2FEB6B6D68C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mj-lt"/>
              <a:buNone/>
            </a:pPr>
            <a:r>
              <a:rPr lang="en-GB" dirty="0"/>
              <a:t>Does anyone have any questions?</a:t>
            </a:r>
          </a:p>
        </p:txBody>
      </p:sp>
      <p:sp>
        <p:nvSpPr>
          <p:cNvPr id="162" name="Google Shape;162;p11:notes">
            <a:extLst>
              <a:ext uri="{FF2B5EF4-FFF2-40B4-BE49-F238E27FC236}">
                <a16:creationId xmlns:a16="http://schemas.microsoft.com/office/drawing/2014/main" id="{625000B6-E1B2-FDAB-CD8D-E2BF1E0C530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2211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924CC-75E4-972A-FBC1-FCC616BF1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6E614D-7F7A-F114-D36B-629A76426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8E4201-77BE-E3FA-5A9A-EAD9736CB9B6}"/>
              </a:ext>
            </a:extLst>
          </p:cNvPr>
          <p:cNvSpPr>
            <a:spLocks noGrp="1"/>
          </p:cNvSpPr>
          <p:nvPr>
            <p:ph type="body" idx="1"/>
          </p:nvPr>
        </p:nvSpPr>
        <p:spPr/>
        <p:txBody>
          <a:bodyPr/>
          <a:lstStyle/>
          <a:p>
            <a:r>
              <a:rPr lang="en-GB" dirty="0" err="1"/>
              <a:t>Jazakumullah</a:t>
            </a:r>
            <a:r>
              <a:rPr lang="en-GB" dirty="0"/>
              <a:t> Khayra for attending. May Allah reward and bless each and every minute which we spent in drawing closer to His Book. May The Most Generous accept us from </a:t>
            </a:r>
            <a:r>
              <a:rPr lang="en-GB" dirty="0" err="1"/>
              <a:t>ahlul</a:t>
            </a:r>
            <a:r>
              <a:rPr lang="en-GB" dirty="0"/>
              <a:t>-Qur’ān: the People of the Qur’ān, His chosen special servants.</a:t>
            </a:r>
          </a:p>
          <a:p>
            <a:r>
              <a:rPr lang="en-GB" dirty="0"/>
              <a:t>Anything wrong was from ourselves and </a:t>
            </a:r>
            <a:r>
              <a:rPr lang="en-GB" dirty="0" err="1"/>
              <a:t>shayṭān</a:t>
            </a:r>
            <a:r>
              <a:rPr lang="en-GB" dirty="0"/>
              <a:t>. Anything correct was from Allah ﷻ. </a:t>
            </a:r>
          </a:p>
        </p:txBody>
      </p:sp>
      <p:sp>
        <p:nvSpPr>
          <p:cNvPr id="4" name="Slide Number Placeholder 3">
            <a:extLst>
              <a:ext uri="{FF2B5EF4-FFF2-40B4-BE49-F238E27FC236}">
                <a16:creationId xmlns:a16="http://schemas.microsoft.com/office/drawing/2014/main" id="{74220111-9DD4-4CD2-17C0-9F8D7BAC848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5021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1955E-6C2A-B9D4-317B-E9347F793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694394-2B61-CFAB-0724-8E797A9054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794A6-E774-FCAD-7038-6D6C94D59EB0}"/>
              </a:ext>
            </a:extLst>
          </p:cNvPr>
          <p:cNvSpPr>
            <a:spLocks noGrp="1"/>
          </p:cNvSpPr>
          <p:nvPr>
            <p:ph type="body" idx="1"/>
          </p:nvPr>
        </p:nvSpPr>
        <p:spPr/>
        <p:txBody>
          <a:bodyPr/>
          <a:lstStyle/>
          <a:p>
            <a:r>
              <a:rPr lang="en-GB" dirty="0"/>
              <a:t>Start with bismillah, </a:t>
            </a:r>
            <a:r>
              <a:rPr lang="en-GB" dirty="0" err="1"/>
              <a:t>hamd</a:t>
            </a:r>
            <a:r>
              <a:rPr lang="en-GB" dirty="0"/>
              <a:t> and </a:t>
            </a:r>
            <a:r>
              <a:rPr lang="en-GB" dirty="0" err="1"/>
              <a:t>salawat</a:t>
            </a:r>
            <a:r>
              <a:rPr lang="en-GB" dirty="0"/>
              <a:t>. Greet learners, welcome them and thank them for attending.</a:t>
            </a:r>
          </a:p>
          <a:p>
            <a:r>
              <a:rPr lang="en-GB" dirty="0"/>
              <a:t>Have the question ready on the board so learners can start thinking as they walk in/wait for the session to start.</a:t>
            </a:r>
            <a:endParaRPr lang="ar-IQ" dirty="0"/>
          </a:p>
          <a:p>
            <a:r>
              <a:rPr lang="en-GB" dirty="0"/>
              <a:t>Ask for some responses/mini-whiteboards to be raised.</a:t>
            </a:r>
          </a:p>
        </p:txBody>
      </p:sp>
      <p:sp>
        <p:nvSpPr>
          <p:cNvPr id="4" name="Slide Number Placeholder 3">
            <a:extLst>
              <a:ext uri="{FF2B5EF4-FFF2-40B4-BE49-F238E27FC236}">
                <a16:creationId xmlns:a16="http://schemas.microsoft.com/office/drawing/2014/main" id="{52650C29-B469-B5A0-93ED-B64CA1AEC71F}"/>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32382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134638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1" dirty="0">
                <a:solidFill>
                  <a:srgbClr val="1E1E1E"/>
                </a:solidFill>
                <a:latin typeface="Inter Light"/>
                <a:ea typeface="Inter Light"/>
                <a:cs typeface="Inter Light"/>
                <a:sym typeface="Inter Light"/>
              </a:rPr>
              <a:t>If you have additional time, give learners time to memorise the Arabic and the meanings. Then use these activities to consolidate the vocabulary.</a:t>
            </a:r>
          </a:p>
          <a:p>
            <a:endParaRPr lang="en-GB"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509805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a:extLst>
            <a:ext uri="{FF2B5EF4-FFF2-40B4-BE49-F238E27FC236}">
              <a16:creationId xmlns:a16="http://schemas.microsoft.com/office/drawing/2014/main" id="{20D568FA-43F5-9A13-6FDB-D5AECBD20F3C}"/>
            </a:ext>
          </a:extLst>
        </p:cNvPr>
        <p:cNvGrpSpPr/>
        <p:nvPr/>
      </p:nvGrpSpPr>
      <p:grpSpPr>
        <a:xfrm>
          <a:off x="0" y="0"/>
          <a:ext cx="0" cy="0"/>
          <a:chOff x="0" y="0"/>
          <a:chExt cx="0" cy="0"/>
        </a:xfrm>
      </p:grpSpPr>
      <p:sp>
        <p:nvSpPr>
          <p:cNvPr id="28" name="Google Shape;28;p1:notes">
            <a:extLst>
              <a:ext uri="{FF2B5EF4-FFF2-40B4-BE49-F238E27FC236}">
                <a16:creationId xmlns:a16="http://schemas.microsoft.com/office/drawing/2014/main" id="{7FCDB28F-19A4-A437-4EDF-D25E98A55EA4}"/>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Today is our last session on Surah </a:t>
            </a:r>
            <a:r>
              <a:rPr lang="en-GB" dirty="0" err="1"/>
              <a:t>Qaf</a:t>
            </a:r>
            <a:r>
              <a:rPr lang="en-GB" dirty="0"/>
              <a:t>. </a:t>
            </a:r>
            <a:endParaRPr dirty="0"/>
          </a:p>
        </p:txBody>
      </p:sp>
      <p:sp>
        <p:nvSpPr>
          <p:cNvPr id="29" name="Google Shape;29;p1:notes">
            <a:extLst>
              <a:ext uri="{FF2B5EF4-FFF2-40B4-BE49-F238E27FC236}">
                <a16:creationId xmlns:a16="http://schemas.microsoft.com/office/drawing/2014/main" id="{434EE579-35F9-D07B-9881-E78BA649E2D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4991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a:extLst>
            <a:ext uri="{FF2B5EF4-FFF2-40B4-BE49-F238E27FC236}">
              <a16:creationId xmlns:a16="http://schemas.microsoft.com/office/drawing/2014/main" id="{583BD788-F1E0-BEE5-9C54-C69BF1323677}"/>
            </a:ext>
          </a:extLst>
        </p:cNvPr>
        <p:cNvGrpSpPr/>
        <p:nvPr/>
      </p:nvGrpSpPr>
      <p:grpSpPr>
        <a:xfrm>
          <a:off x="0" y="0"/>
          <a:ext cx="0" cy="0"/>
          <a:chOff x="0" y="0"/>
          <a:chExt cx="0" cy="0"/>
        </a:xfrm>
      </p:grpSpPr>
      <p:sp>
        <p:nvSpPr>
          <p:cNvPr id="47" name="Google Shape;47;p3:notes">
            <a:extLst>
              <a:ext uri="{FF2B5EF4-FFF2-40B4-BE49-F238E27FC236}">
                <a16:creationId xmlns:a16="http://schemas.microsoft.com/office/drawing/2014/main" id="{E034751B-9BF2-C9CA-D2FF-92668D4F4E4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Today we will…</a:t>
            </a:r>
            <a:endParaRPr dirty="0"/>
          </a:p>
        </p:txBody>
      </p:sp>
      <p:sp>
        <p:nvSpPr>
          <p:cNvPr id="48" name="Google Shape;48;p3:notes">
            <a:extLst>
              <a:ext uri="{FF2B5EF4-FFF2-40B4-BE49-F238E27FC236}">
                <a16:creationId xmlns:a16="http://schemas.microsoft.com/office/drawing/2014/main" id="{4B9C5A17-B47B-9595-A08A-5334FF493A0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9916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words prepared </a:t>
            </a:r>
            <a:r>
              <a:rPr lang="en-GB" b="1" dirty="0"/>
              <a:t>(cut out from the attached handout with this lesson)/</a:t>
            </a:r>
            <a:r>
              <a:rPr lang="en-GB" dirty="0"/>
              <a:t>prepare your own list of words/phrases. </a:t>
            </a:r>
          </a:p>
          <a:p>
            <a:endParaRPr lang="en-GB" dirty="0"/>
          </a:p>
          <a:p>
            <a:r>
              <a:rPr lang="en-GB" dirty="0"/>
              <a:t>Cut them out and put them in a box/on the table.</a:t>
            </a:r>
          </a:p>
          <a:p>
            <a:endParaRPr lang="en-GB" dirty="0"/>
          </a:p>
          <a:p>
            <a:r>
              <a:rPr lang="en-GB" dirty="0"/>
              <a:t>In class, divide the students into two, three, or four teams of at least two players.</a:t>
            </a:r>
          </a:p>
          <a:p>
            <a:endParaRPr lang="en-GB" dirty="0"/>
          </a:p>
          <a:p>
            <a:r>
              <a:rPr lang="en-GB" b="1" dirty="0"/>
              <a:t>Game</a:t>
            </a:r>
          </a:p>
          <a:p>
            <a:pPr>
              <a:buFont typeface="+mj-lt"/>
              <a:buAutoNum type="arabicPeriod"/>
            </a:pPr>
            <a:r>
              <a:rPr lang="en-GB" dirty="0"/>
              <a:t>The teams take turns playing.</a:t>
            </a:r>
          </a:p>
          <a:p>
            <a:pPr>
              <a:buFont typeface="+mj-lt"/>
              <a:buAutoNum type="arabicPeriod"/>
            </a:pPr>
            <a:r>
              <a:rPr lang="en-GB" dirty="0"/>
              <a:t>One student from the team stands at the front of the class, so only they can see the vocabulary words. This student describes the word on the screen/paper, without using that word or any gestures.</a:t>
            </a:r>
          </a:p>
          <a:p>
            <a:pPr>
              <a:buFont typeface="+mj-lt"/>
              <a:buAutoNum type="arabicPeriod"/>
            </a:pPr>
            <a:r>
              <a:rPr lang="en-GB" dirty="0"/>
              <a:t>The rest of the students in their team try to guess the word they are describing.</a:t>
            </a:r>
          </a:p>
          <a:p>
            <a:pPr>
              <a:buFont typeface="+mj-lt"/>
              <a:buAutoNum type="arabicPeriod"/>
            </a:pPr>
            <a:r>
              <a:rPr lang="en-GB" dirty="0"/>
              <a:t>The teams have thirty seconds to correctly guess as many words as possible, with each correct guess scoring one point. Depending on the level of your students, and how many words you have available, you may want to allow zero, or one pass per turn.</a:t>
            </a:r>
          </a:p>
          <a:p>
            <a:pPr>
              <a:buFont typeface="+mj-lt"/>
              <a:buAutoNum type="arabicPeriod"/>
            </a:pPr>
            <a:r>
              <a:rPr lang="en-GB" dirty="0"/>
              <a:t>Do the same with the other team(s), then repeat with other students describing for future rounds. The team with the most points at the end of the game wins (and gets rewarded </a:t>
            </a:r>
            <a:r>
              <a:rPr lang="en-GB" dirty="0">
                <a:sym typeface="Wingdings" panose="05000000000000000000" pitchFamily="2" charset="2"/>
              </a:rPr>
              <a:t></a:t>
            </a:r>
            <a:r>
              <a:rPr lang="en-GB" dirty="0"/>
              <a:t>)</a:t>
            </a:r>
          </a:p>
          <a:p>
            <a:pPr marL="228600" indent="0">
              <a:buFont typeface="+mj-lt"/>
              <a:buNone/>
            </a:pPr>
            <a:endParaRPr lang="en-GB" dirty="0"/>
          </a:p>
          <a:p>
            <a:pPr marL="228600" indent="0">
              <a:buFont typeface="+mj-lt"/>
              <a:buNone/>
            </a:pPr>
            <a:r>
              <a:rPr lang="en-GB" b="1" dirty="0"/>
              <a:t>Find the words on the document attached to this lesson.</a:t>
            </a:r>
          </a:p>
          <a:p>
            <a:pPr marL="228600" indent="0">
              <a:buFont typeface="+mj-lt"/>
              <a:buNone/>
            </a:pPr>
            <a:endParaRPr lang="en-GB" dirty="0"/>
          </a:p>
        </p:txBody>
      </p:sp>
      <p:sp>
        <p:nvSpPr>
          <p:cNvPr id="4" name="Slide Number Placeholder 3"/>
          <p:cNvSpPr>
            <a:spLocks noGrp="1"/>
          </p:cNvSpPr>
          <p:nvPr>
            <p:ph type="sldNum" sz="quarter" idx="5"/>
          </p:nvPr>
        </p:nvSpPr>
        <p:spPr/>
        <p:txBody>
          <a:bodyPr/>
          <a:lstStyle/>
          <a:p>
            <a:fld id="{9B866EDD-B9C2-46E4-8727-C4EA0228B052}" type="slidenum">
              <a:rPr lang="en-GB" smtClean="0"/>
              <a:t>5</a:t>
            </a:fld>
            <a:endParaRPr lang="en-GB"/>
          </a:p>
        </p:txBody>
      </p:sp>
    </p:spTree>
    <p:extLst>
      <p:ext uri="{BB962C8B-B14F-4D97-AF65-F5344CB8AC3E}">
        <p14:creationId xmlns:p14="http://schemas.microsoft.com/office/powerpoint/2010/main" val="202157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587BCFD5-863F-A0C7-3AB7-0EE377592580}"/>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17D9A7A4-1B83-0AFE-BA7E-333D8E9B3E3E}"/>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Allah is reminding us that many nations before them who were mightier and more prosperous were destroyed because they disbelieved and rejected the message. They travelled far to seek livelihood and riches but when the punishment came, nothing could protect them. They had no escape or way out. </a:t>
            </a:r>
          </a:p>
          <a:p>
            <a:pPr marL="0" lvl="0" indent="0" algn="l" rtl="0">
              <a:spcBef>
                <a:spcPts val="0"/>
              </a:spcBef>
              <a:spcAft>
                <a:spcPts val="0"/>
              </a:spcAft>
              <a:buNone/>
            </a:pPr>
            <a:endParaRPr lang="en-GB" sz="1800" b="0" i="0" u="none" strike="noStrike" dirty="0">
              <a:solidFill>
                <a:srgbClr val="000000"/>
              </a:solidFill>
              <a:effectLst/>
              <a:latin typeface="Inter" panose="020B0604020202020204" charset="0"/>
            </a:endParaRPr>
          </a:p>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Ayah 14</a:t>
            </a:r>
            <a:endParaRPr dirty="0"/>
          </a:p>
        </p:txBody>
      </p:sp>
      <p:sp>
        <p:nvSpPr>
          <p:cNvPr id="200" name="Google Shape;200;p13:notes">
            <a:extLst>
              <a:ext uri="{FF2B5EF4-FFF2-40B4-BE49-F238E27FC236}">
                <a16:creationId xmlns:a16="http://schemas.microsoft.com/office/drawing/2014/main" id="{55998E86-1882-E55A-FDD4-88F4FD7A9AB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7385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C43FEAF-064C-7CE9-5655-8224A964710E}"/>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E4364F4B-B751-FF13-8134-B7B739B7982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rtl="0"/>
            <a:r>
              <a:rPr lang="en-GB" sz="1800" b="0" i="0" u="none" strike="noStrike" dirty="0">
                <a:solidFill>
                  <a:srgbClr val="000000"/>
                </a:solidFill>
                <a:effectLst/>
                <a:latin typeface="Inter" panose="020B0604020202020204" charset="0"/>
              </a:rPr>
              <a:t>Allah’s words are a reminder (</a:t>
            </a:r>
            <a:r>
              <a:rPr lang="ar-SA" sz="1800" b="0" i="0" u="none" strike="noStrike" dirty="0">
                <a:solidFill>
                  <a:srgbClr val="000000"/>
                </a:solidFill>
                <a:effectLst/>
                <a:latin typeface="Noto Sans Arabic"/>
              </a:rPr>
              <a:t>ذِكْرَىٰ</a:t>
            </a:r>
            <a:r>
              <a:rPr lang="en-GB" sz="1800" b="0" i="0" u="none" strike="noStrike" dirty="0">
                <a:solidFill>
                  <a:srgbClr val="000000"/>
                </a:solidFill>
                <a:effectLst/>
                <a:latin typeface="Inter" panose="020B0604020202020204" charset="0"/>
              </a:rPr>
              <a:t>)</a:t>
            </a:r>
            <a:r>
              <a:rPr lang="ar-SA" sz="1800" b="0" i="0" u="none" strike="noStrike" dirty="0">
                <a:solidFill>
                  <a:srgbClr val="000000"/>
                </a:solidFill>
                <a:effectLst/>
                <a:latin typeface="Inter" panose="020B0604020202020204" charset="0"/>
              </a:rPr>
              <a:t>, </a:t>
            </a:r>
            <a:r>
              <a:rPr lang="en-GB" sz="1800" b="0" i="0" u="none" strike="noStrike" dirty="0">
                <a:solidFill>
                  <a:srgbClr val="000000"/>
                </a:solidFill>
                <a:effectLst/>
                <a:latin typeface="Inter" panose="020B0604020202020204" charset="0"/>
              </a:rPr>
              <a:t>but only those who meet the requirements actually benefit from it:</a:t>
            </a:r>
            <a:endParaRPr lang="en-GB" dirty="0">
              <a:effectLst/>
            </a:endParaRPr>
          </a:p>
          <a:p>
            <a:pPr rtl="0" fontAlgn="base">
              <a:buFont typeface="+mj-lt"/>
              <a:buAutoNum type="arabicPeriod"/>
            </a:pPr>
            <a:r>
              <a:rPr lang="en-GB" sz="1800" b="0" i="0" u="none" strike="noStrike" dirty="0">
                <a:solidFill>
                  <a:srgbClr val="000000"/>
                </a:solidFill>
                <a:effectLst/>
                <a:latin typeface="Inter" panose="020B0604020202020204" charset="0"/>
              </a:rPr>
              <a:t>Firstly, they must have hearts that are alive and attentive (</a:t>
            </a:r>
            <a:r>
              <a:rPr lang="ar-SA" sz="1800" b="0" i="0" u="none" strike="noStrike" dirty="0">
                <a:solidFill>
                  <a:srgbClr val="000000"/>
                </a:solidFill>
                <a:effectLst/>
                <a:latin typeface="Noto Sans Arabic"/>
              </a:rPr>
              <a:t>قَلْبٌ</a:t>
            </a:r>
            <a:r>
              <a:rPr lang="ar-SA" sz="1800" b="0" i="0" u="none" strike="noStrike" dirty="0">
                <a:solidFill>
                  <a:srgbClr val="000000"/>
                </a:solidFill>
                <a:effectLst/>
                <a:latin typeface="Inter" panose="020B0604020202020204" charset="0"/>
              </a:rPr>
              <a:t> </a:t>
            </a:r>
            <a:r>
              <a:rPr lang="en-GB" sz="1800" b="0" i="0" u="none" strike="noStrike" dirty="0">
                <a:solidFill>
                  <a:srgbClr val="000000"/>
                </a:solidFill>
                <a:effectLst/>
                <a:latin typeface="Inter" panose="020B0604020202020204" charset="0"/>
              </a:rPr>
              <a:t>) We all have hearts, so why does this verse mention ‘heart’? Everyone has a physical heart, but not everyone’s ‘spiritual’ heart is alive or healthy. In order to benefit from revelation, our spiritual hearts need to be alive. Remember we learnt </a:t>
            </a:r>
            <a:r>
              <a:rPr lang="en-GB" sz="1800" b="0" i="0" u="none" strike="noStrike" dirty="0" err="1">
                <a:solidFill>
                  <a:srgbClr val="000000"/>
                </a:solidFill>
                <a:effectLst/>
                <a:latin typeface="Inter" panose="020B0604020202020204" charset="0"/>
              </a:rPr>
              <a:t>qalb</a:t>
            </a:r>
            <a:r>
              <a:rPr lang="en-GB" sz="1800" b="0" i="0" u="none" strike="noStrike" dirty="0">
                <a:solidFill>
                  <a:srgbClr val="000000"/>
                </a:solidFill>
                <a:effectLst/>
                <a:latin typeface="Inter" panose="020B0604020202020204" charset="0"/>
              </a:rPr>
              <a:t> </a:t>
            </a:r>
            <a:r>
              <a:rPr lang="en-GB" sz="1800" b="0" i="0" u="none" strike="noStrike" dirty="0" err="1">
                <a:solidFill>
                  <a:srgbClr val="000000"/>
                </a:solidFill>
                <a:effectLst/>
                <a:latin typeface="Inter" panose="020B0604020202020204" charset="0"/>
              </a:rPr>
              <a:t>munīb</a:t>
            </a:r>
            <a:r>
              <a:rPr lang="en-GB" sz="1800" b="0" i="0" u="none" strike="noStrike" dirty="0">
                <a:solidFill>
                  <a:srgbClr val="000000"/>
                </a:solidFill>
                <a:effectLst/>
                <a:latin typeface="Inter" panose="020B0604020202020204" charset="0"/>
              </a:rPr>
              <a:t>. [A] Who remembers the meaning of </a:t>
            </a:r>
            <a:r>
              <a:rPr lang="en-GB" sz="1800" b="0" i="0" u="none" strike="noStrike" dirty="0" err="1">
                <a:solidFill>
                  <a:srgbClr val="000000"/>
                </a:solidFill>
                <a:effectLst/>
                <a:latin typeface="Inter" panose="020B0604020202020204" charset="0"/>
              </a:rPr>
              <a:t>qalb</a:t>
            </a:r>
            <a:r>
              <a:rPr lang="en-GB" sz="1800" b="0" i="0" u="none" strike="noStrike" dirty="0">
                <a:solidFill>
                  <a:srgbClr val="000000"/>
                </a:solidFill>
                <a:effectLst/>
                <a:latin typeface="Inter" panose="020B0604020202020204" charset="0"/>
              </a:rPr>
              <a:t> </a:t>
            </a:r>
            <a:r>
              <a:rPr lang="en-GB" sz="1800" b="0" i="0" u="none" strike="noStrike" dirty="0" err="1">
                <a:solidFill>
                  <a:srgbClr val="000000"/>
                </a:solidFill>
                <a:effectLst/>
                <a:latin typeface="Inter" panose="020B0604020202020204" charset="0"/>
              </a:rPr>
              <a:t>munīb</a:t>
            </a:r>
            <a:r>
              <a:rPr lang="en-GB" sz="1800" b="0" i="0" u="none" strike="noStrike" dirty="0">
                <a:solidFill>
                  <a:srgbClr val="000000"/>
                </a:solidFill>
                <a:effectLst/>
                <a:latin typeface="Inter" panose="020B0604020202020204" charset="0"/>
              </a:rPr>
              <a:t>?</a:t>
            </a:r>
            <a:endParaRPr lang="en-GB" sz="1800" b="0" i="0" u="none" strike="noStrike" dirty="0">
              <a:solidFill>
                <a:srgbClr val="000000"/>
              </a:solidFill>
              <a:effectLst/>
              <a:latin typeface="Arial" panose="020B0604020202020204" pitchFamily="34" charset="0"/>
            </a:endParaRPr>
          </a:p>
          <a:p>
            <a:pPr rtl="0" fontAlgn="base">
              <a:buFont typeface="+mj-lt"/>
              <a:buAutoNum type="arabicPeriod"/>
            </a:pPr>
            <a:r>
              <a:rPr lang="en-GB" sz="1800" b="0" i="0" u="none" strike="noStrike" dirty="0">
                <a:solidFill>
                  <a:srgbClr val="000000"/>
                </a:solidFill>
                <a:effectLst/>
                <a:latin typeface="Inter" panose="020B0604020202020204" charset="0"/>
              </a:rPr>
              <a:t>Then they must direct their sense of hearing completely to the One who is speaking (</a:t>
            </a:r>
            <a:r>
              <a:rPr lang="ar-SA" sz="1800" b="0" i="0" u="none" strike="noStrike" dirty="0">
                <a:solidFill>
                  <a:srgbClr val="000000"/>
                </a:solidFill>
                <a:effectLst/>
                <a:latin typeface="Noto Sans Arabic"/>
              </a:rPr>
              <a:t>أَلْقَى</a:t>
            </a:r>
            <a:r>
              <a:rPr lang="ar-SA" sz="1800" b="0" i="0" u="none" strike="noStrike" dirty="0">
                <a:solidFill>
                  <a:srgbClr val="000000"/>
                </a:solidFill>
                <a:effectLst/>
                <a:latin typeface="Inter" panose="020B0604020202020204" charset="0"/>
              </a:rPr>
              <a:t> </a:t>
            </a:r>
            <a:r>
              <a:rPr lang="ar-SA" sz="1800" b="0" i="0" u="none" strike="noStrike" dirty="0">
                <a:solidFill>
                  <a:srgbClr val="000000"/>
                </a:solidFill>
                <a:effectLst/>
                <a:latin typeface="Noto Sans Arabic"/>
              </a:rPr>
              <a:t>ٱلسَّمْع</a:t>
            </a:r>
            <a:r>
              <a:rPr lang="en-GB" sz="1800" b="0" i="0" u="none" strike="noStrike" dirty="0">
                <a:solidFill>
                  <a:srgbClr val="000000"/>
                </a:solidFill>
                <a:effectLst/>
                <a:latin typeface="Noto Sans Arabic"/>
              </a:rPr>
              <a:t>)</a:t>
            </a:r>
            <a:r>
              <a:rPr lang="ar-SA" sz="1800" b="0" i="0" u="none" strike="noStrike" dirty="0">
                <a:solidFill>
                  <a:srgbClr val="000000"/>
                </a:solidFill>
                <a:effectLst/>
                <a:latin typeface="Inter" panose="020B0604020202020204" charset="0"/>
              </a:rPr>
              <a:t> </a:t>
            </a:r>
            <a:endParaRPr lang="en-GB" sz="1800" b="0" i="0" u="none" strike="noStrike" dirty="0">
              <a:solidFill>
                <a:srgbClr val="000000"/>
              </a:solidFill>
              <a:effectLst/>
              <a:latin typeface="Inter" panose="020B0604020202020204" charset="0"/>
            </a:endParaRPr>
          </a:p>
          <a:p>
            <a:pPr rtl="0" fontAlgn="base">
              <a:buFont typeface="+mj-lt"/>
              <a:buAutoNum type="arabicPeriod"/>
            </a:pPr>
            <a:r>
              <a:rPr lang="en-GB" sz="1800" b="0" i="0" u="none" strike="noStrike" dirty="0">
                <a:solidFill>
                  <a:srgbClr val="000000"/>
                </a:solidFill>
                <a:effectLst/>
                <a:latin typeface="Inter" panose="020B0604020202020204" charset="0"/>
              </a:rPr>
              <a:t>After that their hearts and minds must be present  </a:t>
            </a:r>
            <a:r>
              <a:rPr lang="en-GB" sz="1800" b="0" i="0" u="none" strike="noStrike" dirty="0">
                <a:solidFill>
                  <a:srgbClr val="000000"/>
                </a:solidFill>
                <a:effectLst/>
                <a:latin typeface="Noto Sans Arabic"/>
              </a:rPr>
              <a:t>(</a:t>
            </a:r>
            <a:r>
              <a:rPr lang="ar-SA" sz="1800" b="0" i="0" u="none" strike="noStrike" dirty="0">
                <a:solidFill>
                  <a:srgbClr val="000000"/>
                </a:solidFill>
                <a:effectLst/>
                <a:latin typeface="Noto Sans Arabic"/>
              </a:rPr>
              <a:t>شَهِيدٌ</a:t>
            </a:r>
            <a:r>
              <a:rPr lang="en-GB" sz="1800" b="0" i="0" u="none" strike="noStrike" dirty="0">
                <a:solidFill>
                  <a:srgbClr val="000000"/>
                </a:solidFill>
                <a:effectLst/>
                <a:latin typeface="Inter" panose="020B0604020202020204" charset="0"/>
              </a:rPr>
              <a:t>)</a:t>
            </a:r>
            <a:r>
              <a:rPr lang="ar-SA" sz="1800" b="0" i="0" u="none" strike="noStrike" dirty="0">
                <a:solidFill>
                  <a:srgbClr val="000000"/>
                </a:solidFill>
                <a:effectLst/>
                <a:latin typeface="Inter" panose="020B0604020202020204" charset="0"/>
              </a:rPr>
              <a:t> </a:t>
            </a:r>
            <a:r>
              <a:rPr lang="en-GB" sz="1800" b="0" i="0" u="none" strike="noStrike" dirty="0">
                <a:solidFill>
                  <a:srgbClr val="000000"/>
                </a:solidFill>
                <a:effectLst/>
                <a:latin typeface="Inter" panose="020B0604020202020204" charset="0"/>
              </a:rPr>
              <a:t>during the experience. </a:t>
            </a:r>
            <a:endParaRPr lang="en-GB"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endParaRPr dirty="0"/>
          </a:p>
        </p:txBody>
      </p:sp>
      <p:sp>
        <p:nvSpPr>
          <p:cNvPr id="200" name="Google Shape;200;p13:notes">
            <a:extLst>
              <a:ext uri="{FF2B5EF4-FFF2-40B4-BE49-F238E27FC236}">
                <a16:creationId xmlns:a16="http://schemas.microsoft.com/office/drawing/2014/main" id="{04916C9E-A847-61F2-5CDB-1A39D48E345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484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a:extLst>
            <a:ext uri="{FF2B5EF4-FFF2-40B4-BE49-F238E27FC236}">
              <a16:creationId xmlns:a16="http://schemas.microsoft.com/office/drawing/2014/main" id="{850F63ED-94F9-D06B-9602-4EB4646E819A}"/>
            </a:ext>
          </a:extLst>
        </p:cNvPr>
        <p:cNvGrpSpPr/>
        <p:nvPr/>
      </p:nvGrpSpPr>
      <p:grpSpPr>
        <a:xfrm>
          <a:off x="0" y="0"/>
          <a:ext cx="0" cy="0"/>
          <a:chOff x="0" y="0"/>
          <a:chExt cx="0" cy="0"/>
        </a:xfrm>
      </p:grpSpPr>
      <p:sp>
        <p:nvSpPr>
          <p:cNvPr id="103" name="Google Shape;103;p7:notes">
            <a:extLst>
              <a:ext uri="{FF2B5EF4-FFF2-40B4-BE49-F238E27FC236}">
                <a16:creationId xmlns:a16="http://schemas.microsoft.com/office/drawing/2014/main" id="{E68BB223-8C01-15E5-0871-B5C240DE367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7:notes">
            <a:extLst>
              <a:ext uri="{FF2B5EF4-FFF2-40B4-BE49-F238E27FC236}">
                <a16:creationId xmlns:a16="http://schemas.microsoft.com/office/drawing/2014/main" id="{D29A11BE-15D1-15FB-516E-AFCCDBE1729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223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048EB41-DDF3-6920-7BFD-0FBADC42879A}"/>
            </a:ext>
          </a:extLst>
        </p:cNvPr>
        <p:cNvGrpSpPr/>
        <p:nvPr/>
      </p:nvGrpSpPr>
      <p:grpSpPr>
        <a:xfrm>
          <a:off x="0" y="0"/>
          <a:ext cx="0" cy="0"/>
          <a:chOff x="0" y="0"/>
          <a:chExt cx="0" cy="0"/>
        </a:xfrm>
      </p:grpSpPr>
      <p:sp>
        <p:nvSpPr>
          <p:cNvPr id="199" name="Google Shape;199;p13:notes">
            <a:extLst>
              <a:ext uri="{FF2B5EF4-FFF2-40B4-BE49-F238E27FC236}">
                <a16:creationId xmlns:a16="http://schemas.microsoft.com/office/drawing/2014/main" id="{AAC78C9C-B463-188A-9D19-7BA266E3186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800" b="0" i="0" u="none" strike="noStrike" dirty="0">
                <a:solidFill>
                  <a:srgbClr val="000000"/>
                </a:solidFill>
                <a:effectLst/>
                <a:latin typeface="Inter" panose="020B0604020202020204" charset="0"/>
              </a:rPr>
              <a:t>This rejects the belief of the people of the book who believe that God took a day of rest (Saturday). </a:t>
            </a:r>
            <a:endParaRPr lang="en-GB"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endParaRPr lang="en-GB"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r>
              <a:rPr lang="en-GB" sz="1800" b="0" i="0" u="none" strike="noStrike" dirty="0">
                <a:solidFill>
                  <a:srgbClr val="000000"/>
                </a:solidFill>
                <a:effectLst/>
                <a:latin typeface="Arial" panose="020B0604020202020204" pitchFamily="34" charset="0"/>
              </a:rPr>
              <a:t>At the start of the </a:t>
            </a:r>
            <a:r>
              <a:rPr lang="en-GB" sz="1800" b="0" i="0" u="none" strike="noStrike" dirty="0" err="1">
                <a:solidFill>
                  <a:srgbClr val="000000"/>
                </a:solidFill>
                <a:effectLst/>
                <a:latin typeface="Arial" panose="020B0604020202020204" pitchFamily="34" charset="0"/>
              </a:rPr>
              <a:t>sūrah</a:t>
            </a:r>
            <a:r>
              <a:rPr lang="en-GB" sz="1800" b="0" i="0" u="none" strike="noStrike" dirty="0">
                <a:solidFill>
                  <a:srgbClr val="000000"/>
                </a:solidFill>
                <a:effectLst/>
                <a:latin typeface="Arial" panose="020B0604020202020204" pitchFamily="34" charset="0"/>
              </a:rPr>
              <a:t>, verses 6-7 mention the creation of the earth and this is now repeated again. This emphasises that the creation of the universe posed no difficulty to Allah and compared to this, bringing the dead back to life is much easier for Him. This reaffirms and re-emphasises</a:t>
            </a:r>
            <a:r>
              <a:rPr lang="en-GB" sz="1800" b="1" i="0" u="none" strike="noStrike" dirty="0">
                <a:solidFill>
                  <a:srgbClr val="000000"/>
                </a:solidFill>
                <a:effectLst/>
                <a:latin typeface="Arial" panose="020B0604020202020204" pitchFamily="34" charset="0"/>
              </a:rPr>
              <a:t> Allah’s absolute power</a:t>
            </a:r>
            <a:r>
              <a:rPr lang="en-GB" sz="1800" b="0" i="0" u="none" strike="noStrike" dirty="0">
                <a:solidFill>
                  <a:srgbClr val="000000"/>
                </a:solidFill>
                <a:effectLst/>
                <a:latin typeface="Arial" panose="020B0604020202020204" pitchFamily="34" charset="0"/>
              </a:rPr>
              <a:t> over all things. </a:t>
            </a:r>
          </a:p>
          <a:p>
            <a:pPr marL="0" lvl="0" indent="0" algn="l" rtl="0">
              <a:spcBef>
                <a:spcPts val="0"/>
              </a:spcBef>
              <a:spcAft>
                <a:spcPts val="0"/>
              </a:spcAft>
              <a:buNone/>
            </a:pPr>
            <a:endParaRPr lang="en-GB" sz="1800" b="0" i="0" u="none" strike="noStrike" dirty="0">
              <a:solidFill>
                <a:srgbClr val="000000"/>
              </a:solidFill>
              <a:effectLst/>
              <a:latin typeface="Arial" panose="020B0604020202020204" pitchFamily="34" charset="0"/>
            </a:endParaRPr>
          </a:p>
          <a:p>
            <a:pPr marL="0" lvl="0" indent="0" algn="l" rtl="0">
              <a:spcBef>
                <a:spcPts val="0"/>
              </a:spcBef>
              <a:spcAft>
                <a:spcPts val="0"/>
              </a:spcAft>
              <a:buNone/>
            </a:pPr>
            <a:endParaRPr dirty="0"/>
          </a:p>
        </p:txBody>
      </p:sp>
      <p:sp>
        <p:nvSpPr>
          <p:cNvPr id="200" name="Google Shape;200;p13:notes">
            <a:extLst>
              <a:ext uri="{FF2B5EF4-FFF2-40B4-BE49-F238E27FC236}">
                <a16:creationId xmlns:a16="http://schemas.microsoft.com/office/drawing/2014/main" id="{975DDCC9-8445-BC05-C3CB-084FA55C94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5265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FAAC69"/>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3" name="Google Shape;10;p1">
            <a:extLst>
              <a:ext uri="{FF2B5EF4-FFF2-40B4-BE49-F238E27FC236}">
                <a16:creationId xmlns:a16="http://schemas.microsoft.com/office/drawing/2014/main" id="{077FCDA5-8720-17E2-D497-88FD2FFDA64A}"/>
              </a:ext>
            </a:extLst>
          </p:cNvPr>
          <p:cNvSpPr/>
          <p:nvPr userDrawn="1"/>
        </p:nvSpPr>
        <p:spPr>
          <a:xfrm rot="16200000" flipH="1">
            <a:off x="11483250" y="276362"/>
            <a:ext cx="7081110" cy="6528392"/>
          </a:xfrm>
          <a:prstGeom prst="round1Rect">
            <a:avLst>
              <a:gd name="adj" fmla="val 18250"/>
            </a:avLst>
          </a:prstGeom>
          <a:solidFill>
            <a:srgbClr val="C3B8D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
        <p:cNvGrpSpPr/>
        <p:nvPr/>
      </p:nvGrpSpPr>
      <p:grpSpPr>
        <a:xfrm>
          <a:off x="0" y="0"/>
          <a:ext cx="0" cy="0"/>
          <a:chOff x="0" y="0"/>
          <a:chExt cx="0" cy="0"/>
        </a:xfrm>
      </p:grpSpPr>
      <p:pic>
        <p:nvPicPr>
          <p:cNvPr id="5" name="Graphic 4">
            <a:extLst>
              <a:ext uri="{FF2B5EF4-FFF2-40B4-BE49-F238E27FC236}">
                <a16:creationId xmlns:a16="http://schemas.microsoft.com/office/drawing/2014/main" id="{E2044A7A-89D3-ABFC-8077-F02EAC4D01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756687" y="9629133"/>
            <a:ext cx="1945439" cy="380629"/>
          </a:xfrm>
          <a:prstGeom prst="rect">
            <a:avLst/>
          </a:prstGeom>
        </p:spPr>
      </p:pic>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BB973C-B174-4017-9BE1-ADAB9678EB57}" type="datetimeFigureOut">
              <a:rPr lang="en-GB" smtClean="0"/>
              <a:t>25/02/2025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071372-4FD6-402E-AE1B-BA47B7410715}" type="slidenum">
              <a:rPr lang="en-GB" smtClean="0"/>
              <a:t>‹#›</a:t>
            </a:fld>
            <a:endParaRPr lang="en-GB"/>
          </a:p>
        </p:txBody>
      </p:sp>
    </p:spTree>
    <p:extLst>
      <p:ext uri="{BB962C8B-B14F-4D97-AF65-F5344CB8AC3E}">
        <p14:creationId xmlns:p14="http://schemas.microsoft.com/office/powerpoint/2010/main" val="538878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sv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flipH="1">
            <a:off x="17167934" y="9377778"/>
            <a:ext cx="1120066" cy="909221"/>
          </a:xfrm>
          <a:prstGeom prst="round1Rect">
            <a:avLst>
              <a:gd name="adj" fmla="val 37898"/>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txBox="1"/>
          <p:nvPr/>
        </p:nvSpPr>
        <p:spPr>
          <a:xfrm>
            <a:off x="13594452" y="9632353"/>
            <a:ext cx="3300904" cy="400069"/>
          </a:xfrm>
          <a:prstGeom prst="rect">
            <a:avLst/>
          </a:prstGeom>
          <a:noFill/>
          <a:ln>
            <a:noFill/>
          </a:ln>
        </p:spPr>
        <p:txBody>
          <a:bodyPr spcFirstLastPara="1" wrap="square" lIns="91425" tIns="45700" rIns="91425" bIns="45700" anchor="t" anchorCtr="0">
            <a:spAutoFit/>
          </a:bodyPr>
          <a:lstStyle/>
          <a:p>
            <a:pPr algn="r" rtl="0"/>
            <a:r>
              <a:rPr lang="en-US" sz="2000" b="0" i="0" u="none" strike="noStrike" baseline="0" dirty="0">
                <a:solidFill>
                  <a:srgbClr val="1E1E1E"/>
                </a:solidFill>
                <a:latin typeface="Inter Medium" panose="02000503000000020004" pitchFamily="2" charset="0"/>
                <a:ea typeface="Inter Medium" panose="02000503000000020004" pitchFamily="2" charset="0"/>
              </a:rPr>
              <a:t>Surah </a:t>
            </a:r>
            <a:r>
              <a:rPr lang="en-US" sz="2000" b="0" i="0" u="none" strike="noStrike" baseline="0" dirty="0" err="1">
                <a:solidFill>
                  <a:srgbClr val="1E1E1E"/>
                </a:solidFill>
                <a:latin typeface="Inter Medium" panose="02000503000000020004" pitchFamily="2" charset="0"/>
                <a:ea typeface="Inter Medium" panose="02000503000000020004" pitchFamily="2" charset="0"/>
              </a:rPr>
              <a:t>Qāf</a:t>
            </a:r>
            <a:r>
              <a:rPr lang="en-US" sz="2000" b="0" i="0" u="none" strike="noStrike" baseline="0" dirty="0">
                <a:solidFill>
                  <a:srgbClr val="1E1E1E"/>
                </a:solidFill>
                <a:latin typeface="Inter Medium" panose="02000503000000020004" pitchFamily="2" charset="0"/>
                <a:ea typeface="Inter Medium" panose="02000503000000020004" pitchFamily="2" charset="0"/>
              </a:rPr>
              <a:t>: </a:t>
            </a:r>
            <a:r>
              <a:rPr lang="en-US" sz="2000" b="0" i="0" u="none" strike="noStrike" baseline="0" dirty="0">
                <a:solidFill>
                  <a:srgbClr val="1E1E1E"/>
                </a:solidFill>
                <a:latin typeface="Inter" panose="020B0502030000000004" pitchFamily="34" charset="0"/>
                <a:ea typeface="Inter" panose="020B0502030000000004" pitchFamily="34" charset="0"/>
              </a:rPr>
              <a:t>Session 4</a:t>
            </a:r>
            <a:endParaRPr lang="en-US" sz="2000" b="0" i="0" u="none" strike="noStrike" baseline="0" dirty="0">
              <a:solidFill>
                <a:srgbClr val="FFFFFF"/>
              </a:solidFill>
              <a:latin typeface="Inter" panose="020B0502030000000004" pitchFamily="34" charset="0"/>
              <a:ea typeface="Inter" panose="020B0502030000000004" pitchFamily="34" charset="0"/>
            </a:endParaRPr>
          </a:p>
        </p:txBody>
      </p:sp>
      <p:sp>
        <p:nvSpPr>
          <p:cNvPr id="12" name="Google Shape;12;p1"/>
          <p:cNvSpPr txBox="1"/>
          <p:nvPr/>
        </p:nvSpPr>
        <p:spPr>
          <a:xfrm>
            <a:off x="17458859" y="9603934"/>
            <a:ext cx="55656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2400">
                <a:solidFill>
                  <a:schemeClr val="bg1"/>
                </a:solidFill>
                <a:latin typeface="Inter Tight"/>
                <a:ea typeface="Inter Tight"/>
                <a:cs typeface="Inter Tight"/>
                <a:sym typeface="Inter Tight"/>
              </a:rPr>
              <a:t>‹#›</a:t>
            </a:fld>
            <a:endParaRPr sz="2400" dirty="0">
              <a:solidFill>
                <a:schemeClr val="bg1"/>
              </a:solidFill>
              <a:latin typeface="Inter Tight"/>
              <a:ea typeface="Inter Tight"/>
              <a:cs typeface="Inter Tight"/>
              <a:sym typeface="Inter Tight"/>
            </a:endParaRPr>
          </a:p>
        </p:txBody>
      </p:sp>
      <p:sp>
        <p:nvSpPr>
          <p:cNvPr id="2" name="Google Shape;10;p1">
            <a:extLst>
              <a:ext uri="{FF2B5EF4-FFF2-40B4-BE49-F238E27FC236}">
                <a16:creationId xmlns:a16="http://schemas.microsoft.com/office/drawing/2014/main" id="{5870D812-4FA5-6431-F486-3705502D5806}"/>
              </a:ext>
            </a:extLst>
          </p:cNvPr>
          <p:cNvSpPr/>
          <p:nvPr userDrawn="1"/>
        </p:nvSpPr>
        <p:spPr>
          <a:xfrm>
            <a:off x="0" y="9377779"/>
            <a:ext cx="14066196" cy="909221"/>
          </a:xfrm>
          <a:prstGeom prst="round1Rect">
            <a:avLst>
              <a:gd name="adj" fmla="val 37898"/>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 name="Graphic 3">
            <a:extLst>
              <a:ext uri="{FF2B5EF4-FFF2-40B4-BE49-F238E27FC236}">
                <a16:creationId xmlns:a16="http://schemas.microsoft.com/office/drawing/2014/main" id="{CA7D5EC6-2C2B-27EA-2177-963475E0C30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756687" y="9629133"/>
            <a:ext cx="1945439" cy="380629"/>
          </a:xfrm>
          <a:prstGeom prst="rect">
            <a:avLst/>
          </a:prstGeom>
        </p:spPr>
      </p:pic>
      <p:pic>
        <p:nvPicPr>
          <p:cNvPr id="5" name="Graphic 4">
            <a:extLst>
              <a:ext uri="{FF2B5EF4-FFF2-40B4-BE49-F238E27FC236}">
                <a16:creationId xmlns:a16="http://schemas.microsoft.com/office/drawing/2014/main" id="{901D0D65-F913-654D-0269-E6F47AD33A8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030117" y="9687181"/>
            <a:ext cx="2366253" cy="24977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7"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6.bin"/><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avi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21.webp"/><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webp"/><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3.av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3" name="Freeform: Shape 2">
            <a:extLst>
              <a:ext uri="{FF2B5EF4-FFF2-40B4-BE49-F238E27FC236}">
                <a16:creationId xmlns:a16="http://schemas.microsoft.com/office/drawing/2014/main" id="{922B4B19-AC17-5B8F-1540-886A2A242A32}"/>
              </a:ext>
            </a:extLst>
          </p:cNvPr>
          <p:cNvSpPr/>
          <p:nvPr/>
        </p:nvSpPr>
        <p:spPr>
          <a:xfrm rot="20799858" flipH="1" flipV="1">
            <a:off x="9828274" y="-1034392"/>
            <a:ext cx="8575502" cy="4024688"/>
          </a:xfrm>
          <a:custGeom>
            <a:avLst/>
            <a:gdLst>
              <a:gd name="connsiteX0" fmla="*/ 758633 w 2319348"/>
              <a:gd name="connsiteY0" fmla="*/ 99773 h 1088526"/>
              <a:gd name="connsiteX1" fmla="*/ 585988 w 2319348"/>
              <a:gd name="connsiteY1" fmla="*/ 61583 h 1088526"/>
              <a:gd name="connsiteX2" fmla="*/ 250833 w 2319348"/>
              <a:gd name="connsiteY2" fmla="*/ 14785 h 1088526"/>
              <a:gd name="connsiteX3" fmla="*/ 127704 w 2319348"/>
              <a:gd name="connsiteY3" fmla="*/ 0 h 1088526"/>
              <a:gd name="connsiteX4" fmla="*/ 0 w 2319348"/>
              <a:gd name="connsiteY4" fmla="*/ 538729 h 1088526"/>
              <a:gd name="connsiteX5" fmla="*/ 2319348 w 2319348"/>
              <a:gd name="connsiteY5" fmla="*/ 1088526 h 1088526"/>
              <a:gd name="connsiteX6" fmla="*/ 2284277 w 2319348"/>
              <a:gd name="connsiteY6" fmla="*/ 1043739 h 1088526"/>
              <a:gd name="connsiteX7" fmla="*/ 2002911 w 2319348"/>
              <a:gd name="connsiteY7" fmla="*/ 754786 h 1088526"/>
              <a:gd name="connsiteX8" fmla="*/ 758633 w 2319348"/>
              <a:gd name="connsiteY8" fmla="*/ 99773 h 108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348" h="1088526">
                <a:moveTo>
                  <a:pt x="758633" y="99773"/>
                </a:moveTo>
                <a:cubicBezTo>
                  <a:pt x="700296" y="85153"/>
                  <a:pt x="642665" y="72482"/>
                  <a:pt x="585988" y="61583"/>
                </a:cubicBezTo>
                <a:cubicBezTo>
                  <a:pt x="471546" y="40875"/>
                  <a:pt x="360917" y="27251"/>
                  <a:pt x="250833" y="14785"/>
                </a:cubicBezTo>
                <a:lnTo>
                  <a:pt x="127704" y="0"/>
                </a:lnTo>
                <a:lnTo>
                  <a:pt x="0" y="538729"/>
                </a:lnTo>
                <a:lnTo>
                  <a:pt x="2319348" y="1088526"/>
                </a:lnTo>
                <a:lnTo>
                  <a:pt x="2284277" y="1043739"/>
                </a:lnTo>
                <a:cubicBezTo>
                  <a:pt x="2196451" y="939863"/>
                  <a:pt x="2101140" y="842526"/>
                  <a:pt x="2002911" y="754786"/>
                </a:cubicBezTo>
                <a:cubicBezTo>
                  <a:pt x="1609987" y="400009"/>
                  <a:pt x="1166994" y="202117"/>
                  <a:pt x="758633" y="99773"/>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dirty="0">
              <a:solidFill>
                <a:schemeClr val="tx1"/>
              </a:solidFill>
            </a:endParaRPr>
          </a:p>
        </p:txBody>
      </p:sp>
      <p:sp>
        <p:nvSpPr>
          <p:cNvPr id="107" name="Google Shape;107;p16"/>
          <p:cNvSpPr txBox="1"/>
          <p:nvPr/>
        </p:nvSpPr>
        <p:spPr>
          <a:xfrm>
            <a:off x="2008851" y="1107350"/>
            <a:ext cx="15181869"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1E1E1E"/>
                </a:solidFill>
                <a:latin typeface="+mj-lt"/>
                <a:ea typeface="Inter Tight Medium"/>
                <a:cs typeface="Inter Tight Medium"/>
                <a:sym typeface="Inter Tight Medium"/>
              </a:rPr>
              <a:t>Important Notes for the Educator  </a:t>
            </a:r>
            <a:endParaRPr lang="en-US" sz="1600" dirty="0">
              <a:highlight>
                <a:srgbClr val="FFFF00"/>
              </a:highlight>
              <a:latin typeface="+mj-lt"/>
            </a:endParaRPr>
          </a:p>
        </p:txBody>
      </p:sp>
      <p:sp>
        <p:nvSpPr>
          <p:cNvPr id="109" name="Google Shape;109;p16"/>
          <p:cNvSpPr txBox="1"/>
          <p:nvPr/>
        </p:nvSpPr>
        <p:spPr>
          <a:xfrm>
            <a:off x="2008851" y="2193719"/>
            <a:ext cx="15380515" cy="637093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FontTx/>
              <a:buChar char="-"/>
            </a:pPr>
            <a:endParaRPr lang="en-GB" sz="1800" dirty="0"/>
          </a:p>
          <a:p>
            <a:pPr marL="342900" marR="0" lvl="0" indent="-342900" algn="l" rtl="0">
              <a:lnSpc>
                <a:spcPct val="150000"/>
              </a:lnSpc>
              <a:spcBef>
                <a:spcPts val="0"/>
              </a:spcBef>
              <a:spcAft>
                <a:spcPts val="0"/>
              </a:spcAft>
              <a:buFont typeface="Arial" panose="020B0604020202020204" pitchFamily="34" charset="0"/>
              <a:buChar char="•"/>
            </a:pPr>
            <a:r>
              <a:rPr lang="en-GB" sz="2000" dirty="0"/>
              <a:t>The PowerPoints are </a:t>
            </a:r>
            <a:r>
              <a:rPr lang="en-GB" sz="2000" b="1" dirty="0"/>
              <a:t>animated</a:t>
            </a:r>
            <a:r>
              <a:rPr lang="en-GB" sz="2000" dirty="0"/>
              <a:t> so please use the PPT version if possible.</a:t>
            </a:r>
          </a:p>
          <a:p>
            <a:pPr marL="342900" marR="0" lvl="0" indent="-342900" algn="l" rtl="0">
              <a:lnSpc>
                <a:spcPct val="150000"/>
              </a:lnSpc>
              <a:spcBef>
                <a:spcPts val="0"/>
              </a:spcBef>
              <a:spcAft>
                <a:spcPts val="0"/>
              </a:spcAft>
              <a:buFont typeface="Arial" panose="020B0604020202020204" pitchFamily="34" charset="0"/>
              <a:buChar char="•"/>
            </a:pPr>
            <a:r>
              <a:rPr lang="en-GB" sz="2000" dirty="0"/>
              <a:t>Keep the </a:t>
            </a:r>
            <a:r>
              <a:rPr lang="en-GB" sz="2000" b="1" dirty="0"/>
              <a:t>competition</a:t>
            </a:r>
            <a:r>
              <a:rPr lang="en-GB" sz="2000" dirty="0"/>
              <a:t> active throughout the four sessions. There is a slide in the first session with instructions.</a:t>
            </a:r>
          </a:p>
          <a:p>
            <a:pPr marL="342900" marR="0" lvl="0" indent="-342900" algn="l" rtl="0">
              <a:lnSpc>
                <a:spcPct val="150000"/>
              </a:lnSpc>
              <a:spcBef>
                <a:spcPts val="0"/>
              </a:spcBef>
              <a:spcAft>
                <a:spcPts val="0"/>
              </a:spcAft>
              <a:buFont typeface="Arial" panose="020B0604020202020204" pitchFamily="34" charset="0"/>
              <a:buChar char="•"/>
            </a:pPr>
            <a:r>
              <a:rPr lang="en-GB" sz="2000" dirty="0"/>
              <a:t>Recite the passage/ayah aloud and encourage learners to recite after you OR ask learners to recite an ayah each.</a:t>
            </a:r>
          </a:p>
          <a:p>
            <a:pPr marL="342900" marR="0" lvl="0" indent="-342900" algn="l" rtl="0">
              <a:lnSpc>
                <a:spcPct val="150000"/>
              </a:lnSpc>
              <a:spcBef>
                <a:spcPts val="0"/>
              </a:spcBef>
              <a:spcAft>
                <a:spcPts val="0"/>
              </a:spcAft>
              <a:buFont typeface="Arial" panose="020B0604020202020204" pitchFamily="34" charset="0"/>
              <a:buChar char="•"/>
            </a:pPr>
            <a:r>
              <a:rPr lang="en-GB" sz="2000" dirty="0"/>
              <a:t>Encourage learners to memorise Surah </a:t>
            </a:r>
            <a:r>
              <a:rPr lang="en-GB" sz="2000" dirty="0" err="1"/>
              <a:t>Qaf</a:t>
            </a:r>
            <a:r>
              <a:rPr lang="en-GB" sz="2000" dirty="0"/>
              <a:t> and its translation. Reward them for successful completion.</a:t>
            </a:r>
          </a:p>
          <a:p>
            <a:pPr marL="342900" indent="-342900">
              <a:lnSpc>
                <a:spcPct val="150000"/>
              </a:lnSpc>
              <a:buFont typeface="Arial" panose="020B0604020202020204" pitchFamily="34" charset="0"/>
              <a:buChar char="•"/>
            </a:pPr>
            <a:r>
              <a:rPr lang="en-GB" sz="2000" dirty="0"/>
              <a:t>There are </a:t>
            </a:r>
            <a:r>
              <a:rPr lang="en-GB" sz="2000" b="1" dirty="0"/>
              <a:t>speaker notes </a:t>
            </a:r>
            <a:r>
              <a:rPr lang="en-GB" sz="2000" dirty="0"/>
              <a:t>under each slide. Read the notes before delivering the session.</a:t>
            </a:r>
          </a:p>
          <a:p>
            <a:pPr marL="342900" marR="0" lvl="0" indent="-342900" algn="l" rtl="0">
              <a:lnSpc>
                <a:spcPct val="150000"/>
              </a:lnSpc>
              <a:spcBef>
                <a:spcPts val="0"/>
              </a:spcBef>
              <a:spcAft>
                <a:spcPts val="0"/>
              </a:spcAft>
              <a:buFont typeface="Arial" panose="020B0604020202020204" pitchFamily="34" charset="0"/>
              <a:buChar char="•"/>
            </a:pPr>
            <a:r>
              <a:rPr lang="en-GB" sz="2000" dirty="0"/>
              <a:t>Please thoroughly read the </a:t>
            </a:r>
            <a:r>
              <a:rPr lang="en-GB" sz="2000" b="1" dirty="0"/>
              <a:t>free PDF </a:t>
            </a:r>
            <a:r>
              <a:rPr lang="en-GB" sz="2000" dirty="0"/>
              <a:t>‘A Journey through Surah </a:t>
            </a:r>
            <a:r>
              <a:rPr lang="en-GB" sz="2000" dirty="0" err="1"/>
              <a:t>Qaf</a:t>
            </a:r>
            <a:r>
              <a:rPr lang="en-GB" sz="2000" dirty="0"/>
              <a:t>’ in addition to reading tafsir books and lectures of this surah.</a:t>
            </a:r>
          </a:p>
          <a:p>
            <a:pPr marL="342900" marR="0" lvl="0" indent="-342900" algn="l" rtl="0">
              <a:lnSpc>
                <a:spcPct val="150000"/>
              </a:lnSpc>
              <a:spcBef>
                <a:spcPts val="0"/>
              </a:spcBef>
              <a:spcAft>
                <a:spcPts val="0"/>
              </a:spcAft>
              <a:buFont typeface="Arial" panose="020B0604020202020204" pitchFamily="34" charset="0"/>
              <a:buChar char="•"/>
            </a:pPr>
            <a:r>
              <a:rPr lang="en-GB" sz="2000" dirty="0"/>
              <a:t>Feel free to adjust this PPT to your learners’ needs.</a:t>
            </a:r>
          </a:p>
          <a:p>
            <a:pPr marL="342900" marR="0" lvl="0" indent="-342900" algn="l" rtl="0">
              <a:lnSpc>
                <a:spcPct val="150000"/>
              </a:lnSpc>
              <a:spcBef>
                <a:spcPts val="0"/>
              </a:spcBef>
              <a:spcAft>
                <a:spcPts val="0"/>
              </a:spcAft>
              <a:buFont typeface="Arial" panose="020B0604020202020204" pitchFamily="34" charset="0"/>
              <a:buChar char="•"/>
            </a:pPr>
            <a:r>
              <a:rPr lang="en-GB" sz="2000" dirty="0"/>
              <a:t>[</a:t>
            </a:r>
            <a:r>
              <a:rPr lang="en-GB" sz="2000" b="1" dirty="0"/>
              <a:t>A] in the PPT = Active learning. </a:t>
            </a:r>
            <a:r>
              <a:rPr lang="en-GB" sz="2000" dirty="0"/>
              <a:t>This can be done orally, in writing, on mini-whiteboards (MWB), classroom board, through discussion; alone, in pairs, groups etc, and through other methods. Try to use a variety of methods within each session. These can all contribute to the competition score.</a:t>
            </a:r>
          </a:p>
          <a:p>
            <a:pPr marL="342900" marR="0" lvl="0" indent="-342900" algn="l" rtl="0">
              <a:lnSpc>
                <a:spcPct val="150000"/>
              </a:lnSpc>
              <a:spcBef>
                <a:spcPts val="0"/>
              </a:spcBef>
              <a:spcAft>
                <a:spcPts val="0"/>
              </a:spcAft>
              <a:buFont typeface="Arial" panose="020B0604020202020204" pitchFamily="34" charset="0"/>
              <a:buChar char="•"/>
            </a:pPr>
            <a:r>
              <a:rPr lang="en-GB" sz="2000" dirty="0"/>
              <a:t>LWA is not responsible for external links.</a:t>
            </a:r>
          </a:p>
          <a:p>
            <a:pPr marL="342900" marR="0" lvl="0" indent="-342900" algn="l" rtl="0">
              <a:lnSpc>
                <a:spcPct val="150000"/>
              </a:lnSpc>
              <a:spcBef>
                <a:spcPts val="0"/>
              </a:spcBef>
              <a:spcAft>
                <a:spcPts val="0"/>
              </a:spcAft>
              <a:buFont typeface="Arial" panose="020B0604020202020204" pitchFamily="34" charset="0"/>
              <a:buChar char="•"/>
            </a:pPr>
            <a:r>
              <a:rPr lang="en-GB" sz="2000" dirty="0"/>
              <a:t>If you benefit from this resource, please remember the project in your duʿas. Your feedback to improve the resources is highly appreciated.</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0AB815B7-71B9-D597-D998-7DA1DD8546D9}"/>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762D92FC-47F5-C607-C72D-77701132B10A}"/>
              </a:ext>
            </a:extLst>
          </p:cNvPr>
          <p:cNvSpPr/>
          <p:nvPr/>
        </p:nvSpPr>
        <p:spPr>
          <a:xfrm>
            <a:off x="9148517" y="4661428"/>
            <a:ext cx="7912045" cy="2551067"/>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543B442A-3A48-190C-334C-078A999A7A57}"/>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The</a:t>
            </a:r>
          </a:p>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Remedy</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7268A3EE-86E2-8F8F-2DD5-1EE4E0F9D34A}"/>
              </a:ext>
            </a:extLst>
          </p:cNvPr>
          <p:cNvSpPr txBox="1"/>
          <p:nvPr/>
        </p:nvSpPr>
        <p:spPr>
          <a:xfrm>
            <a:off x="1932842" y="3501521"/>
            <a:ext cx="6527418" cy="3724056"/>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Sabr is crucial in the believer’s life.</a:t>
            </a:r>
          </a:p>
          <a:p>
            <a:pPr marL="342900" lvl="0" indent="-342900">
              <a:lnSpc>
                <a:spcPct val="150000"/>
              </a:lnSpc>
              <a:spcAft>
                <a:spcPts val="600"/>
              </a:spcAft>
              <a:buFont typeface="Arial" panose="020B0604020202020204" pitchFamily="34" charset="0"/>
              <a:buChar char="•"/>
            </a:pPr>
            <a:r>
              <a:rPr lang="en-US" sz="2400" dirty="0" err="1">
                <a:solidFill>
                  <a:srgbClr val="1E1E1E"/>
                </a:solidFill>
                <a:latin typeface="Inter Light"/>
                <a:ea typeface="Inter Light"/>
                <a:cs typeface="Inter Light"/>
                <a:sym typeface="Inter Light"/>
              </a:rPr>
              <a:t>Sabr</a:t>
            </a:r>
            <a:r>
              <a:rPr lang="en-US" sz="2400" dirty="0">
                <a:solidFill>
                  <a:srgbClr val="1E1E1E"/>
                </a:solidFill>
                <a:latin typeface="Inter Light"/>
                <a:ea typeface="Inter Light"/>
                <a:cs typeface="Inter Light"/>
                <a:sym typeface="Inter Light"/>
              </a:rPr>
              <a:t> is active: steadfastness, self-control, patience.</a:t>
            </a:r>
            <a:endParaRPr lang="en-GB" sz="2400" dirty="0">
              <a:solidFill>
                <a:srgbClr val="1E1E1E"/>
              </a:solidFill>
              <a:latin typeface="Inter Light"/>
              <a:ea typeface="Inter Light"/>
              <a:cs typeface="Inter Light"/>
              <a:sym typeface="Inter Light"/>
            </a:endParaRP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Dhikr is another powerful weapon.</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Remember Allah and pray </a:t>
            </a:r>
            <a:r>
              <a:rPr lang="en-GB" sz="2400" dirty="0" err="1">
                <a:solidFill>
                  <a:srgbClr val="1E1E1E"/>
                </a:solidFill>
                <a:latin typeface="Inter Light"/>
                <a:ea typeface="Inter Light"/>
                <a:cs typeface="Inter Light"/>
                <a:sym typeface="Inter Light"/>
              </a:rPr>
              <a:t>ṣalah</a:t>
            </a:r>
            <a:r>
              <a:rPr lang="en-GB" sz="2400" dirty="0">
                <a:solidFill>
                  <a:srgbClr val="1E1E1E"/>
                </a:solidFill>
                <a:latin typeface="Inter Light"/>
                <a:ea typeface="Inter Light"/>
                <a:cs typeface="Inter Light"/>
                <a:sym typeface="Inter Light"/>
              </a:rPr>
              <a:t> at these times.</a:t>
            </a:r>
            <a:endParaRPr lang="en-US" sz="2400" dirty="0">
              <a:solidFill>
                <a:srgbClr val="1E1E1E"/>
              </a:solidFill>
              <a:latin typeface="Inter Light"/>
              <a:ea typeface="Inter Light"/>
              <a:cs typeface="Inter Light"/>
              <a:sym typeface="Inter Light"/>
            </a:endParaRPr>
          </a:p>
        </p:txBody>
      </p:sp>
      <p:sp>
        <p:nvSpPr>
          <p:cNvPr id="5" name="Background frame">
            <a:extLst>
              <a:ext uri="{FF2B5EF4-FFF2-40B4-BE49-F238E27FC236}">
                <a16:creationId xmlns:a16="http://schemas.microsoft.com/office/drawing/2014/main" id="{D1868AA2-7B5E-56DC-8722-C6D44E15ECFD}"/>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18DA47AB-5267-D50C-EC8A-F4EF848B6726}"/>
              </a:ext>
            </a:extLst>
          </p:cNvPr>
          <p:cNvSpPr txBox="1"/>
          <p:nvPr/>
        </p:nvSpPr>
        <p:spPr>
          <a:xfrm>
            <a:off x="9836727" y="4878282"/>
            <a:ext cx="6965193" cy="1938992"/>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So [Prophet], bear everything they say with patience; celebrate the praise of your Lord before the rising and setting of the sun; proclaim His praise in the night and at the end of every prayer;</a:t>
            </a:r>
            <a:endParaRPr lang="en-GB" sz="4400" dirty="0">
              <a:effectLst/>
            </a:endParaRPr>
          </a:p>
        </p:txBody>
      </p:sp>
      <p:sp>
        <p:nvSpPr>
          <p:cNvPr id="7" name="Arabic Dua">
            <a:extLst>
              <a:ext uri="{FF2B5EF4-FFF2-40B4-BE49-F238E27FC236}">
                <a16:creationId xmlns:a16="http://schemas.microsoft.com/office/drawing/2014/main" id="{6C121226-36F3-1C24-F656-96B7C033E61E}"/>
              </a:ext>
            </a:extLst>
          </p:cNvPr>
          <p:cNvSpPr txBox="1"/>
          <p:nvPr/>
        </p:nvSpPr>
        <p:spPr>
          <a:xfrm>
            <a:off x="9399373" y="1658777"/>
            <a:ext cx="7363622" cy="2516073"/>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فَٱصْبِرْ عَلَىٰ مَا يَقُولُونَ وَسَبِّحْ بِحَمْدِ رَبِّكَ قَبْلَ طُلُوعِ ٱلشَّمْسِ وَقَبْلَ ٱلْغُرُوبِ ‎﴿٣٩﴾‏</a:t>
            </a:r>
            <a:r>
              <a:rPr lang="en-GB" sz="3600" i="0" u="none" strike="noStrike" dirty="0">
                <a:solidFill>
                  <a:srgbClr val="413169"/>
                </a:solidFill>
                <a:effectLst/>
                <a:latin typeface="Noto Naskh Arabic SemiBold" pitchFamily="2" charset="-78"/>
                <a:cs typeface="Noto Naskh Arabic SemiBold" pitchFamily="2" charset="-78"/>
              </a:rPr>
              <a:t> </a:t>
            </a:r>
            <a:r>
              <a:rPr lang="ar-SA" sz="3600" i="0" u="none" strike="noStrike" dirty="0">
                <a:solidFill>
                  <a:srgbClr val="413169"/>
                </a:solidFill>
                <a:effectLst/>
                <a:latin typeface="Noto Naskh Arabic SemiBold" pitchFamily="2" charset="-78"/>
                <a:cs typeface="Noto Naskh Arabic SemiBold" pitchFamily="2" charset="-78"/>
              </a:rPr>
              <a:t>وَمِنَ ٱلَّيْلِ فَسَبِّحْهُ وَأَدْبَـٰرَ ٱلسُّجُودِ ‎﴿٤٠﴾‏</a:t>
            </a:r>
          </a:p>
        </p:txBody>
      </p:sp>
    </p:spTree>
    <p:extLst>
      <p:ext uri="{BB962C8B-B14F-4D97-AF65-F5344CB8AC3E}">
        <p14:creationId xmlns:p14="http://schemas.microsoft.com/office/powerpoint/2010/main" val="150472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8069A06-9E66-B893-A588-1DE856871987}"/>
            </a:ext>
          </a:extLst>
        </p:cNvPr>
        <p:cNvGrpSpPr/>
        <p:nvPr/>
      </p:nvGrpSpPr>
      <p:grpSpPr>
        <a:xfrm>
          <a:off x="0" y="0"/>
          <a:ext cx="0" cy="0"/>
          <a:chOff x="0" y="0"/>
          <a:chExt cx="0" cy="0"/>
        </a:xfrm>
      </p:grpSpPr>
      <p:sp>
        <p:nvSpPr>
          <p:cNvPr id="5" name="Google Shape;107;p16">
            <a:extLst>
              <a:ext uri="{FF2B5EF4-FFF2-40B4-BE49-F238E27FC236}">
                <a16:creationId xmlns:a16="http://schemas.microsoft.com/office/drawing/2014/main" id="{609252F9-CBBF-45D3-C688-54355AC68C9B}"/>
              </a:ext>
            </a:extLst>
          </p:cNvPr>
          <p:cNvSpPr txBox="1"/>
          <p:nvPr/>
        </p:nvSpPr>
        <p:spPr>
          <a:xfrm>
            <a:off x="2008851" y="1420490"/>
            <a:ext cx="11434775"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highlight>
                  <a:srgbClr val="FAAC69"/>
                </a:highlight>
                <a:latin typeface="+mj-lt"/>
                <a:ea typeface="Inter Tight Medium"/>
                <a:cs typeface="Inter Tight Medium"/>
                <a:sym typeface="Inter Tight Medium"/>
              </a:rPr>
              <a:t>Do You Know What </a:t>
            </a:r>
            <a:r>
              <a:rPr lang="en-US" sz="6000" dirty="0" err="1">
                <a:solidFill>
                  <a:srgbClr val="4B116F"/>
                </a:solidFill>
                <a:highlight>
                  <a:srgbClr val="FAAC69"/>
                </a:highlight>
                <a:latin typeface="+mj-lt"/>
                <a:ea typeface="Inter Tight Medium"/>
                <a:cs typeface="Inter Tight Medium"/>
                <a:sym typeface="Inter Tight Medium"/>
              </a:rPr>
              <a:t>Sabr</a:t>
            </a:r>
            <a:r>
              <a:rPr lang="en-US" sz="6000" dirty="0">
                <a:solidFill>
                  <a:srgbClr val="4B116F"/>
                </a:solidFill>
                <a:highlight>
                  <a:srgbClr val="FAAC69"/>
                </a:highlight>
                <a:latin typeface="+mj-lt"/>
                <a:ea typeface="Inter Tight Medium"/>
                <a:cs typeface="Inter Tight Medium"/>
                <a:sym typeface="Inter Tight Medium"/>
              </a:rPr>
              <a:t> Is?</a:t>
            </a:r>
            <a:endParaRPr lang="en-US" sz="1200" dirty="0">
              <a:solidFill>
                <a:srgbClr val="4B116F"/>
              </a:solidFill>
              <a:highlight>
                <a:srgbClr val="FFFF00"/>
              </a:highlight>
              <a:latin typeface="+mj-lt"/>
            </a:endParaRPr>
          </a:p>
        </p:txBody>
      </p:sp>
      <p:sp>
        <p:nvSpPr>
          <p:cNvPr id="4" name="TextBox 3">
            <a:extLst>
              <a:ext uri="{FF2B5EF4-FFF2-40B4-BE49-F238E27FC236}">
                <a16:creationId xmlns:a16="http://schemas.microsoft.com/office/drawing/2014/main" id="{E87FD2A2-F992-71D3-1F00-FF232CC0CF67}"/>
              </a:ext>
            </a:extLst>
          </p:cNvPr>
          <p:cNvSpPr txBox="1"/>
          <p:nvPr/>
        </p:nvSpPr>
        <p:spPr>
          <a:xfrm>
            <a:off x="2025972" y="2757930"/>
            <a:ext cx="6400800" cy="1135567"/>
          </a:xfrm>
          <a:prstGeom prst="rect">
            <a:avLst/>
          </a:prstGeom>
          <a:noFill/>
        </p:spPr>
        <p:txBody>
          <a:bodyPr wrap="square" rtlCol="0">
            <a:spAutoFit/>
          </a:bodyPr>
          <a:lstStyle/>
          <a:p>
            <a:pPr>
              <a:lnSpc>
                <a:spcPct val="150000"/>
              </a:lnSpc>
            </a:pPr>
            <a:r>
              <a:rPr lang="en-GB" sz="2400" dirty="0">
                <a:latin typeface="Inter Light" panose="020B0604020202020204" charset="0"/>
                <a:ea typeface="Inter Light" panose="020B0604020202020204" charset="0"/>
              </a:rPr>
              <a:t>There are 3 types of </a:t>
            </a:r>
            <a:r>
              <a:rPr lang="en-GB" sz="2400" dirty="0" err="1">
                <a:latin typeface="Inter Light" panose="020B0604020202020204" charset="0"/>
                <a:ea typeface="Inter Light" panose="020B0604020202020204" charset="0"/>
              </a:rPr>
              <a:t>ṣabr</a:t>
            </a:r>
            <a:r>
              <a:rPr lang="en-GB" sz="2400" dirty="0">
                <a:latin typeface="Inter Light" panose="020B0604020202020204" charset="0"/>
                <a:ea typeface="Inter Light" panose="020B0604020202020204" charset="0"/>
              </a:rPr>
              <a:t>:</a:t>
            </a:r>
          </a:p>
          <a:p>
            <a:pPr marL="457200" indent="-457200">
              <a:lnSpc>
                <a:spcPct val="150000"/>
              </a:lnSpc>
              <a:buFont typeface="Arial" panose="020B0604020202020204" pitchFamily="34" charset="0"/>
              <a:buChar char="•"/>
            </a:pPr>
            <a:endParaRPr lang="en-GB" sz="2400" dirty="0">
              <a:latin typeface="Inter Light" panose="020B0604020202020204" charset="0"/>
              <a:ea typeface="Inter Light" panose="020B0604020202020204" charset="0"/>
            </a:endParaRPr>
          </a:p>
        </p:txBody>
      </p:sp>
      <p:graphicFrame>
        <p:nvGraphicFramePr>
          <p:cNvPr id="2" name="Diagram 1">
            <a:extLst>
              <a:ext uri="{FF2B5EF4-FFF2-40B4-BE49-F238E27FC236}">
                <a16:creationId xmlns:a16="http://schemas.microsoft.com/office/drawing/2014/main" id="{45D5F4C5-4AB7-90CE-05BC-E1353E892E58}"/>
              </a:ext>
            </a:extLst>
          </p:cNvPr>
          <p:cNvGraphicFramePr/>
          <p:nvPr>
            <p:extLst>
              <p:ext uri="{D42A27DB-BD31-4B8C-83A1-F6EECF244321}">
                <p14:modId xmlns:p14="http://schemas.microsoft.com/office/powerpoint/2010/main" val="2343760017"/>
              </p:ext>
            </p:extLst>
          </p:nvPr>
        </p:nvGraphicFramePr>
        <p:xfrm>
          <a:off x="2008850" y="3553901"/>
          <a:ext cx="8171470" cy="5529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179C369-9F38-39F1-7DD8-9C976DF489F9}"/>
              </a:ext>
            </a:extLst>
          </p:cNvPr>
          <p:cNvPicPr>
            <a:picLocks noChangeAspect="1"/>
          </p:cNvPicPr>
          <p:nvPr/>
        </p:nvPicPr>
        <p:blipFill>
          <a:blip r:embed="rId8"/>
          <a:stretch>
            <a:fillRect/>
          </a:stretch>
        </p:blipFill>
        <p:spPr>
          <a:xfrm>
            <a:off x="11287760" y="3841138"/>
            <a:ext cx="5679440" cy="4259580"/>
          </a:xfrm>
          <a:prstGeom prst="rect">
            <a:avLst/>
          </a:prstGeom>
          <a:effectLst>
            <a:softEdge rad="469900"/>
          </a:effectLst>
        </p:spPr>
      </p:pic>
    </p:spTree>
    <p:extLst>
      <p:ext uri="{BB962C8B-B14F-4D97-AF65-F5344CB8AC3E}">
        <p14:creationId xmlns:p14="http://schemas.microsoft.com/office/powerpoint/2010/main" val="3617018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18D9E9D5-EC05-2BBE-C7B0-BB2FAF539270}"/>
            </a:ext>
          </a:extLst>
        </p:cNvPr>
        <p:cNvGrpSpPr/>
        <p:nvPr/>
      </p:nvGrpSpPr>
      <p:grpSpPr>
        <a:xfrm>
          <a:off x="0" y="0"/>
          <a:ext cx="0" cy="0"/>
          <a:chOff x="0" y="0"/>
          <a:chExt cx="0" cy="0"/>
        </a:xfrm>
      </p:grpSpPr>
      <p:sp>
        <p:nvSpPr>
          <p:cNvPr id="5" name="Google Shape;107;p16">
            <a:extLst>
              <a:ext uri="{FF2B5EF4-FFF2-40B4-BE49-F238E27FC236}">
                <a16:creationId xmlns:a16="http://schemas.microsoft.com/office/drawing/2014/main" id="{26F1BEBD-4332-E867-7D2B-6776C40CB512}"/>
              </a:ext>
            </a:extLst>
          </p:cNvPr>
          <p:cNvSpPr txBox="1"/>
          <p:nvPr/>
        </p:nvSpPr>
        <p:spPr>
          <a:xfrm>
            <a:off x="2008851" y="1420490"/>
            <a:ext cx="4907339" cy="28622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highlight>
                  <a:srgbClr val="FAAC69"/>
                </a:highlight>
                <a:latin typeface="+mj-lt"/>
                <a:ea typeface="Inter Tight Medium"/>
                <a:cs typeface="Inter Tight Medium"/>
                <a:sym typeface="Inter Tight Medium"/>
              </a:rPr>
              <a:t>How Can You </a:t>
            </a:r>
          </a:p>
          <a:p>
            <a:pPr marL="0" marR="0" lvl="0" indent="0" algn="l" rtl="0">
              <a:spcBef>
                <a:spcPts val="0"/>
              </a:spcBef>
              <a:spcAft>
                <a:spcPts val="0"/>
              </a:spcAft>
              <a:buNone/>
            </a:pPr>
            <a:r>
              <a:rPr lang="en-US" sz="6000" dirty="0" err="1">
                <a:solidFill>
                  <a:srgbClr val="4B116F"/>
                </a:solidFill>
                <a:highlight>
                  <a:srgbClr val="FAAC69"/>
                </a:highlight>
                <a:latin typeface="+mj-lt"/>
                <a:ea typeface="Inter Tight Medium"/>
                <a:cs typeface="Inter Tight Medium"/>
                <a:sym typeface="Inter Tight Medium"/>
              </a:rPr>
              <a:t>Practise</a:t>
            </a:r>
            <a:r>
              <a:rPr lang="en-US" sz="6000" dirty="0">
                <a:solidFill>
                  <a:srgbClr val="4B116F"/>
                </a:solidFill>
                <a:highlight>
                  <a:srgbClr val="FAAC69"/>
                </a:highlight>
                <a:latin typeface="+mj-lt"/>
                <a:ea typeface="Inter Tight Medium"/>
                <a:cs typeface="Inter Tight Medium"/>
                <a:sym typeface="Inter Tight Medium"/>
              </a:rPr>
              <a:t> </a:t>
            </a:r>
            <a:r>
              <a:rPr lang="en-US" sz="6000" dirty="0" err="1">
                <a:solidFill>
                  <a:srgbClr val="4B116F"/>
                </a:solidFill>
                <a:highlight>
                  <a:srgbClr val="FAAC69"/>
                </a:highlight>
                <a:latin typeface="+mj-lt"/>
                <a:ea typeface="Inter Tight Medium"/>
                <a:cs typeface="Inter Tight Medium"/>
                <a:sym typeface="Inter Tight Medium"/>
              </a:rPr>
              <a:t>Sabr</a:t>
            </a:r>
            <a:r>
              <a:rPr lang="en-US" sz="6000" dirty="0">
                <a:solidFill>
                  <a:srgbClr val="4B116F"/>
                </a:solidFill>
                <a:highlight>
                  <a:srgbClr val="FAAC69"/>
                </a:highlight>
                <a:latin typeface="+mj-lt"/>
                <a:ea typeface="Inter Tight Medium"/>
                <a:cs typeface="Inter Tight Medium"/>
                <a:sym typeface="Inter Tight Medium"/>
              </a:rPr>
              <a:t>?</a:t>
            </a:r>
            <a:endParaRPr lang="en-US" sz="1200" dirty="0">
              <a:solidFill>
                <a:srgbClr val="4B116F"/>
              </a:solidFill>
              <a:highlight>
                <a:srgbClr val="FFFF00"/>
              </a:highlight>
              <a:latin typeface="+mj-lt"/>
            </a:endParaRPr>
          </a:p>
        </p:txBody>
      </p:sp>
      <p:sp>
        <p:nvSpPr>
          <p:cNvPr id="3" name="TextBox 2">
            <a:extLst>
              <a:ext uri="{FF2B5EF4-FFF2-40B4-BE49-F238E27FC236}">
                <a16:creationId xmlns:a16="http://schemas.microsoft.com/office/drawing/2014/main" id="{E4288FCF-1647-11AF-6C45-6E2E188CCCEC}"/>
              </a:ext>
            </a:extLst>
          </p:cNvPr>
          <p:cNvSpPr txBox="1"/>
          <p:nvPr/>
        </p:nvSpPr>
        <p:spPr>
          <a:xfrm>
            <a:off x="2227811" y="4850442"/>
            <a:ext cx="3491345" cy="1483355"/>
          </a:xfrm>
          <a:prstGeom prst="rect">
            <a:avLst/>
          </a:prstGeom>
          <a:noFill/>
        </p:spPr>
        <p:txBody>
          <a:bodyPr wrap="square" rtlCol="0">
            <a:spAutoFit/>
          </a:bodyPr>
          <a:lstStyle/>
          <a:p>
            <a:pPr algn="ctr">
              <a:lnSpc>
                <a:spcPct val="150000"/>
              </a:lnSpc>
            </a:pPr>
            <a:r>
              <a:rPr lang="en-GB" sz="3200" dirty="0">
                <a:latin typeface="Inter Light" panose="020B0604020202020204" charset="0"/>
                <a:ea typeface="Inter Light" panose="020B0604020202020204" charset="0"/>
              </a:rPr>
              <a:t>How can you respond? </a:t>
            </a:r>
          </a:p>
        </p:txBody>
      </p:sp>
      <p:graphicFrame>
        <p:nvGraphicFramePr>
          <p:cNvPr id="6" name="Diagram 5">
            <a:extLst>
              <a:ext uri="{FF2B5EF4-FFF2-40B4-BE49-F238E27FC236}">
                <a16:creationId xmlns:a16="http://schemas.microsoft.com/office/drawing/2014/main" id="{79594F7E-BA10-23B2-1116-568371F48FA8}"/>
              </a:ext>
            </a:extLst>
          </p:cNvPr>
          <p:cNvGraphicFramePr/>
          <p:nvPr>
            <p:extLst>
              <p:ext uri="{D42A27DB-BD31-4B8C-83A1-F6EECF244321}">
                <p14:modId xmlns:p14="http://schemas.microsoft.com/office/powerpoint/2010/main" val="998931924"/>
              </p:ext>
            </p:extLst>
          </p:nvPr>
        </p:nvGraphicFramePr>
        <p:xfrm>
          <a:off x="6916190" y="166255"/>
          <a:ext cx="10922924" cy="9975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001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39BD3A87-7983-E830-9B5F-ED7C5AF540BA}"/>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6593CB80-0078-1B36-6167-4A189A708A6E}"/>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EF6D47B3-3BA8-DE1C-08C3-F8B6C4E3D12A}"/>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The Mighty</a:t>
            </a:r>
          </a:p>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Blast</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7728C695-E460-4E84-EB80-D00337BBB407}"/>
              </a:ext>
            </a:extLst>
          </p:cNvPr>
          <p:cNvSpPr txBox="1"/>
          <p:nvPr/>
        </p:nvSpPr>
        <p:spPr>
          <a:xfrm>
            <a:off x="1932842" y="3501521"/>
            <a:ext cx="6527418" cy="3647112"/>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The closest places to people so that the call reaches everyone equally, at the same time.</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[A] In which verse in this surah has the blast already been mentioned?</a:t>
            </a:r>
          </a:p>
          <a:p>
            <a:pPr marL="342900" lvl="0" indent="-342900">
              <a:lnSpc>
                <a:spcPct val="150000"/>
              </a:lnSpc>
              <a:spcAft>
                <a:spcPts val="600"/>
              </a:spcAft>
              <a:buFont typeface="Arial" panose="020B0604020202020204" pitchFamily="34" charset="0"/>
              <a:buChar char="•"/>
            </a:pPr>
            <a:endParaRPr lang="en-US" sz="2400" dirty="0">
              <a:solidFill>
                <a:srgbClr val="1E1E1E"/>
              </a:solidFill>
              <a:latin typeface="Inter Light"/>
              <a:ea typeface="Inter Light"/>
              <a:cs typeface="Inter Light"/>
              <a:sym typeface="Inter Light"/>
            </a:endParaRPr>
          </a:p>
        </p:txBody>
      </p:sp>
      <p:sp>
        <p:nvSpPr>
          <p:cNvPr id="5" name="Background frame">
            <a:extLst>
              <a:ext uri="{FF2B5EF4-FFF2-40B4-BE49-F238E27FC236}">
                <a16:creationId xmlns:a16="http://schemas.microsoft.com/office/drawing/2014/main" id="{544DB209-F331-4D54-72D4-C9B984400F85}"/>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177658D4-27D6-ACDD-D35C-A443EA4053C3}"/>
              </a:ext>
            </a:extLst>
          </p:cNvPr>
          <p:cNvSpPr txBox="1"/>
          <p:nvPr/>
        </p:nvSpPr>
        <p:spPr>
          <a:xfrm>
            <a:off x="9836727" y="4837642"/>
            <a:ext cx="6965193" cy="2246769"/>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listen out for the Day when the caller will call from a nearby place. They will come out [from their graves] on that Day, the Day when they hear the mighty blast in reality. </a:t>
            </a:r>
          </a:p>
          <a:p>
            <a:pPr marL="0" indent="0" algn="ctr">
              <a:buNone/>
            </a:pPr>
            <a:endParaRPr lang="en-GB" sz="4400" dirty="0">
              <a:effectLst/>
            </a:endParaRPr>
          </a:p>
        </p:txBody>
      </p:sp>
      <p:sp>
        <p:nvSpPr>
          <p:cNvPr id="7" name="Arabic Dua">
            <a:extLst>
              <a:ext uri="{FF2B5EF4-FFF2-40B4-BE49-F238E27FC236}">
                <a16:creationId xmlns:a16="http://schemas.microsoft.com/office/drawing/2014/main" id="{9E5A94F8-4369-A969-8F4A-ECA48C9D2E56}"/>
              </a:ext>
            </a:extLst>
          </p:cNvPr>
          <p:cNvSpPr txBox="1"/>
          <p:nvPr/>
        </p:nvSpPr>
        <p:spPr>
          <a:xfrm>
            <a:off x="9399373" y="1801017"/>
            <a:ext cx="7363622" cy="2516073"/>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 وَٱسْتَمِعْ يَوْمَ يُنَادِ ٱلْمُنَادِ مِن مَّكَانٍ قَرِيبٍ ‎﴿٤١﴾</a:t>
            </a:r>
            <a:r>
              <a:rPr lang="en-GB" sz="3600" i="0" u="none" strike="noStrike" dirty="0">
                <a:solidFill>
                  <a:srgbClr val="413169"/>
                </a:solidFill>
                <a:effectLst/>
                <a:latin typeface="Noto Naskh Arabic SemiBold" pitchFamily="2" charset="-78"/>
                <a:cs typeface="Noto Naskh Arabic SemiBold" pitchFamily="2" charset="-78"/>
              </a:rPr>
              <a:t> </a:t>
            </a:r>
            <a:r>
              <a:rPr lang="ar-SA" sz="3600" i="0" u="none" strike="noStrike" dirty="0">
                <a:solidFill>
                  <a:srgbClr val="413169"/>
                </a:solidFill>
                <a:effectLst/>
                <a:latin typeface="Noto Naskh Arabic SemiBold" pitchFamily="2" charset="-78"/>
                <a:cs typeface="Noto Naskh Arabic SemiBold" pitchFamily="2" charset="-78"/>
              </a:rPr>
              <a:t>يَوْمَ يَسْمَعُونَ ٱلصَّيْحَةَ بِٱلْحَقِّ ذَٰلِكَ يَوْمُ ٱلْخُرُوجِ ‎﴿٤٢﴾</a:t>
            </a:r>
          </a:p>
        </p:txBody>
      </p:sp>
      <p:sp>
        <p:nvSpPr>
          <p:cNvPr id="8" name="Freeform: Shape 7">
            <a:extLst>
              <a:ext uri="{FF2B5EF4-FFF2-40B4-BE49-F238E27FC236}">
                <a16:creationId xmlns:a16="http://schemas.microsoft.com/office/drawing/2014/main" id="{139EF829-D685-D8D5-BD01-E84ABF9D725F}"/>
              </a:ext>
            </a:extLst>
          </p:cNvPr>
          <p:cNvSpPr/>
          <p:nvPr/>
        </p:nvSpPr>
        <p:spPr>
          <a:xfrm rot="20799858">
            <a:off x="-245960" y="5234151"/>
            <a:ext cx="9937148" cy="5398512"/>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pic>
        <p:nvPicPr>
          <p:cNvPr id="4" name="Picture 3">
            <a:extLst>
              <a:ext uri="{FF2B5EF4-FFF2-40B4-BE49-F238E27FC236}">
                <a16:creationId xmlns:a16="http://schemas.microsoft.com/office/drawing/2014/main" id="{7F5506EA-C46A-3A8D-7F16-D6F1BA974EEF}"/>
              </a:ext>
            </a:extLst>
          </p:cNvPr>
          <p:cNvPicPr>
            <a:picLocks noChangeAspect="1"/>
          </p:cNvPicPr>
          <p:nvPr/>
        </p:nvPicPr>
        <p:blipFill>
          <a:blip r:embed="rId3"/>
          <a:stretch>
            <a:fillRect/>
          </a:stretch>
        </p:blipFill>
        <p:spPr>
          <a:xfrm>
            <a:off x="10868022" y="6491417"/>
            <a:ext cx="4397668" cy="2923761"/>
          </a:xfrm>
          <a:prstGeom prst="rect">
            <a:avLst/>
          </a:prstGeom>
          <a:effectLst>
            <a:softEdge rad="673100"/>
          </a:effectLst>
        </p:spPr>
      </p:pic>
    </p:spTree>
    <p:extLst>
      <p:ext uri="{BB962C8B-B14F-4D97-AF65-F5344CB8AC3E}">
        <p14:creationId xmlns:p14="http://schemas.microsoft.com/office/powerpoint/2010/main" val="148057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64487CDF-CBE3-2A65-B643-D9E96F0C4A20}"/>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CFF7656E-7636-702D-A209-2EBBEE534B29}"/>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D0F9313C-EC31-6284-8852-BECD569D5DB1}"/>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An Easy </a:t>
            </a:r>
          </a:p>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Gathering</a:t>
            </a:r>
          </a:p>
        </p:txBody>
      </p:sp>
      <p:sp>
        <p:nvSpPr>
          <p:cNvPr id="3" name="Google Shape;203;p22">
            <a:extLst>
              <a:ext uri="{FF2B5EF4-FFF2-40B4-BE49-F238E27FC236}">
                <a16:creationId xmlns:a16="http://schemas.microsoft.com/office/drawing/2014/main" id="{281153C7-CDD8-38DF-0912-7F0889ECEA1F}"/>
              </a:ext>
            </a:extLst>
          </p:cNvPr>
          <p:cNvSpPr txBox="1"/>
          <p:nvPr/>
        </p:nvSpPr>
        <p:spPr>
          <a:xfrm>
            <a:off x="1932842" y="3501521"/>
            <a:ext cx="6527418" cy="1985118"/>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Repeated emphasis: ‘we’</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Never forget your ultimate destination</a:t>
            </a:r>
          </a:p>
          <a:p>
            <a:pPr marL="34290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Everything is easy for Allah</a:t>
            </a:r>
          </a:p>
        </p:txBody>
      </p:sp>
      <p:sp>
        <p:nvSpPr>
          <p:cNvPr id="5" name="Background frame">
            <a:extLst>
              <a:ext uri="{FF2B5EF4-FFF2-40B4-BE49-F238E27FC236}">
                <a16:creationId xmlns:a16="http://schemas.microsoft.com/office/drawing/2014/main" id="{49BF148B-68FE-809F-8C02-C68C47D201EC}"/>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7480443E-F7CC-8A76-D46F-2B3A590B0069}"/>
              </a:ext>
            </a:extLst>
          </p:cNvPr>
          <p:cNvSpPr txBox="1"/>
          <p:nvPr/>
        </p:nvSpPr>
        <p:spPr>
          <a:xfrm>
            <a:off x="9836727" y="4857962"/>
            <a:ext cx="6965193" cy="1569660"/>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It is We who give life and death; the final return will be to Us on the Day when the earth will be torn apart, letting them rush out- that gathering will be easy for Us.</a:t>
            </a:r>
            <a:endParaRPr lang="en-GB" sz="4400" dirty="0">
              <a:effectLst/>
            </a:endParaRPr>
          </a:p>
        </p:txBody>
      </p:sp>
      <p:sp>
        <p:nvSpPr>
          <p:cNvPr id="7" name="Arabic Dua">
            <a:extLst>
              <a:ext uri="{FF2B5EF4-FFF2-40B4-BE49-F238E27FC236}">
                <a16:creationId xmlns:a16="http://schemas.microsoft.com/office/drawing/2014/main" id="{1A57AABF-CE9B-230F-1509-2501C30A87A7}"/>
              </a:ext>
            </a:extLst>
          </p:cNvPr>
          <p:cNvSpPr txBox="1"/>
          <p:nvPr/>
        </p:nvSpPr>
        <p:spPr>
          <a:xfrm>
            <a:off x="9399373" y="1821337"/>
            <a:ext cx="7363622" cy="2516073"/>
          </a:xfrm>
          <a:prstGeom prst="rect">
            <a:avLst/>
          </a:prstGeom>
          <a:noFill/>
        </p:spPr>
        <p:txBody>
          <a:bodyPr wrap="square" rtlCol="0">
            <a:spAutoFit/>
          </a:bodyPr>
          <a:lstStyle/>
          <a:p>
            <a:pPr algn="ctr" rtl="1">
              <a:lnSpc>
                <a:spcPct val="150000"/>
              </a:lnSpc>
            </a:pPr>
            <a:r>
              <a:rPr lang="en-GB" sz="3600" i="0" u="none" strike="noStrike" dirty="0">
                <a:solidFill>
                  <a:srgbClr val="413169"/>
                </a:solidFill>
                <a:effectLst/>
                <a:latin typeface="Noto Naskh Arabic SemiBold" pitchFamily="2" charset="-78"/>
                <a:cs typeface="Noto Naskh Arabic SemiBold" pitchFamily="2" charset="-78"/>
              </a:rPr>
              <a:t> </a:t>
            </a:r>
            <a:r>
              <a:rPr lang="ar-SA" sz="3600" i="0" u="none" strike="noStrike" dirty="0">
                <a:solidFill>
                  <a:srgbClr val="413169"/>
                </a:solidFill>
                <a:effectLst/>
                <a:latin typeface="Noto Naskh Arabic SemiBold" pitchFamily="2" charset="-78"/>
                <a:cs typeface="Noto Naskh Arabic SemiBold" pitchFamily="2" charset="-78"/>
              </a:rPr>
              <a:t>‏ إِنَّا نَحْنُ نُحْىِۦ وَنُمِيتُ وَإِلَيْنَا ٱلْمَصِيرُ ‎﴿٤٣﴾ يَوْمَ تَشَقَّقُ ٱلْأَرْضُ عَنْهُمْ سِرَاعًا ذَٰلِكَ حَشْرٌ عَلَيْنَا يَسِيرٌ ‎﴿٤٤﴾</a:t>
            </a:r>
          </a:p>
        </p:txBody>
      </p:sp>
      <p:sp>
        <p:nvSpPr>
          <p:cNvPr id="8" name="Freeform: Shape 7">
            <a:extLst>
              <a:ext uri="{FF2B5EF4-FFF2-40B4-BE49-F238E27FC236}">
                <a16:creationId xmlns:a16="http://schemas.microsoft.com/office/drawing/2014/main" id="{39866F13-097D-BB0B-7D39-1F78237C3F53}"/>
              </a:ext>
            </a:extLst>
          </p:cNvPr>
          <p:cNvSpPr/>
          <p:nvPr/>
        </p:nvSpPr>
        <p:spPr>
          <a:xfrm rot="20799858">
            <a:off x="-245960" y="5234151"/>
            <a:ext cx="9937148" cy="5398512"/>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pic>
        <p:nvPicPr>
          <p:cNvPr id="4" name="Picture 3">
            <a:extLst>
              <a:ext uri="{FF2B5EF4-FFF2-40B4-BE49-F238E27FC236}">
                <a16:creationId xmlns:a16="http://schemas.microsoft.com/office/drawing/2014/main" id="{F59EAABE-3226-7C91-C3D1-9761191E6B54}"/>
              </a:ext>
            </a:extLst>
          </p:cNvPr>
          <p:cNvPicPr>
            <a:picLocks noChangeAspect="1"/>
          </p:cNvPicPr>
          <p:nvPr/>
        </p:nvPicPr>
        <p:blipFill>
          <a:blip r:embed="rId3"/>
          <a:stretch>
            <a:fillRect/>
          </a:stretch>
        </p:blipFill>
        <p:spPr>
          <a:xfrm>
            <a:off x="11047216" y="6687950"/>
            <a:ext cx="4544214" cy="2552570"/>
          </a:xfrm>
          <a:prstGeom prst="rect">
            <a:avLst/>
          </a:prstGeom>
          <a:effectLst>
            <a:softEdge rad="558800"/>
          </a:effectLst>
        </p:spPr>
      </p:pic>
    </p:spTree>
    <p:extLst>
      <p:ext uri="{BB962C8B-B14F-4D97-AF65-F5344CB8AC3E}">
        <p14:creationId xmlns:p14="http://schemas.microsoft.com/office/powerpoint/2010/main" val="40340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2E603736-8431-9113-9A5E-0E836987DE1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FB124871-6AED-C910-4F48-17B12ED6D897}"/>
              </a:ext>
            </a:extLst>
          </p:cNvPr>
          <p:cNvPicPr>
            <a:picLocks noChangeAspect="1"/>
          </p:cNvPicPr>
          <p:nvPr/>
        </p:nvPicPr>
        <p:blipFill>
          <a:blip r:embed="rId3"/>
          <a:stretch>
            <a:fillRect/>
          </a:stretch>
        </p:blipFill>
        <p:spPr>
          <a:xfrm>
            <a:off x="0" y="-142240"/>
            <a:ext cx="18288000" cy="11193862"/>
          </a:xfrm>
          <a:prstGeom prst="rect">
            <a:avLst/>
          </a:prstGeom>
        </p:spPr>
      </p:pic>
      <p:sp>
        <p:nvSpPr>
          <p:cNvPr id="4" name="Google Shape;203;p22">
            <a:extLst>
              <a:ext uri="{FF2B5EF4-FFF2-40B4-BE49-F238E27FC236}">
                <a16:creationId xmlns:a16="http://schemas.microsoft.com/office/drawing/2014/main" id="{2499D45C-304B-2D0A-2DF3-5501FBA02E53}"/>
              </a:ext>
            </a:extLst>
          </p:cNvPr>
          <p:cNvSpPr txBox="1"/>
          <p:nvPr/>
        </p:nvSpPr>
        <p:spPr>
          <a:xfrm>
            <a:off x="1908354" y="2545682"/>
            <a:ext cx="14896285" cy="3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600" dirty="0">
                <a:solidFill>
                  <a:schemeClr val="bg1"/>
                </a:solidFill>
                <a:latin typeface="Inter Medium" panose="020B0604020202020204" charset="0"/>
                <a:ea typeface="Inter Medium" panose="020B0604020202020204" charset="0"/>
                <a:cs typeface="Inter Light"/>
                <a:sym typeface="Inter Light"/>
              </a:rPr>
              <a:t>Life is a journey to Allah—every step takes you closer to the Final Day. Stay on the right path.</a:t>
            </a: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PK" dirty="0"/>
          </a:p>
        </p:txBody>
      </p:sp>
      <p:sp>
        <p:nvSpPr>
          <p:cNvPr id="6" name="TextBox 5">
            <a:extLst>
              <a:ext uri="{FF2B5EF4-FFF2-40B4-BE49-F238E27FC236}">
                <a16:creationId xmlns:a16="http://schemas.microsoft.com/office/drawing/2014/main" id="{1510C34F-67BC-C06D-717D-98B5D3EE41EF}"/>
              </a:ext>
            </a:extLst>
          </p:cNvPr>
          <p:cNvSpPr txBox="1"/>
          <p:nvPr/>
        </p:nvSpPr>
        <p:spPr>
          <a:xfrm>
            <a:off x="1939159" y="977952"/>
            <a:ext cx="2207172" cy="3154710"/>
          </a:xfrm>
          <a:prstGeom prst="rect">
            <a:avLst/>
          </a:prstGeom>
          <a:noFill/>
        </p:spPr>
        <p:txBody>
          <a:bodyPr wrap="square" rtlCol="0">
            <a:spAutoFit/>
          </a:bodyPr>
          <a:lstStyle/>
          <a:p>
            <a:pPr marL="0" marR="0" lvl="0" indent="0" algn="l" rtl="0">
              <a:spcBef>
                <a:spcPts val="0"/>
              </a:spcBef>
              <a:spcAft>
                <a:spcPts val="0"/>
              </a:spcAft>
              <a:buNone/>
            </a:pPr>
            <a:r>
              <a:rPr lang="en-US" sz="19900" dirty="0">
                <a:solidFill>
                  <a:srgbClr val="FAAC69"/>
                </a:solidFill>
                <a:latin typeface="Brandon Grotesque Black" panose="020B0A03020203060202" pitchFamily="34" charset="0"/>
                <a:ea typeface="Inter Tight Medium"/>
                <a:cs typeface="Inter Tight Medium"/>
                <a:sym typeface="Inter Tight Medium"/>
              </a:rPr>
              <a:t>“</a:t>
            </a:r>
            <a:endParaRPr lang="en-US" sz="19900" dirty="0">
              <a:solidFill>
                <a:srgbClr val="FAAC69"/>
              </a:solidFill>
              <a:latin typeface="Brandon Grotesque Black" panose="020B0A03020203060202" pitchFamily="34" charset="0"/>
              <a:ea typeface="Inter Tight Medium"/>
            </a:endParaRPr>
          </a:p>
        </p:txBody>
      </p:sp>
    </p:spTree>
    <p:extLst>
      <p:ext uri="{BB962C8B-B14F-4D97-AF65-F5344CB8AC3E}">
        <p14:creationId xmlns:p14="http://schemas.microsoft.com/office/powerpoint/2010/main" val="366758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D26372C-CADD-B2DB-F74A-31EA4C39ABED}"/>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FEAC1DBF-F1D1-AC71-44AE-38550AFB1F40}"/>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03A99AAB-0EAC-0421-F42B-FC59AF150077}"/>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The Best Reminder</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45673119-4171-93A4-8FE3-0CD2A4B7514D}"/>
              </a:ext>
            </a:extLst>
          </p:cNvPr>
          <p:cNvSpPr txBox="1"/>
          <p:nvPr/>
        </p:nvSpPr>
        <p:spPr>
          <a:xfrm>
            <a:off x="1932842" y="3501521"/>
            <a:ext cx="6527418" cy="6093936"/>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Comforting the Messenger </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Prophet’s role is only to convey the message, not to force belief. </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Guidance comes from Allah Alone. Our role is to share the truth.</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The Qur’ān is the </a:t>
            </a:r>
            <a:r>
              <a:rPr lang="en-GB" sz="2400" b="1" dirty="0">
                <a:solidFill>
                  <a:srgbClr val="1E1E1E"/>
                </a:solidFill>
                <a:latin typeface="Inter Light"/>
                <a:ea typeface="Inter Light"/>
                <a:cs typeface="Inter Light"/>
                <a:sym typeface="Inter Light"/>
              </a:rPr>
              <a:t>best reminder </a:t>
            </a:r>
            <a:r>
              <a:rPr lang="en-GB" sz="2400" dirty="0">
                <a:solidFill>
                  <a:srgbClr val="1E1E1E"/>
                </a:solidFill>
                <a:latin typeface="Inter Light"/>
                <a:ea typeface="Inter Light"/>
                <a:cs typeface="Inter Light"/>
                <a:sym typeface="Inter Light"/>
              </a:rPr>
              <a:t>– constantly turn to it and reflect on it.</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[A] What do you notice about the beginning and ending of this </a:t>
            </a:r>
            <a:r>
              <a:rPr lang="en-GB" sz="2400" dirty="0" err="1">
                <a:solidFill>
                  <a:srgbClr val="1E1E1E"/>
                </a:solidFill>
                <a:latin typeface="Inter Light"/>
                <a:ea typeface="Inter Light"/>
                <a:cs typeface="Inter Light"/>
                <a:sym typeface="Inter Light"/>
              </a:rPr>
              <a:t>sūrah</a:t>
            </a:r>
            <a:r>
              <a:rPr lang="en-GB" sz="2400" dirty="0">
                <a:solidFill>
                  <a:srgbClr val="1E1E1E"/>
                </a:solidFill>
                <a:latin typeface="Inter Light"/>
                <a:ea typeface="Inter Light"/>
                <a:cs typeface="Inter Light"/>
                <a:sym typeface="Inter Light"/>
              </a:rPr>
              <a:t>?</a:t>
            </a:r>
          </a:p>
          <a:p>
            <a:pPr lvl="0">
              <a:lnSpc>
                <a:spcPct val="150000"/>
              </a:lnSpc>
              <a:spcAft>
                <a:spcPts val="600"/>
              </a:spcAft>
            </a:pPr>
            <a:endParaRPr lang="en-US" sz="2400" dirty="0">
              <a:solidFill>
                <a:srgbClr val="1E1E1E"/>
              </a:solidFill>
              <a:latin typeface="Inter Light"/>
              <a:ea typeface="Inter Light"/>
              <a:cs typeface="Inter Light"/>
              <a:sym typeface="Inter Light"/>
            </a:endParaRPr>
          </a:p>
        </p:txBody>
      </p:sp>
      <p:sp>
        <p:nvSpPr>
          <p:cNvPr id="5" name="Background frame">
            <a:extLst>
              <a:ext uri="{FF2B5EF4-FFF2-40B4-BE49-F238E27FC236}">
                <a16:creationId xmlns:a16="http://schemas.microsoft.com/office/drawing/2014/main" id="{724F45A3-E612-BAF5-FCA3-E6E2BFA9CE84}"/>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62383C4F-EAF4-109D-1082-1BF9988FAC99}"/>
              </a:ext>
            </a:extLst>
          </p:cNvPr>
          <p:cNvSpPr txBox="1"/>
          <p:nvPr/>
        </p:nvSpPr>
        <p:spPr>
          <a:xfrm>
            <a:off x="9836727" y="4878282"/>
            <a:ext cx="6965193" cy="1569660"/>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We know best what the disbelievers say. You [Prophet] are not there to force them, so remind, with this Quran, those who fear My warning.</a:t>
            </a:r>
            <a:endParaRPr lang="en-GB" sz="4400" dirty="0">
              <a:effectLst/>
            </a:endParaRPr>
          </a:p>
        </p:txBody>
      </p:sp>
      <p:sp>
        <p:nvSpPr>
          <p:cNvPr id="7" name="Arabic Dua">
            <a:extLst>
              <a:ext uri="{FF2B5EF4-FFF2-40B4-BE49-F238E27FC236}">
                <a16:creationId xmlns:a16="http://schemas.microsoft.com/office/drawing/2014/main" id="{7C2A2242-8172-4D3F-349D-CABA1482CC00}"/>
              </a:ext>
            </a:extLst>
          </p:cNvPr>
          <p:cNvSpPr txBox="1"/>
          <p:nvPr/>
        </p:nvSpPr>
        <p:spPr>
          <a:xfrm>
            <a:off x="9399373" y="2187097"/>
            <a:ext cx="7363622" cy="1685077"/>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نَّحْنُ أَعْلَمُ بِمَا يَقُولُونَ وَمَآ أَنتَ عَلَيْهِم بِجَبَّارٍ فَذَكِّرْ بِٱلْقُرْءَانِ مَن يَخَافُ وَعِيدِ ‎﴿٤٥﴾</a:t>
            </a:r>
          </a:p>
        </p:txBody>
      </p:sp>
      <p:pic>
        <p:nvPicPr>
          <p:cNvPr id="4" name="Picture 3">
            <a:extLst>
              <a:ext uri="{FF2B5EF4-FFF2-40B4-BE49-F238E27FC236}">
                <a16:creationId xmlns:a16="http://schemas.microsoft.com/office/drawing/2014/main" id="{72F1AA48-71B5-BD91-EBFF-B5D3C9CAFCBE}"/>
              </a:ext>
            </a:extLst>
          </p:cNvPr>
          <p:cNvPicPr>
            <a:picLocks noChangeAspect="1"/>
          </p:cNvPicPr>
          <p:nvPr/>
        </p:nvPicPr>
        <p:blipFill>
          <a:blip r:embed="rId3"/>
          <a:stretch>
            <a:fillRect/>
          </a:stretch>
        </p:blipFill>
        <p:spPr>
          <a:xfrm>
            <a:off x="10874982" y="6598636"/>
            <a:ext cx="4450080" cy="2969038"/>
          </a:xfrm>
          <a:prstGeom prst="rect">
            <a:avLst/>
          </a:prstGeom>
          <a:effectLst>
            <a:softEdge rad="596900"/>
          </a:effectLst>
        </p:spPr>
      </p:pic>
    </p:spTree>
    <p:extLst>
      <p:ext uri="{BB962C8B-B14F-4D97-AF65-F5344CB8AC3E}">
        <p14:creationId xmlns:p14="http://schemas.microsoft.com/office/powerpoint/2010/main" val="259612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BF48D4F-7EF3-1A9F-FA67-C875D5B7FE8D}"/>
              </a:ext>
            </a:extLst>
          </p:cNvPr>
          <p:cNvGraphicFramePr/>
          <p:nvPr>
            <p:extLst>
              <p:ext uri="{D42A27DB-BD31-4B8C-83A1-F6EECF244321}">
                <p14:modId xmlns:p14="http://schemas.microsoft.com/office/powerpoint/2010/main" val="452175531"/>
              </p:ext>
            </p:extLst>
          </p:nvPr>
        </p:nvGraphicFramePr>
        <p:xfrm>
          <a:off x="548640" y="457200"/>
          <a:ext cx="17305020" cy="86639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4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221D02FA-332D-4EE9-86BB-9226A7222C52}"/>
                                            </p:graphicEl>
                                          </p:spTgt>
                                        </p:tgtEl>
                                        <p:attrNameLst>
                                          <p:attrName>style.visibility</p:attrName>
                                        </p:attrNameLst>
                                      </p:cBhvr>
                                      <p:to>
                                        <p:strVal val="visible"/>
                                      </p:to>
                                    </p:set>
                                    <p:anim calcmode="lin" valueType="num">
                                      <p:cBhvr additive="base">
                                        <p:cTn id="7" dur="500" fill="hold"/>
                                        <p:tgtEl>
                                          <p:spTgt spid="2">
                                            <p:graphicEl>
                                              <a:dgm id="{221D02FA-332D-4EE9-86BB-9226A7222C5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221D02FA-332D-4EE9-86BB-9226A7222C5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385226A8-000C-437E-9780-AFBA131F997C}"/>
                                            </p:graphicEl>
                                          </p:spTgt>
                                        </p:tgtEl>
                                        <p:attrNameLst>
                                          <p:attrName>style.visibility</p:attrName>
                                        </p:attrNameLst>
                                      </p:cBhvr>
                                      <p:to>
                                        <p:strVal val="visible"/>
                                      </p:to>
                                    </p:set>
                                    <p:anim calcmode="lin" valueType="num">
                                      <p:cBhvr additive="base">
                                        <p:cTn id="13" dur="500" fill="hold"/>
                                        <p:tgtEl>
                                          <p:spTgt spid="2">
                                            <p:graphicEl>
                                              <a:dgm id="{385226A8-000C-437E-9780-AFBA131F997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385226A8-000C-437E-9780-AFBA131F997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18450EC4-C432-4051-B002-99904B71EBD6}"/>
                                            </p:graphicEl>
                                          </p:spTgt>
                                        </p:tgtEl>
                                        <p:attrNameLst>
                                          <p:attrName>style.visibility</p:attrName>
                                        </p:attrNameLst>
                                      </p:cBhvr>
                                      <p:to>
                                        <p:strVal val="visible"/>
                                      </p:to>
                                    </p:set>
                                    <p:anim calcmode="lin" valueType="num">
                                      <p:cBhvr additive="base">
                                        <p:cTn id="17" dur="500" fill="hold"/>
                                        <p:tgtEl>
                                          <p:spTgt spid="2">
                                            <p:graphicEl>
                                              <a:dgm id="{18450EC4-C432-4051-B002-99904B71EBD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18450EC4-C432-4051-B002-99904B71EBD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21BCFD72-DD7F-431D-A3D2-F6BB86C6A779}"/>
                                            </p:graphicEl>
                                          </p:spTgt>
                                        </p:tgtEl>
                                        <p:attrNameLst>
                                          <p:attrName>style.visibility</p:attrName>
                                        </p:attrNameLst>
                                      </p:cBhvr>
                                      <p:to>
                                        <p:strVal val="visible"/>
                                      </p:to>
                                    </p:set>
                                    <p:anim calcmode="lin" valueType="num">
                                      <p:cBhvr additive="base">
                                        <p:cTn id="23" dur="500" fill="hold"/>
                                        <p:tgtEl>
                                          <p:spTgt spid="2">
                                            <p:graphicEl>
                                              <a:dgm id="{21BCFD72-DD7F-431D-A3D2-F6BB86C6A779}"/>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21BCFD72-DD7F-431D-A3D2-F6BB86C6A779}"/>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DCE6641F-8D59-4E87-A414-2AFFC98A2739}"/>
                                            </p:graphicEl>
                                          </p:spTgt>
                                        </p:tgtEl>
                                        <p:attrNameLst>
                                          <p:attrName>style.visibility</p:attrName>
                                        </p:attrNameLst>
                                      </p:cBhvr>
                                      <p:to>
                                        <p:strVal val="visible"/>
                                      </p:to>
                                    </p:set>
                                    <p:anim calcmode="lin" valueType="num">
                                      <p:cBhvr additive="base">
                                        <p:cTn id="27" dur="500" fill="hold"/>
                                        <p:tgtEl>
                                          <p:spTgt spid="2">
                                            <p:graphicEl>
                                              <a:dgm id="{DCE6641F-8D59-4E87-A414-2AFFC98A273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DCE6641F-8D59-4E87-A414-2AFFC98A2739}"/>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9DC00269-5489-450F-B2B6-B41678E38201}"/>
                                            </p:graphicEl>
                                          </p:spTgt>
                                        </p:tgtEl>
                                        <p:attrNameLst>
                                          <p:attrName>style.visibility</p:attrName>
                                        </p:attrNameLst>
                                      </p:cBhvr>
                                      <p:to>
                                        <p:strVal val="visible"/>
                                      </p:to>
                                    </p:set>
                                    <p:anim calcmode="lin" valueType="num">
                                      <p:cBhvr additive="base">
                                        <p:cTn id="33" dur="500" fill="hold"/>
                                        <p:tgtEl>
                                          <p:spTgt spid="2">
                                            <p:graphicEl>
                                              <a:dgm id="{9DC00269-5489-450F-B2B6-B41678E38201}"/>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9DC00269-5489-450F-B2B6-B41678E38201}"/>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39D7F0CA-4963-4914-AB41-4ACEC1C5A1E9}"/>
                                            </p:graphicEl>
                                          </p:spTgt>
                                        </p:tgtEl>
                                        <p:attrNameLst>
                                          <p:attrName>style.visibility</p:attrName>
                                        </p:attrNameLst>
                                      </p:cBhvr>
                                      <p:to>
                                        <p:strVal val="visible"/>
                                      </p:to>
                                    </p:set>
                                    <p:anim calcmode="lin" valueType="num">
                                      <p:cBhvr additive="base">
                                        <p:cTn id="37" dur="500" fill="hold"/>
                                        <p:tgtEl>
                                          <p:spTgt spid="2">
                                            <p:graphicEl>
                                              <a:dgm id="{39D7F0CA-4963-4914-AB41-4ACEC1C5A1E9}"/>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39D7F0CA-4963-4914-AB41-4ACEC1C5A1E9}"/>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291850EB-7477-4FE2-82DC-1C965D7B4ED5}"/>
                                            </p:graphicEl>
                                          </p:spTgt>
                                        </p:tgtEl>
                                        <p:attrNameLst>
                                          <p:attrName>style.visibility</p:attrName>
                                        </p:attrNameLst>
                                      </p:cBhvr>
                                      <p:to>
                                        <p:strVal val="visible"/>
                                      </p:to>
                                    </p:set>
                                    <p:anim calcmode="lin" valueType="num">
                                      <p:cBhvr additive="base">
                                        <p:cTn id="43" dur="500" fill="hold"/>
                                        <p:tgtEl>
                                          <p:spTgt spid="2">
                                            <p:graphicEl>
                                              <a:dgm id="{291850EB-7477-4FE2-82DC-1C965D7B4ED5}"/>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291850EB-7477-4FE2-82DC-1C965D7B4ED5}"/>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DF2FDB4D-49B4-4745-AB74-DE85AB219EDE}"/>
                                            </p:graphicEl>
                                          </p:spTgt>
                                        </p:tgtEl>
                                        <p:attrNameLst>
                                          <p:attrName>style.visibility</p:attrName>
                                        </p:attrNameLst>
                                      </p:cBhvr>
                                      <p:to>
                                        <p:strVal val="visible"/>
                                      </p:to>
                                    </p:set>
                                    <p:anim calcmode="lin" valueType="num">
                                      <p:cBhvr additive="base">
                                        <p:cTn id="47" dur="500" fill="hold"/>
                                        <p:tgtEl>
                                          <p:spTgt spid="2">
                                            <p:graphicEl>
                                              <a:dgm id="{DF2FDB4D-49B4-4745-AB74-DE85AB219EDE}"/>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DF2FDB4D-49B4-4745-AB74-DE85AB219EDE}"/>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7B3C7D20-D1F5-5E0B-75FA-85C66727A476}"/>
            </a:ext>
          </a:extLst>
        </p:cNvPr>
        <p:cNvGrpSpPr/>
        <p:nvPr/>
      </p:nvGrpSpPr>
      <p:grpSpPr>
        <a:xfrm>
          <a:off x="0" y="0"/>
          <a:ext cx="0" cy="0"/>
          <a:chOff x="0" y="0"/>
          <a:chExt cx="0" cy="0"/>
        </a:xfrm>
      </p:grpSpPr>
      <p:sp>
        <p:nvSpPr>
          <p:cNvPr id="5" name="Google Shape;107;p16">
            <a:extLst>
              <a:ext uri="{FF2B5EF4-FFF2-40B4-BE49-F238E27FC236}">
                <a16:creationId xmlns:a16="http://schemas.microsoft.com/office/drawing/2014/main" id="{0B6AC237-5B36-FC5B-812D-93125D5577A0}"/>
              </a:ext>
            </a:extLst>
          </p:cNvPr>
          <p:cNvSpPr txBox="1"/>
          <p:nvPr/>
        </p:nvSpPr>
        <p:spPr>
          <a:xfrm>
            <a:off x="2008851" y="1420490"/>
            <a:ext cx="8035901"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highlight>
                  <a:srgbClr val="FAAC69"/>
                </a:highlight>
                <a:latin typeface="+mj-lt"/>
                <a:ea typeface="Inter Tight Medium"/>
                <a:cs typeface="Inter Tight Medium"/>
                <a:sym typeface="Inter Tight Medium"/>
              </a:rPr>
              <a:t>How Will You </a:t>
            </a:r>
          </a:p>
          <a:p>
            <a:pPr marL="0" marR="0" lvl="0" indent="0" algn="l" rtl="0">
              <a:spcBef>
                <a:spcPts val="0"/>
              </a:spcBef>
              <a:spcAft>
                <a:spcPts val="0"/>
              </a:spcAft>
              <a:buNone/>
            </a:pPr>
            <a:r>
              <a:rPr lang="en-US" sz="6000" dirty="0">
                <a:solidFill>
                  <a:srgbClr val="4B116F"/>
                </a:solidFill>
                <a:highlight>
                  <a:srgbClr val="FAAC69"/>
                </a:highlight>
                <a:latin typeface="+mj-lt"/>
                <a:ea typeface="Inter Tight Medium"/>
                <a:cs typeface="Inter Tight Medium"/>
                <a:sym typeface="Inter Tight Medium"/>
              </a:rPr>
              <a:t>Convey?</a:t>
            </a:r>
            <a:endParaRPr lang="en-US" sz="1200" dirty="0">
              <a:solidFill>
                <a:srgbClr val="4B116F"/>
              </a:solidFill>
              <a:highlight>
                <a:srgbClr val="FFFF00"/>
              </a:highlight>
              <a:latin typeface="+mj-lt"/>
            </a:endParaRPr>
          </a:p>
        </p:txBody>
      </p:sp>
      <p:sp>
        <p:nvSpPr>
          <p:cNvPr id="4" name="TextBox 3">
            <a:extLst>
              <a:ext uri="{FF2B5EF4-FFF2-40B4-BE49-F238E27FC236}">
                <a16:creationId xmlns:a16="http://schemas.microsoft.com/office/drawing/2014/main" id="{E8FF40B8-9961-8218-7B46-F3B6BAC4AC37}"/>
              </a:ext>
            </a:extLst>
          </p:cNvPr>
          <p:cNvSpPr txBox="1"/>
          <p:nvPr/>
        </p:nvSpPr>
        <p:spPr>
          <a:xfrm>
            <a:off x="2018093" y="3719618"/>
            <a:ext cx="5933003" cy="3351559"/>
          </a:xfrm>
          <a:prstGeom prst="rect">
            <a:avLst/>
          </a:prstGeom>
          <a:noFill/>
        </p:spPr>
        <p:txBody>
          <a:bodyPr wrap="square" rtlCol="0">
            <a:spAutoFit/>
          </a:bodyPr>
          <a:lstStyle/>
          <a:p>
            <a:pPr marL="457200" indent="-457200">
              <a:lnSpc>
                <a:spcPct val="150000"/>
              </a:lnSpc>
              <a:buFont typeface="Arial" panose="020B0604020202020204" pitchFamily="34" charset="0"/>
              <a:buChar char="•"/>
            </a:pPr>
            <a:r>
              <a:rPr lang="en-GB" sz="2400" dirty="0">
                <a:latin typeface="Inter Light" panose="020B0604020202020204" charset="0"/>
                <a:ea typeface="Inter Light" panose="020B0604020202020204" charset="0"/>
              </a:rPr>
              <a:t>In your groups, design an advert for why everyone (Muslims and non-Muslim) needs the Qur’an.</a:t>
            </a:r>
          </a:p>
          <a:p>
            <a:pPr marL="457200" indent="-457200">
              <a:lnSpc>
                <a:spcPct val="150000"/>
              </a:lnSpc>
              <a:buFont typeface="Arial" panose="020B0604020202020204" pitchFamily="34" charset="0"/>
              <a:buChar char="•"/>
            </a:pPr>
            <a:r>
              <a:rPr lang="en-GB" sz="2400" dirty="0">
                <a:latin typeface="Inter Light" panose="020B0604020202020204" charset="0"/>
                <a:ea typeface="Inter Light" panose="020B0604020202020204" charset="0"/>
              </a:rPr>
              <a:t>You will be assessed on both the design and content.</a:t>
            </a:r>
          </a:p>
          <a:p>
            <a:pPr marL="457200" indent="-457200">
              <a:lnSpc>
                <a:spcPct val="150000"/>
              </a:lnSpc>
              <a:buFont typeface="Arial" panose="020B0604020202020204" pitchFamily="34" charset="0"/>
              <a:buChar char="•"/>
            </a:pPr>
            <a:r>
              <a:rPr lang="en-GB" sz="2400" dirty="0">
                <a:latin typeface="Inter Light" panose="020B0604020202020204" charset="0"/>
                <a:ea typeface="Inter Light" panose="020B0604020202020204" charset="0"/>
              </a:rPr>
              <a:t>Less is more!</a:t>
            </a:r>
          </a:p>
        </p:txBody>
      </p:sp>
      <p:pic>
        <p:nvPicPr>
          <p:cNvPr id="10" name="Picture 9">
            <a:extLst>
              <a:ext uri="{FF2B5EF4-FFF2-40B4-BE49-F238E27FC236}">
                <a16:creationId xmlns:a16="http://schemas.microsoft.com/office/drawing/2014/main" id="{42C3A6CA-1DB0-7B12-0555-75674ED0684B}"/>
              </a:ext>
            </a:extLst>
          </p:cNvPr>
          <p:cNvPicPr>
            <a:picLocks noChangeAspect="1"/>
          </p:cNvPicPr>
          <p:nvPr/>
        </p:nvPicPr>
        <p:blipFill>
          <a:blip r:embed="rId3"/>
          <a:stretch>
            <a:fillRect/>
          </a:stretch>
        </p:blipFill>
        <p:spPr>
          <a:xfrm>
            <a:off x="8031019" y="1246910"/>
            <a:ext cx="9120910" cy="6840682"/>
          </a:xfrm>
          <a:prstGeom prst="rect">
            <a:avLst/>
          </a:prstGeom>
          <a:effectLst>
            <a:softEdge rad="444500"/>
          </a:effectLst>
        </p:spPr>
      </p:pic>
    </p:spTree>
    <p:extLst>
      <p:ext uri="{BB962C8B-B14F-4D97-AF65-F5344CB8AC3E}">
        <p14:creationId xmlns:p14="http://schemas.microsoft.com/office/powerpoint/2010/main" val="19571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2F18DC19-BAA4-7E6E-4D5F-1B1DD083603E}"/>
            </a:ext>
          </a:extLst>
        </p:cNvPr>
        <p:cNvGrpSpPr/>
        <p:nvPr/>
      </p:nvGrpSpPr>
      <p:grpSpPr>
        <a:xfrm>
          <a:off x="0" y="0"/>
          <a:ext cx="0" cy="0"/>
          <a:chOff x="0" y="0"/>
          <a:chExt cx="0" cy="0"/>
        </a:xfrm>
      </p:grpSpPr>
      <p:sp>
        <p:nvSpPr>
          <p:cNvPr id="164" name="Google Shape;164;p20">
            <a:extLst>
              <a:ext uri="{FF2B5EF4-FFF2-40B4-BE49-F238E27FC236}">
                <a16:creationId xmlns:a16="http://schemas.microsoft.com/office/drawing/2014/main" id="{43EA2DC7-5BFB-DF71-352C-6ABA1465F96B}"/>
              </a:ext>
            </a:extLst>
          </p:cNvPr>
          <p:cNvSpPr txBox="1"/>
          <p:nvPr/>
        </p:nvSpPr>
        <p:spPr>
          <a:xfrm>
            <a:off x="1699376" y="3544219"/>
            <a:ext cx="7113883"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4B116F"/>
                </a:solidFill>
                <a:highlight>
                  <a:srgbClr val="FAAC69"/>
                </a:highlight>
                <a:latin typeface="+mj-lt"/>
                <a:ea typeface="Inter Tight Medium"/>
                <a:cs typeface="Inter Tight Medium"/>
                <a:sym typeface="Inter Tight Medium"/>
              </a:rPr>
              <a:t>Plenary</a:t>
            </a:r>
            <a:endParaRPr dirty="0">
              <a:solidFill>
                <a:srgbClr val="4B116F"/>
              </a:solidFill>
              <a:highlight>
                <a:srgbClr val="FAAC69"/>
              </a:highlight>
              <a:latin typeface="+mj-lt"/>
            </a:endParaRPr>
          </a:p>
        </p:txBody>
      </p:sp>
      <p:sp>
        <p:nvSpPr>
          <p:cNvPr id="2" name="Rectangle 1">
            <a:extLst>
              <a:ext uri="{FF2B5EF4-FFF2-40B4-BE49-F238E27FC236}">
                <a16:creationId xmlns:a16="http://schemas.microsoft.com/office/drawing/2014/main" id="{5886CEBF-1011-6859-A6EB-E411695F57FB}"/>
              </a:ext>
            </a:extLst>
          </p:cNvPr>
          <p:cNvSpPr/>
          <p:nvPr/>
        </p:nvSpPr>
        <p:spPr>
          <a:xfrm>
            <a:off x="0" y="0"/>
            <a:ext cx="18288000" cy="2665379"/>
          </a:xfrm>
          <a:prstGeom prst="rect">
            <a:avLst/>
          </a:prstGeom>
          <a:solidFill>
            <a:srgbClr val="C3B8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a:p>
        </p:txBody>
      </p:sp>
      <p:pic>
        <p:nvPicPr>
          <p:cNvPr id="9" name="Picture 8">
            <a:extLst>
              <a:ext uri="{FF2B5EF4-FFF2-40B4-BE49-F238E27FC236}">
                <a16:creationId xmlns:a16="http://schemas.microsoft.com/office/drawing/2014/main" id="{B892A311-F9F7-6276-C9C6-FDEB61277153}"/>
              </a:ext>
            </a:extLst>
          </p:cNvPr>
          <p:cNvPicPr>
            <a:picLocks noChangeAspect="1"/>
          </p:cNvPicPr>
          <p:nvPr/>
        </p:nvPicPr>
        <p:blipFill>
          <a:blip r:embed="rId3"/>
          <a:stretch>
            <a:fillRect/>
          </a:stretch>
        </p:blipFill>
        <p:spPr>
          <a:xfrm>
            <a:off x="9474743" y="2478122"/>
            <a:ext cx="6558788" cy="6938222"/>
          </a:xfrm>
          <a:prstGeom prst="rect">
            <a:avLst/>
          </a:prstGeom>
        </p:spPr>
      </p:pic>
      <p:sp>
        <p:nvSpPr>
          <p:cNvPr id="10" name="TextBox 9">
            <a:extLst>
              <a:ext uri="{FF2B5EF4-FFF2-40B4-BE49-F238E27FC236}">
                <a16:creationId xmlns:a16="http://schemas.microsoft.com/office/drawing/2014/main" id="{57990FB1-B9BA-CBCD-CD73-23ECFB42B109}"/>
              </a:ext>
            </a:extLst>
          </p:cNvPr>
          <p:cNvSpPr txBox="1"/>
          <p:nvPr/>
        </p:nvSpPr>
        <p:spPr>
          <a:xfrm>
            <a:off x="10547131" y="5966940"/>
            <a:ext cx="4130566" cy="1689565"/>
          </a:xfrm>
          <a:prstGeom prst="rect">
            <a:avLst/>
          </a:prstGeom>
          <a:noFill/>
        </p:spPr>
        <p:txBody>
          <a:bodyPr wrap="square" rtlCol="0">
            <a:spAutoFit/>
          </a:bodyPr>
          <a:lstStyle/>
          <a:p>
            <a:pPr lvl="0" algn="ctr">
              <a:lnSpc>
                <a:spcPct val="150000"/>
              </a:lnSpc>
              <a:spcAft>
                <a:spcPts val="600"/>
              </a:spcAft>
            </a:pPr>
            <a:r>
              <a:rPr lang="en-GB" sz="2400" dirty="0">
                <a:solidFill>
                  <a:srgbClr val="1E1E1E"/>
                </a:solidFill>
                <a:latin typeface="Inter Light"/>
                <a:ea typeface="Inter Light"/>
                <a:cs typeface="Inter Light"/>
                <a:sym typeface="Inter Light"/>
              </a:rPr>
              <a:t>What did </a:t>
            </a:r>
            <a:r>
              <a:rPr lang="en-GB" sz="2400" dirty="0" err="1">
                <a:solidFill>
                  <a:srgbClr val="1E1E1E"/>
                </a:solidFill>
                <a:latin typeface="Inter Light"/>
                <a:ea typeface="Inter Light"/>
                <a:cs typeface="Inter Light"/>
                <a:sym typeface="Inter Light"/>
              </a:rPr>
              <a:t>Sūrah</a:t>
            </a:r>
            <a:r>
              <a:rPr lang="en-GB" sz="2400" dirty="0">
                <a:solidFill>
                  <a:srgbClr val="1E1E1E"/>
                </a:solidFill>
                <a:latin typeface="Inter Light"/>
                <a:ea typeface="Inter Light"/>
                <a:cs typeface="Inter Light"/>
                <a:sym typeface="Inter Light"/>
              </a:rPr>
              <a:t> </a:t>
            </a:r>
            <a:r>
              <a:rPr lang="en-GB" sz="2400" dirty="0" err="1">
                <a:solidFill>
                  <a:srgbClr val="1E1E1E"/>
                </a:solidFill>
                <a:latin typeface="Inter Light"/>
                <a:ea typeface="Inter Light"/>
                <a:cs typeface="Inter Light"/>
                <a:sym typeface="Inter Light"/>
              </a:rPr>
              <a:t>Qāf</a:t>
            </a:r>
            <a:r>
              <a:rPr lang="en-GB" sz="2400" dirty="0">
                <a:solidFill>
                  <a:srgbClr val="1E1E1E"/>
                </a:solidFill>
                <a:latin typeface="Inter Light"/>
                <a:ea typeface="Inter Light"/>
                <a:cs typeface="Inter Light"/>
                <a:sym typeface="Inter Light"/>
              </a:rPr>
              <a:t> teach you about what you need to do different in your life?</a:t>
            </a:r>
          </a:p>
        </p:txBody>
      </p:sp>
      <p:pic>
        <p:nvPicPr>
          <p:cNvPr id="11" name="Picture 10">
            <a:extLst>
              <a:ext uri="{FF2B5EF4-FFF2-40B4-BE49-F238E27FC236}">
                <a16:creationId xmlns:a16="http://schemas.microsoft.com/office/drawing/2014/main" id="{2DD810AF-38DC-3D8A-D20E-270A2EA42939}"/>
              </a:ext>
            </a:extLst>
          </p:cNvPr>
          <p:cNvPicPr>
            <a:picLocks noChangeAspect="1"/>
          </p:cNvPicPr>
          <p:nvPr/>
        </p:nvPicPr>
        <p:blipFill>
          <a:blip r:embed="rId4"/>
          <a:stretch>
            <a:fillRect/>
          </a:stretch>
        </p:blipFill>
        <p:spPr>
          <a:xfrm>
            <a:off x="1591213" y="5143500"/>
            <a:ext cx="6558788" cy="4361594"/>
          </a:xfrm>
          <a:prstGeom prst="rect">
            <a:avLst/>
          </a:prstGeom>
          <a:effectLst>
            <a:softEdge rad="622300"/>
          </a:effectLst>
        </p:spPr>
      </p:pic>
    </p:spTree>
    <p:extLst>
      <p:ext uri="{BB962C8B-B14F-4D97-AF65-F5344CB8AC3E}">
        <p14:creationId xmlns:p14="http://schemas.microsoft.com/office/powerpoint/2010/main" val="370009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0DCBB-040A-418E-D75E-B91FEB57AD2E}"/>
            </a:ext>
          </a:extLst>
        </p:cNvPr>
        <p:cNvGrpSpPr/>
        <p:nvPr/>
      </p:nvGrpSpPr>
      <p:grpSpPr>
        <a:xfrm>
          <a:off x="0" y="0"/>
          <a:ext cx="0" cy="0"/>
          <a:chOff x="0" y="0"/>
          <a:chExt cx="0" cy="0"/>
        </a:xfrm>
      </p:grpSpPr>
      <p:sp>
        <p:nvSpPr>
          <p:cNvPr id="2" name="Google Shape;50;p12">
            <a:extLst>
              <a:ext uri="{FF2B5EF4-FFF2-40B4-BE49-F238E27FC236}">
                <a16:creationId xmlns:a16="http://schemas.microsoft.com/office/drawing/2014/main" id="{43E63277-2C11-D7F3-98A3-FD56809766BE}"/>
              </a:ext>
            </a:extLst>
          </p:cNvPr>
          <p:cNvSpPr txBox="1"/>
          <p:nvPr/>
        </p:nvSpPr>
        <p:spPr>
          <a:xfrm>
            <a:off x="4949290" y="1569328"/>
            <a:ext cx="8035901" cy="1200288"/>
          </a:xfrm>
          <a:prstGeom prst="rect">
            <a:avLst/>
          </a:prstGeom>
          <a:noFill/>
          <a:ln>
            <a:noFill/>
          </a:ln>
        </p:spPr>
        <p:txBody>
          <a:bodyPr spcFirstLastPara="1" wrap="square" lIns="91425" tIns="45700" rIns="91425" bIns="45700" anchor="t" anchorCtr="0">
            <a:spAutoFit/>
          </a:bodyPr>
          <a:lstStyle/>
          <a:p>
            <a:pPr algn="r"/>
            <a:r>
              <a:rPr lang="ar-SA" sz="7200" dirty="0">
                <a:solidFill>
                  <a:srgbClr val="4B116F"/>
                </a:solidFill>
                <a:highlight>
                  <a:srgbClr val="FAAC69"/>
                </a:highlight>
                <a:latin typeface="Noto Naskh Arabic SemiBold" pitchFamily="2" charset="-78"/>
                <a:cs typeface="Noto Naskh Arabic SemiBold" pitchFamily="2" charset="-78"/>
              </a:rPr>
              <a:t>بِسۡمِ ٱللَّهِ ٱلرَّحۡمَـٰنِ ٱلرَّحِیمِ</a:t>
            </a:r>
            <a:endParaRPr lang="en-US" sz="7200" dirty="0">
              <a:solidFill>
                <a:srgbClr val="4B116F"/>
              </a:solidFill>
              <a:highlight>
                <a:srgbClr val="FAAC69"/>
              </a:highlight>
              <a:latin typeface="+mj-lt"/>
              <a:ea typeface="Inter Tight Medium"/>
              <a:cs typeface="Inter Tight Medium"/>
              <a:sym typeface="Inter Tight Medium"/>
            </a:endParaRPr>
          </a:p>
        </p:txBody>
      </p:sp>
      <p:sp>
        <p:nvSpPr>
          <p:cNvPr id="5" name="Google Shape;107;p16">
            <a:extLst>
              <a:ext uri="{FF2B5EF4-FFF2-40B4-BE49-F238E27FC236}">
                <a16:creationId xmlns:a16="http://schemas.microsoft.com/office/drawing/2014/main" id="{56AE0B8F-432A-9EB8-20E2-45A967EF5428}"/>
              </a:ext>
            </a:extLst>
          </p:cNvPr>
          <p:cNvSpPr txBox="1"/>
          <p:nvPr/>
        </p:nvSpPr>
        <p:spPr>
          <a:xfrm>
            <a:off x="5723207" y="3034569"/>
            <a:ext cx="803590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4B116F"/>
                </a:solidFill>
                <a:latin typeface="+mj-lt"/>
                <a:ea typeface="Inter Tight Medium"/>
                <a:cs typeface="Inter Tight Medium"/>
                <a:sym typeface="Inter Tight Medium"/>
              </a:rPr>
              <a:t>Welcome Back!</a:t>
            </a:r>
            <a:endParaRPr lang="en-US" sz="1600" dirty="0">
              <a:solidFill>
                <a:srgbClr val="4B116F"/>
              </a:solidFill>
              <a:latin typeface="+mj-lt"/>
            </a:endParaRPr>
          </a:p>
        </p:txBody>
      </p:sp>
      <p:sp>
        <p:nvSpPr>
          <p:cNvPr id="6" name="Google Shape;203;p22">
            <a:extLst>
              <a:ext uri="{FF2B5EF4-FFF2-40B4-BE49-F238E27FC236}">
                <a16:creationId xmlns:a16="http://schemas.microsoft.com/office/drawing/2014/main" id="{48A7069F-1BE9-8BB2-7DFF-166446F29549}"/>
              </a:ext>
            </a:extLst>
          </p:cNvPr>
          <p:cNvSpPr txBox="1"/>
          <p:nvPr/>
        </p:nvSpPr>
        <p:spPr>
          <a:xfrm>
            <a:off x="4949290" y="6865437"/>
            <a:ext cx="7571377" cy="2800726"/>
          </a:xfrm>
          <a:prstGeom prst="rect">
            <a:avLst/>
          </a:prstGeom>
          <a:noFill/>
          <a:ln>
            <a:noFill/>
          </a:ln>
        </p:spPr>
        <p:txBody>
          <a:bodyPr spcFirstLastPara="1" wrap="square" lIns="91425" tIns="45700" rIns="91425" bIns="45700" anchor="t" anchorCtr="0">
            <a:spAutoFit/>
          </a:bodyPr>
          <a:lstStyle/>
          <a:p>
            <a:pPr algn="ctr"/>
            <a:r>
              <a:rPr lang="en-GB" sz="3600" dirty="0">
                <a:latin typeface="Inter Light" panose="020B0604020202020204" charset="0"/>
                <a:ea typeface="Inter Light" panose="020B0604020202020204" charset="0"/>
              </a:rPr>
              <a:t>What is one thing you cannot live without?</a:t>
            </a: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PK" dirty="0"/>
          </a:p>
        </p:txBody>
      </p:sp>
      <p:pic>
        <p:nvPicPr>
          <p:cNvPr id="8" name="Graphic 7" descr="Lightbulb and gear">
            <a:extLst>
              <a:ext uri="{FF2B5EF4-FFF2-40B4-BE49-F238E27FC236}">
                <a16:creationId xmlns:a16="http://schemas.microsoft.com/office/drawing/2014/main" id="{04D773B2-7747-A998-813E-248F14CB08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8802" y="4499810"/>
            <a:ext cx="2012356" cy="2012356"/>
          </a:xfrm>
          <a:prstGeom prst="rect">
            <a:avLst/>
          </a:prstGeom>
        </p:spPr>
      </p:pic>
    </p:spTree>
    <p:extLst>
      <p:ext uri="{BB962C8B-B14F-4D97-AF65-F5344CB8AC3E}">
        <p14:creationId xmlns:p14="http://schemas.microsoft.com/office/powerpoint/2010/main" val="9205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2758B-CC84-AA9E-440B-9C59D20A9277}"/>
            </a:ext>
          </a:extLst>
        </p:cNvPr>
        <p:cNvGrpSpPr/>
        <p:nvPr/>
      </p:nvGrpSpPr>
      <p:grpSpPr>
        <a:xfrm>
          <a:off x="0" y="0"/>
          <a:ext cx="0" cy="0"/>
          <a:chOff x="0" y="0"/>
          <a:chExt cx="0" cy="0"/>
        </a:xfrm>
      </p:grpSpPr>
      <p:sp>
        <p:nvSpPr>
          <p:cNvPr id="5" name="Google Shape;107;p16">
            <a:extLst>
              <a:ext uri="{FF2B5EF4-FFF2-40B4-BE49-F238E27FC236}">
                <a16:creationId xmlns:a16="http://schemas.microsoft.com/office/drawing/2014/main" id="{8501010F-17D6-3B9F-2084-0061413F2349}"/>
              </a:ext>
            </a:extLst>
          </p:cNvPr>
          <p:cNvSpPr txBox="1"/>
          <p:nvPr/>
        </p:nvSpPr>
        <p:spPr>
          <a:xfrm>
            <a:off x="2008851" y="1420490"/>
            <a:ext cx="8035901" cy="230828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a:ln>
                  <a:noFill/>
                </a:ln>
                <a:solidFill>
                  <a:srgbClr val="4B116F"/>
                </a:solidFill>
                <a:effectLst/>
                <a:uLnTx/>
                <a:uFillTx/>
                <a:latin typeface="Pangea Afrikan SemiBold"/>
                <a:ea typeface="Inter Tight Medium"/>
                <a:cs typeface="Inter Tight Medium"/>
                <a:sym typeface="Inter Tight Medium"/>
              </a:rPr>
              <a:t>For Next </a:t>
            </a:r>
            <a:r>
              <a:rPr lang="en-US" sz="7200" dirty="0">
                <a:solidFill>
                  <a:srgbClr val="4B116F"/>
                </a:solidFill>
                <a:latin typeface="Pangea Afrikan SemiBold"/>
                <a:ea typeface="Inter Tight Medium"/>
                <a:cs typeface="Inter Tight Medium"/>
                <a:sym typeface="Inter Tight Medium"/>
              </a:rPr>
              <a:t>Ramadan inshaAllah</a:t>
            </a:r>
            <a:endParaRPr kumimoji="0" lang="en-US" sz="1600" b="0" i="0" u="none" strike="noStrike" kern="0" cap="none" spc="0" normalizeH="0" baseline="0" noProof="0" dirty="0">
              <a:ln>
                <a:noFill/>
              </a:ln>
              <a:solidFill>
                <a:srgbClr val="4B116F"/>
              </a:solidFill>
              <a:effectLst/>
              <a:uLnTx/>
              <a:uFillTx/>
              <a:latin typeface="Pangea Afrikan SemiBold"/>
              <a:cs typeface="Arial"/>
              <a:sym typeface="Arial"/>
            </a:endParaRPr>
          </a:p>
        </p:txBody>
      </p:sp>
      <p:sp>
        <p:nvSpPr>
          <p:cNvPr id="3" name="TextBox 2">
            <a:extLst>
              <a:ext uri="{FF2B5EF4-FFF2-40B4-BE49-F238E27FC236}">
                <a16:creationId xmlns:a16="http://schemas.microsoft.com/office/drawing/2014/main" id="{E7AE4CBA-8CAA-80C0-473A-FC97EA67EBA1}"/>
              </a:ext>
            </a:extLst>
          </p:cNvPr>
          <p:cNvSpPr txBox="1"/>
          <p:nvPr/>
        </p:nvSpPr>
        <p:spPr>
          <a:xfrm>
            <a:off x="12447037" y="1847459"/>
            <a:ext cx="5393093" cy="3416320"/>
          </a:xfrm>
          <a:prstGeom prst="rect">
            <a:avLst/>
          </a:prstGeom>
          <a:noFill/>
        </p:spPr>
        <p:txBody>
          <a:bodyPr wrap="square" rtlCol="0">
            <a:spAutoFit/>
          </a:bodyPr>
          <a:lstStyle/>
          <a:p>
            <a:pPr algn="ctr" rtl="1"/>
            <a:r>
              <a:rPr lang="ar-SA" sz="5400" dirty="0">
                <a:solidFill>
                  <a:schemeClr val="tx1">
                    <a:lumMod val="75000"/>
                    <a:lumOff val="25000"/>
                  </a:schemeClr>
                </a:solidFill>
                <a:latin typeface="Noto Naskh Arabic SemiBold" pitchFamily="2" charset="-78"/>
                <a:cs typeface="Noto Naskh Arabic SemiBold" pitchFamily="2" charset="-78"/>
              </a:rPr>
              <a:t>سُبْحَانَكَ اللّٰهُمَّ وَبِحَمْدِكَ ، أَشْهَدُ أَنْ لَّا إِلٰهَ إِلَّا أَنْتَ</a:t>
            </a:r>
            <a:r>
              <a:rPr lang="en-GB" sz="5400" dirty="0">
                <a:solidFill>
                  <a:schemeClr val="tx1">
                    <a:lumMod val="75000"/>
                    <a:lumOff val="25000"/>
                  </a:schemeClr>
                </a:solidFill>
                <a:latin typeface="Noto Naskh Arabic SemiBold" pitchFamily="2" charset="-78"/>
                <a:cs typeface="Noto Naskh Arabic SemiBold" pitchFamily="2" charset="-78"/>
              </a:rPr>
              <a:t> </a:t>
            </a:r>
            <a:r>
              <a:rPr lang="ar-SA" sz="5400" dirty="0">
                <a:solidFill>
                  <a:schemeClr val="tx1">
                    <a:lumMod val="75000"/>
                    <a:lumOff val="25000"/>
                  </a:schemeClr>
                </a:solidFill>
                <a:latin typeface="Noto Naskh Arabic SemiBold" pitchFamily="2" charset="-78"/>
                <a:cs typeface="Noto Naskh Arabic SemiBold" pitchFamily="2" charset="-78"/>
              </a:rPr>
              <a:t>، أَسْتَغْفِرُكَ وأَتُوْبُ إِلَيْكَ</a:t>
            </a:r>
            <a:endParaRPr lang="en-GB" sz="5400" dirty="0">
              <a:solidFill>
                <a:schemeClr val="tx1">
                  <a:lumMod val="75000"/>
                  <a:lumOff val="25000"/>
                </a:schemeClr>
              </a:solidFill>
              <a:latin typeface="Noto Naskh Arabic SemiBold" pitchFamily="2" charset="-78"/>
              <a:cs typeface="Noto Naskh Arabic SemiBold" pitchFamily="2" charset="-78"/>
            </a:endParaRPr>
          </a:p>
        </p:txBody>
      </p:sp>
      <p:sp>
        <p:nvSpPr>
          <p:cNvPr id="4" name="Google Shape;203;p22">
            <a:extLst>
              <a:ext uri="{FF2B5EF4-FFF2-40B4-BE49-F238E27FC236}">
                <a16:creationId xmlns:a16="http://schemas.microsoft.com/office/drawing/2014/main" id="{329FCC45-E6F6-68D4-1265-0775EC5CAD87}"/>
              </a:ext>
            </a:extLst>
          </p:cNvPr>
          <p:cNvSpPr txBox="1"/>
          <p:nvPr/>
        </p:nvSpPr>
        <p:spPr>
          <a:xfrm>
            <a:off x="2008851" y="3921379"/>
            <a:ext cx="6889531" cy="1908174"/>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Stay connected to Surah </a:t>
            </a:r>
            <a:r>
              <a:rPr lang="en-GB" sz="2400" dirty="0" err="1">
                <a:solidFill>
                  <a:srgbClr val="1E1E1E"/>
                </a:solidFill>
                <a:latin typeface="Inter Light"/>
                <a:ea typeface="Inter Light"/>
                <a:cs typeface="Inter Light"/>
                <a:sym typeface="Inter Light"/>
              </a:rPr>
              <a:t>Qāf</a:t>
            </a:r>
            <a:r>
              <a:rPr lang="en-GB" sz="2400" dirty="0">
                <a:solidFill>
                  <a:srgbClr val="1E1E1E"/>
                </a:solidFill>
                <a:latin typeface="Inter Light"/>
                <a:ea typeface="Inter Light"/>
                <a:cs typeface="Inter Light"/>
                <a:sym typeface="Inter Light"/>
              </a:rPr>
              <a:t> by reciting it in your ṣalāh.</a:t>
            </a:r>
          </a:p>
          <a:p>
            <a:pPr marL="342900" marR="0" lvl="0" indent="-342900" algn="l" rtl="0">
              <a:lnSpc>
                <a:spcPct val="150000"/>
              </a:lnSpc>
              <a:spcBef>
                <a:spcPts val="0"/>
              </a:spcBef>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Recite calmly, beautifully and reflect on it.</a:t>
            </a:r>
            <a:endParaRPr lang="en-US" sz="2400" dirty="0">
              <a:solidFill>
                <a:srgbClr val="1E1E1E"/>
              </a:solidFill>
              <a:latin typeface="Inter Light"/>
              <a:ea typeface="Inter Light"/>
              <a:cs typeface="Inter Light"/>
              <a:sym typeface="Inter Light"/>
            </a:endParaRPr>
          </a:p>
        </p:txBody>
      </p:sp>
    </p:spTree>
    <p:extLst>
      <p:ext uri="{BB962C8B-B14F-4D97-AF65-F5344CB8AC3E}">
        <p14:creationId xmlns:p14="http://schemas.microsoft.com/office/powerpoint/2010/main" val="3704324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DC5D28-CD55-5E33-8339-902E5157ABB3}"/>
              </a:ext>
            </a:extLst>
          </p:cNvPr>
          <p:cNvSpPr txBox="1"/>
          <p:nvPr/>
        </p:nvSpPr>
        <p:spPr>
          <a:xfrm>
            <a:off x="6848669" y="3939636"/>
            <a:ext cx="9423918" cy="1569660"/>
          </a:xfrm>
          <a:prstGeom prst="rect">
            <a:avLst/>
          </a:prstGeom>
          <a:noFill/>
        </p:spPr>
        <p:txBody>
          <a:bodyPr wrap="square" rtlCol="0">
            <a:spAutoFit/>
          </a:bodyPr>
          <a:lstStyle/>
          <a:p>
            <a:r>
              <a:rPr lang="en-GB" sz="9600" dirty="0">
                <a:solidFill>
                  <a:srgbClr val="4B116F"/>
                </a:solidFill>
                <a:highlight>
                  <a:srgbClr val="FAAC69"/>
                </a:highlight>
              </a:rPr>
              <a:t>The End</a:t>
            </a:r>
          </a:p>
        </p:txBody>
      </p:sp>
    </p:spTree>
    <p:extLst>
      <p:ext uri="{BB962C8B-B14F-4D97-AF65-F5344CB8AC3E}">
        <p14:creationId xmlns:p14="http://schemas.microsoft.com/office/powerpoint/2010/main" val="1037130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7;p16">
            <a:extLst>
              <a:ext uri="{FF2B5EF4-FFF2-40B4-BE49-F238E27FC236}">
                <a16:creationId xmlns:a16="http://schemas.microsoft.com/office/drawing/2014/main" id="{8668B9D9-CDBC-D357-0E2A-C4A10E87B553}"/>
              </a:ext>
            </a:extLst>
          </p:cNvPr>
          <p:cNvSpPr txBox="1"/>
          <p:nvPr/>
        </p:nvSpPr>
        <p:spPr>
          <a:xfrm>
            <a:off x="2008851" y="1420490"/>
            <a:ext cx="803590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4B116F"/>
                </a:solidFill>
                <a:latin typeface="+mj-lt"/>
                <a:ea typeface="Inter Tight Medium"/>
                <a:cs typeface="Inter Tight Medium"/>
                <a:sym typeface="Inter Tight Medium"/>
              </a:rPr>
              <a:t>Additional Activities</a:t>
            </a:r>
            <a:endParaRPr lang="en-US" sz="1600" dirty="0">
              <a:solidFill>
                <a:srgbClr val="4B116F"/>
              </a:solidFill>
              <a:highlight>
                <a:srgbClr val="FFFF00"/>
              </a:highlight>
              <a:latin typeface="+mj-lt"/>
            </a:endParaRPr>
          </a:p>
        </p:txBody>
      </p:sp>
      <p:sp>
        <p:nvSpPr>
          <p:cNvPr id="4" name="Google Shape;203;p22">
            <a:extLst>
              <a:ext uri="{FF2B5EF4-FFF2-40B4-BE49-F238E27FC236}">
                <a16:creationId xmlns:a16="http://schemas.microsoft.com/office/drawing/2014/main" id="{A8AB62E3-CE20-F06D-EB6B-42EFE84855F7}"/>
              </a:ext>
            </a:extLst>
          </p:cNvPr>
          <p:cNvSpPr txBox="1"/>
          <p:nvPr/>
        </p:nvSpPr>
        <p:spPr>
          <a:xfrm>
            <a:off x="2008851" y="3555619"/>
            <a:ext cx="6889531" cy="1985118"/>
          </a:xfrm>
          <a:prstGeom prst="rect">
            <a:avLst/>
          </a:prstGeom>
          <a:noFill/>
          <a:ln>
            <a:noFill/>
          </a:ln>
        </p:spPr>
        <p:txBody>
          <a:bodyPr spcFirstLastPara="1" wrap="square" lIns="91425" tIns="45700" rIns="91425" bIns="45700" anchor="t" anchorCtr="0">
            <a:spAutoFit/>
          </a:bodyPr>
          <a:lstStyle/>
          <a:p>
            <a:pPr marL="457200" marR="0" lvl="0" indent="-457200" algn="l" rtl="0">
              <a:lnSpc>
                <a:spcPct val="150000"/>
              </a:lnSpc>
              <a:spcBef>
                <a:spcPts val="0"/>
              </a:spcBef>
              <a:spcAft>
                <a:spcPts val="600"/>
              </a:spcAft>
              <a:buAutoNum type="arabicParenR"/>
            </a:pPr>
            <a:r>
              <a:rPr lang="en-GB" sz="2400" dirty="0">
                <a:solidFill>
                  <a:srgbClr val="1E1E1E"/>
                </a:solidFill>
                <a:latin typeface="Inter Light"/>
                <a:ea typeface="Inter Light"/>
                <a:cs typeface="Inter Light"/>
                <a:sym typeface="Inter Light"/>
              </a:rPr>
              <a:t>Quiz based on lessons from </a:t>
            </a:r>
            <a:r>
              <a:rPr lang="en-GB" sz="2400" dirty="0" err="1">
                <a:solidFill>
                  <a:srgbClr val="1E1E1E"/>
                </a:solidFill>
                <a:latin typeface="Inter Light"/>
                <a:ea typeface="Inter Light"/>
                <a:cs typeface="Inter Light"/>
                <a:sym typeface="Inter Light"/>
              </a:rPr>
              <a:t>Sūrah</a:t>
            </a:r>
            <a:r>
              <a:rPr lang="en-GB" sz="2400" dirty="0">
                <a:solidFill>
                  <a:srgbClr val="1E1E1E"/>
                </a:solidFill>
                <a:latin typeface="Inter Light"/>
                <a:ea typeface="Inter Light"/>
                <a:cs typeface="Inter Light"/>
                <a:sym typeface="Inter Light"/>
              </a:rPr>
              <a:t> </a:t>
            </a:r>
            <a:r>
              <a:rPr lang="en-GB" sz="2400" dirty="0" err="1">
                <a:solidFill>
                  <a:srgbClr val="1E1E1E"/>
                </a:solidFill>
                <a:latin typeface="Inter Light"/>
                <a:ea typeface="Inter Light"/>
                <a:cs typeface="Inter Light"/>
                <a:sym typeface="Inter Light"/>
              </a:rPr>
              <a:t>Qāf</a:t>
            </a:r>
            <a:endParaRPr lang="en-GB" sz="2400" dirty="0">
              <a:solidFill>
                <a:srgbClr val="1E1E1E"/>
              </a:solidFill>
              <a:latin typeface="Inter Light"/>
              <a:ea typeface="Inter Light"/>
              <a:cs typeface="Inter Light"/>
              <a:sym typeface="Inter Light"/>
            </a:endParaRPr>
          </a:p>
          <a:p>
            <a:pPr marL="457200" marR="0" lvl="0" indent="-457200" algn="l" rtl="0">
              <a:lnSpc>
                <a:spcPct val="150000"/>
              </a:lnSpc>
              <a:spcBef>
                <a:spcPts val="0"/>
              </a:spcBef>
              <a:spcAft>
                <a:spcPts val="600"/>
              </a:spcAft>
              <a:buAutoNum type="arabicParenR"/>
            </a:pPr>
            <a:r>
              <a:rPr lang="en-GB" sz="2400" dirty="0">
                <a:solidFill>
                  <a:srgbClr val="1E1E1E"/>
                </a:solidFill>
                <a:latin typeface="Inter Light"/>
                <a:ea typeface="Inter Light"/>
                <a:cs typeface="Inter Light"/>
                <a:sym typeface="Inter Light"/>
              </a:rPr>
              <a:t>Vocabulary quiz</a:t>
            </a:r>
          </a:p>
          <a:p>
            <a:pPr marL="457200" marR="0" lvl="0" indent="-457200" algn="l" rtl="0">
              <a:lnSpc>
                <a:spcPct val="150000"/>
              </a:lnSpc>
              <a:spcBef>
                <a:spcPts val="0"/>
              </a:spcBef>
              <a:spcAft>
                <a:spcPts val="600"/>
              </a:spcAft>
              <a:buAutoNum type="arabicParenR"/>
            </a:pPr>
            <a:endParaRPr lang="en-US" sz="2400" dirty="0">
              <a:solidFill>
                <a:srgbClr val="1E1E1E"/>
              </a:solidFill>
              <a:latin typeface="Inter Light"/>
              <a:ea typeface="Inter Light"/>
              <a:cs typeface="Inter Light"/>
              <a:sym typeface="Inter Light"/>
            </a:endParaRPr>
          </a:p>
        </p:txBody>
      </p:sp>
    </p:spTree>
    <p:extLst>
      <p:ext uri="{BB962C8B-B14F-4D97-AF65-F5344CB8AC3E}">
        <p14:creationId xmlns:p14="http://schemas.microsoft.com/office/powerpoint/2010/main" val="4187801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
          <a:extLst>
            <a:ext uri="{FF2B5EF4-FFF2-40B4-BE49-F238E27FC236}">
              <a16:creationId xmlns:a16="http://schemas.microsoft.com/office/drawing/2014/main" id="{B0675585-680E-73F9-69EC-404FE793A7D4}"/>
            </a:ext>
          </a:extLst>
        </p:cNvPr>
        <p:cNvGrpSpPr/>
        <p:nvPr/>
      </p:nvGrpSpPr>
      <p:grpSpPr>
        <a:xfrm>
          <a:off x="0" y="0"/>
          <a:ext cx="0" cy="0"/>
          <a:chOff x="0" y="0"/>
          <a:chExt cx="0" cy="0"/>
        </a:xfrm>
      </p:grpSpPr>
      <p:sp>
        <p:nvSpPr>
          <p:cNvPr id="31" name="Google Shape;31;p10">
            <a:extLst>
              <a:ext uri="{FF2B5EF4-FFF2-40B4-BE49-F238E27FC236}">
                <a16:creationId xmlns:a16="http://schemas.microsoft.com/office/drawing/2014/main" id="{DCF05D27-B9CF-7C87-C99E-9B6E2D61FA08}"/>
              </a:ext>
            </a:extLst>
          </p:cNvPr>
          <p:cNvSpPr txBox="1"/>
          <p:nvPr/>
        </p:nvSpPr>
        <p:spPr>
          <a:xfrm>
            <a:off x="976333" y="2241438"/>
            <a:ext cx="12726900" cy="22159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800" b="1" dirty="0">
                <a:solidFill>
                  <a:srgbClr val="4B116F"/>
                </a:solidFill>
                <a:latin typeface="+mj-lt"/>
                <a:sym typeface="Inter Tight SemiBold"/>
              </a:rPr>
              <a:t>The Final Clue: </a:t>
            </a:r>
            <a:endParaRPr dirty="0">
              <a:solidFill>
                <a:srgbClr val="4B116F"/>
              </a:solidFill>
              <a:latin typeface="+mj-lt"/>
            </a:endParaRPr>
          </a:p>
        </p:txBody>
      </p:sp>
      <p:sp>
        <p:nvSpPr>
          <p:cNvPr id="32" name="Google Shape;32;p10">
            <a:extLst>
              <a:ext uri="{FF2B5EF4-FFF2-40B4-BE49-F238E27FC236}">
                <a16:creationId xmlns:a16="http://schemas.microsoft.com/office/drawing/2014/main" id="{A1D37F51-8B19-86F7-0667-62D423A48B38}"/>
              </a:ext>
            </a:extLst>
          </p:cNvPr>
          <p:cNvSpPr txBox="1"/>
          <p:nvPr/>
        </p:nvSpPr>
        <p:spPr>
          <a:xfrm>
            <a:off x="976333" y="3896288"/>
            <a:ext cx="16236900" cy="22159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800" b="1" dirty="0">
                <a:solidFill>
                  <a:srgbClr val="4B116F"/>
                </a:solidFill>
                <a:latin typeface="+mj-lt"/>
                <a:sym typeface="Inter Tight SemiBold"/>
              </a:rPr>
              <a:t>Heart First</a:t>
            </a:r>
            <a:endParaRPr lang="en-US" dirty="0">
              <a:solidFill>
                <a:srgbClr val="4B116F"/>
              </a:solidFill>
              <a:latin typeface="+mj-lt"/>
            </a:endParaRPr>
          </a:p>
        </p:txBody>
      </p:sp>
      <p:sp>
        <p:nvSpPr>
          <p:cNvPr id="5" name="Rectangle: Rounded Corners 4">
            <a:extLst>
              <a:ext uri="{FF2B5EF4-FFF2-40B4-BE49-F238E27FC236}">
                <a16:creationId xmlns:a16="http://schemas.microsoft.com/office/drawing/2014/main" id="{C16F2494-66B3-F6B2-5AF3-02624BEB200C}"/>
              </a:ext>
            </a:extLst>
          </p:cNvPr>
          <p:cNvSpPr/>
          <p:nvPr/>
        </p:nvSpPr>
        <p:spPr>
          <a:xfrm>
            <a:off x="976332" y="6236328"/>
            <a:ext cx="4953822" cy="1006257"/>
          </a:xfrm>
          <a:prstGeom prst="roundRect">
            <a:avLst>
              <a:gd name="adj" fmla="val 50000"/>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1E1E1E"/>
                </a:solidFill>
                <a:latin typeface="Inter Tight Medium" panose="020B0604020202020204" charset="0"/>
                <a:ea typeface="Inter Tight Medium" panose="020B0604020202020204" charset="0"/>
                <a:cs typeface="Inter Tight Medium" panose="020B0604020202020204" charset="0"/>
                <a:sym typeface="Inter Tight"/>
              </a:rPr>
              <a:t>Surah Q</a:t>
            </a:r>
            <a:r>
              <a:rPr lang="en-GB" sz="3200" dirty="0">
                <a:solidFill>
                  <a:srgbClr val="1E1E1E"/>
                </a:solidFill>
                <a:latin typeface="Inter Tight Medium" panose="020B0604020202020204" charset="0"/>
                <a:ea typeface="Inter Tight Medium" panose="020B0604020202020204" charset="0"/>
                <a:cs typeface="Inter Tight Medium" panose="020B0604020202020204" charset="0"/>
                <a:sym typeface="Inter Tight"/>
              </a:rPr>
              <a:t>a</a:t>
            </a:r>
            <a:r>
              <a:rPr lang="en-US" sz="3200" dirty="0">
                <a:solidFill>
                  <a:srgbClr val="1E1E1E"/>
                </a:solidFill>
                <a:latin typeface="Inter Tight Medium" panose="020B0604020202020204" charset="0"/>
                <a:ea typeface="Inter Tight Medium" panose="020B0604020202020204" charset="0"/>
                <a:cs typeface="Inter Tight Medium" panose="020B0604020202020204" charset="0"/>
                <a:sym typeface="Inter Tight"/>
              </a:rPr>
              <a:t>f</a:t>
            </a:r>
            <a:r>
              <a:rPr lang="en-US" sz="3200" dirty="0">
                <a:solidFill>
                  <a:srgbClr val="1E1E1E"/>
                </a:solidFill>
                <a:latin typeface="Inter Tight"/>
                <a:ea typeface="Inter Tight"/>
                <a:cs typeface="Inter Tight"/>
                <a:sym typeface="Inter Tight"/>
              </a:rPr>
              <a:t>: Session 4</a:t>
            </a:r>
            <a:endParaRPr lang="en-US" sz="3200" dirty="0"/>
          </a:p>
        </p:txBody>
      </p:sp>
      <p:sp>
        <p:nvSpPr>
          <p:cNvPr id="2" name="Rectangle: Rounded Corners 1">
            <a:extLst>
              <a:ext uri="{FF2B5EF4-FFF2-40B4-BE49-F238E27FC236}">
                <a16:creationId xmlns:a16="http://schemas.microsoft.com/office/drawing/2014/main" id="{5A8CC14A-1412-1E3C-4C8A-0432A1DA4F29}"/>
              </a:ext>
            </a:extLst>
          </p:cNvPr>
          <p:cNvSpPr/>
          <p:nvPr/>
        </p:nvSpPr>
        <p:spPr>
          <a:xfrm>
            <a:off x="976332" y="-1088670"/>
            <a:ext cx="3047028" cy="2977331"/>
          </a:xfrm>
          <a:prstGeom prst="roundRect">
            <a:avLst/>
          </a:prstGeom>
          <a:solidFill>
            <a:schemeClr val="bg1">
              <a:alpha val="9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ar-IQ" sz="400" dirty="0"/>
              <a:t>سورة</a:t>
            </a:r>
            <a:endParaRPr lang="en-PK" sz="400" dirty="0"/>
          </a:p>
        </p:txBody>
      </p:sp>
      <p:pic>
        <p:nvPicPr>
          <p:cNvPr id="4" name="Graphic 3">
            <a:extLst>
              <a:ext uri="{FF2B5EF4-FFF2-40B4-BE49-F238E27FC236}">
                <a16:creationId xmlns:a16="http://schemas.microsoft.com/office/drawing/2014/main" id="{857D57CD-0939-E619-86B0-5B914CB37C3A}"/>
              </a:ext>
            </a:extLst>
          </p:cNvPr>
          <p:cNvPicPr>
            <a:picLocks noChangeAspect="1"/>
          </p:cNvPicPr>
          <p:nvPr/>
        </p:nvPicPr>
        <p:blipFill>
          <a:blip r:embed="rId3">
            <a:extLst>
              <a:ext uri="{96DAC541-7B7A-43D3-8B79-37D633B846F1}">
                <asvg:svgBlip xmlns:asvg="http://schemas.microsoft.com/office/drawing/2016/SVG/main" r:embed="rId4"/>
              </a:ext>
            </a:extLst>
          </a:blip>
          <a:srcRect r="45241" b="49855"/>
          <a:stretch>
            <a:fillRect/>
          </a:stretch>
        </p:blipFill>
        <p:spPr>
          <a:xfrm>
            <a:off x="7054503" y="1"/>
            <a:ext cx="11233497" cy="10286999"/>
          </a:xfrm>
          <a:custGeom>
            <a:avLst/>
            <a:gdLst>
              <a:gd name="connsiteX0" fmla="*/ 0 w 11233497"/>
              <a:gd name="connsiteY0" fmla="*/ 0 h 10286999"/>
              <a:gd name="connsiteX1" fmla="*/ 11233497 w 11233497"/>
              <a:gd name="connsiteY1" fmla="*/ 0 h 10286999"/>
              <a:gd name="connsiteX2" fmla="*/ 11233497 w 11233497"/>
              <a:gd name="connsiteY2" fmla="*/ 10286999 h 10286999"/>
              <a:gd name="connsiteX3" fmla="*/ 0 w 11233497"/>
              <a:gd name="connsiteY3" fmla="*/ 10286999 h 10286999"/>
            </a:gdLst>
            <a:ahLst/>
            <a:cxnLst>
              <a:cxn ang="0">
                <a:pos x="connsiteX0" y="connsiteY0"/>
              </a:cxn>
              <a:cxn ang="0">
                <a:pos x="connsiteX1" y="connsiteY1"/>
              </a:cxn>
              <a:cxn ang="0">
                <a:pos x="connsiteX2" y="connsiteY2"/>
              </a:cxn>
              <a:cxn ang="0">
                <a:pos x="connsiteX3" y="connsiteY3"/>
              </a:cxn>
            </a:cxnLst>
            <a:rect l="l" t="t" r="r" b="b"/>
            <a:pathLst>
              <a:path w="11233497" h="10286999">
                <a:moveTo>
                  <a:pt x="0" y="0"/>
                </a:moveTo>
                <a:lnTo>
                  <a:pt x="11233497" y="0"/>
                </a:lnTo>
                <a:lnTo>
                  <a:pt x="11233497" y="10286999"/>
                </a:lnTo>
                <a:lnTo>
                  <a:pt x="0" y="10286999"/>
                </a:lnTo>
                <a:close/>
              </a:path>
            </a:pathLst>
          </a:custGeom>
        </p:spPr>
      </p:pic>
      <p:pic>
        <p:nvPicPr>
          <p:cNvPr id="29" name="Graphic 28">
            <a:extLst>
              <a:ext uri="{FF2B5EF4-FFF2-40B4-BE49-F238E27FC236}">
                <a16:creationId xmlns:a16="http://schemas.microsoft.com/office/drawing/2014/main" id="{E9240DC3-3A32-925F-FAF6-B247F34DC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000622" y="8936706"/>
            <a:ext cx="2311044" cy="654143"/>
          </a:xfrm>
          <a:prstGeom prst="rect">
            <a:avLst/>
          </a:prstGeom>
        </p:spPr>
      </p:pic>
      <p:pic>
        <p:nvPicPr>
          <p:cNvPr id="37" name="Graphic 36">
            <a:extLst>
              <a:ext uri="{FF2B5EF4-FFF2-40B4-BE49-F238E27FC236}">
                <a16:creationId xmlns:a16="http://schemas.microsoft.com/office/drawing/2014/main" id="{01DF7B22-441D-9C05-735D-10DD105E93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6332" y="8998354"/>
            <a:ext cx="2707622" cy="530848"/>
          </a:xfrm>
          <a:prstGeom prst="rect">
            <a:avLst/>
          </a:prstGeom>
        </p:spPr>
      </p:pic>
      <p:sp>
        <p:nvSpPr>
          <p:cNvPr id="6" name="TextBox 5">
            <a:extLst>
              <a:ext uri="{FF2B5EF4-FFF2-40B4-BE49-F238E27FC236}">
                <a16:creationId xmlns:a16="http://schemas.microsoft.com/office/drawing/2014/main" id="{B2CA87C2-6EFE-0907-D86C-AC2D8CA97AEA}"/>
              </a:ext>
            </a:extLst>
          </p:cNvPr>
          <p:cNvSpPr txBox="1"/>
          <p:nvPr/>
        </p:nvSpPr>
        <p:spPr>
          <a:xfrm>
            <a:off x="1238250" y="533400"/>
            <a:ext cx="2445704" cy="923330"/>
          </a:xfrm>
          <a:prstGeom prst="rect">
            <a:avLst/>
          </a:prstGeom>
          <a:noFill/>
        </p:spPr>
        <p:txBody>
          <a:bodyPr wrap="square" rtlCol="0">
            <a:spAutoFit/>
          </a:bodyPr>
          <a:lstStyle/>
          <a:p>
            <a:pPr algn="ctr"/>
            <a:r>
              <a:rPr lang="ar-IQ" sz="5400" dirty="0">
                <a:solidFill>
                  <a:srgbClr val="4B116F"/>
                </a:solidFill>
                <a:latin typeface="(A) Arslan Wessam B" panose="03020402040406030203" pitchFamily="66" charset="-78"/>
                <a:cs typeface="(A) Arslan Wessam B" panose="03020402040406030203" pitchFamily="66" charset="-78"/>
              </a:rPr>
              <a:t>سورة ق</a:t>
            </a:r>
            <a:endParaRPr lang="en-GB" sz="5400" dirty="0">
              <a:solidFill>
                <a:srgbClr val="4B116F"/>
              </a:solidFill>
              <a:latin typeface="(A) Arslan Wessam B" panose="03020402040406030203" pitchFamily="66" charset="-78"/>
              <a:cs typeface="(A) Arslan Wessam B" panose="03020402040406030203" pitchFamily="66" charset="-78"/>
            </a:endParaRPr>
          </a:p>
        </p:txBody>
      </p:sp>
    </p:spTree>
    <p:extLst>
      <p:ext uri="{BB962C8B-B14F-4D97-AF65-F5344CB8AC3E}">
        <p14:creationId xmlns:p14="http://schemas.microsoft.com/office/powerpoint/2010/main" val="155370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
          <a:extLst>
            <a:ext uri="{FF2B5EF4-FFF2-40B4-BE49-F238E27FC236}">
              <a16:creationId xmlns:a16="http://schemas.microsoft.com/office/drawing/2014/main" id="{1A115C99-8C6D-138F-84FC-1BB920658F7F}"/>
            </a:ext>
          </a:extLst>
        </p:cNvPr>
        <p:cNvGrpSpPr/>
        <p:nvPr/>
      </p:nvGrpSpPr>
      <p:grpSpPr>
        <a:xfrm>
          <a:off x="0" y="0"/>
          <a:ext cx="0" cy="0"/>
          <a:chOff x="0" y="0"/>
          <a:chExt cx="0" cy="0"/>
        </a:xfrm>
      </p:grpSpPr>
      <p:sp>
        <p:nvSpPr>
          <p:cNvPr id="27" name="Freeform: Shape 26">
            <a:extLst>
              <a:ext uri="{FF2B5EF4-FFF2-40B4-BE49-F238E27FC236}">
                <a16:creationId xmlns:a16="http://schemas.microsoft.com/office/drawing/2014/main" id="{26319CE8-1761-7AD9-B718-2CEFA17617EC}"/>
              </a:ext>
            </a:extLst>
          </p:cNvPr>
          <p:cNvSpPr/>
          <p:nvPr/>
        </p:nvSpPr>
        <p:spPr>
          <a:xfrm rot="20799858">
            <a:off x="-264332" y="4652873"/>
            <a:ext cx="11077764" cy="6018171"/>
          </a:xfrm>
          <a:custGeom>
            <a:avLst/>
            <a:gdLst>
              <a:gd name="connsiteX0" fmla="*/ 533902 w 5542288"/>
              <a:gd name="connsiteY0" fmla="*/ 18036 h 3049071"/>
              <a:gd name="connsiteX1" fmla="*/ 1979382 w 5542288"/>
              <a:gd name="connsiteY1" fmla="*/ 667978 h 3049071"/>
              <a:gd name="connsiteX2" fmla="*/ 3378861 w 5542288"/>
              <a:gd name="connsiteY2" fmla="*/ 955722 h 3049071"/>
              <a:gd name="connsiteX3" fmla="*/ 4795784 w 5542288"/>
              <a:gd name="connsiteY3" fmla="*/ 1648925 h 3049071"/>
              <a:gd name="connsiteX4" fmla="*/ 5542288 w 5542288"/>
              <a:gd name="connsiteY4" fmla="*/ 2966753 h 3049071"/>
              <a:gd name="connsiteX5" fmla="*/ 5539185 w 5542288"/>
              <a:gd name="connsiteY5" fmla="*/ 3049071 h 3049071"/>
              <a:gd name="connsiteX6" fmla="*/ 0 w 5542288"/>
              <a:gd name="connsiteY6" fmla="*/ 1736018 h 3049071"/>
              <a:gd name="connsiteX7" fmla="*/ 411519 w 5542288"/>
              <a:gd name="connsiteY7" fmla="*/ 0 h 3049071"/>
              <a:gd name="connsiteX8" fmla="*/ 430579 w 5542288"/>
              <a:gd name="connsiteY8" fmla="*/ 1167 h 3049071"/>
              <a:gd name="connsiteX9" fmla="*/ 533902 w 5542288"/>
              <a:gd name="connsiteY9" fmla="*/ 18036 h 304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42288" h="3049071">
                <a:moveTo>
                  <a:pt x="533902" y="18036"/>
                </a:moveTo>
                <a:cubicBezTo>
                  <a:pt x="988866" y="112723"/>
                  <a:pt x="1533053" y="476694"/>
                  <a:pt x="1979382" y="667978"/>
                </a:cubicBezTo>
                <a:cubicBezTo>
                  <a:pt x="2524350" y="903405"/>
                  <a:pt x="2921090" y="872889"/>
                  <a:pt x="3378861" y="955722"/>
                </a:cubicBezTo>
                <a:cubicBezTo>
                  <a:pt x="3832276" y="1042917"/>
                  <a:pt x="4346727" y="1243466"/>
                  <a:pt x="4795784" y="1648925"/>
                </a:cubicBezTo>
                <a:cubicBezTo>
                  <a:pt x="5188705" y="1999886"/>
                  <a:pt x="5534898" y="2504391"/>
                  <a:pt x="5542288" y="2966753"/>
                </a:cubicBezTo>
                <a:lnTo>
                  <a:pt x="5539185" y="3049071"/>
                </a:lnTo>
                <a:lnTo>
                  <a:pt x="0" y="1736018"/>
                </a:lnTo>
                <a:lnTo>
                  <a:pt x="411519" y="0"/>
                </a:lnTo>
                <a:lnTo>
                  <a:pt x="430579" y="1167"/>
                </a:lnTo>
                <a:cubicBezTo>
                  <a:pt x="464436" y="5062"/>
                  <a:pt x="498905" y="10753"/>
                  <a:pt x="533902" y="18036"/>
                </a:cubicBezTo>
                <a:close/>
              </a:path>
            </a:pathLst>
          </a:custGeom>
          <a:gradFill>
            <a:gsLst>
              <a:gs pos="0">
                <a:srgbClr val="C3B8DE"/>
              </a:gs>
              <a:gs pos="100000">
                <a:schemeClr val="bg1">
                  <a:alpha val="0"/>
                </a:schemeClr>
              </a:gs>
            </a:gsLst>
            <a:lin ang="5400000" scaled="1"/>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ID" sz="1200">
              <a:solidFill>
                <a:schemeClr val="tx1"/>
              </a:solidFill>
            </a:endParaRPr>
          </a:p>
        </p:txBody>
      </p:sp>
      <p:sp>
        <p:nvSpPr>
          <p:cNvPr id="50" name="Google Shape;50;p12">
            <a:extLst>
              <a:ext uri="{FF2B5EF4-FFF2-40B4-BE49-F238E27FC236}">
                <a16:creationId xmlns:a16="http://schemas.microsoft.com/office/drawing/2014/main" id="{D707901E-9D17-C4E7-1381-A3E8966F4865}"/>
              </a:ext>
            </a:extLst>
          </p:cNvPr>
          <p:cNvSpPr txBox="1"/>
          <p:nvPr/>
        </p:nvSpPr>
        <p:spPr>
          <a:xfrm>
            <a:off x="2030117" y="1469723"/>
            <a:ext cx="751792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7200" dirty="0">
                <a:solidFill>
                  <a:srgbClr val="4B116F"/>
                </a:solidFill>
                <a:latin typeface="+mj-lt"/>
                <a:ea typeface="Inter Tight Medium"/>
                <a:cs typeface="Inter Tight Medium"/>
                <a:sym typeface="Inter Tight Medium"/>
              </a:rPr>
              <a:t>Session</a:t>
            </a:r>
          </a:p>
          <a:p>
            <a:pPr marL="0" marR="0" lvl="0" indent="0" algn="l" rtl="0">
              <a:spcBef>
                <a:spcPts val="0"/>
              </a:spcBef>
              <a:spcAft>
                <a:spcPts val="0"/>
              </a:spcAft>
              <a:buNone/>
            </a:pPr>
            <a:r>
              <a:rPr lang="en-US" sz="7200" dirty="0">
                <a:solidFill>
                  <a:srgbClr val="4B116F"/>
                </a:solidFill>
                <a:latin typeface="+mj-lt"/>
                <a:ea typeface="Inter Tight Medium"/>
                <a:cs typeface="Inter Tight Medium"/>
                <a:sym typeface="Inter Tight Medium"/>
              </a:rPr>
              <a:t>Objectives</a:t>
            </a:r>
            <a:endParaRPr dirty="0">
              <a:highlight>
                <a:srgbClr val="FFFF00"/>
              </a:highlight>
              <a:latin typeface="+mj-lt"/>
            </a:endParaRPr>
          </a:p>
        </p:txBody>
      </p:sp>
      <p:grpSp>
        <p:nvGrpSpPr>
          <p:cNvPr id="24" name="Group 23">
            <a:extLst>
              <a:ext uri="{FF2B5EF4-FFF2-40B4-BE49-F238E27FC236}">
                <a16:creationId xmlns:a16="http://schemas.microsoft.com/office/drawing/2014/main" id="{97602D51-98F8-E279-8C76-8DEE2EE90408}"/>
              </a:ext>
            </a:extLst>
          </p:cNvPr>
          <p:cNvGrpSpPr/>
          <p:nvPr/>
        </p:nvGrpSpPr>
        <p:grpSpPr>
          <a:xfrm>
            <a:off x="9548037" y="1470479"/>
            <a:ext cx="7121556" cy="1511423"/>
            <a:chOff x="9548037" y="1729424"/>
            <a:chExt cx="7121556" cy="1511423"/>
          </a:xfrm>
        </p:grpSpPr>
        <p:sp>
          <p:nvSpPr>
            <p:cNvPr id="4" name="Rectangle: Rounded Corners 3">
              <a:extLst>
                <a:ext uri="{FF2B5EF4-FFF2-40B4-BE49-F238E27FC236}">
                  <a16:creationId xmlns:a16="http://schemas.microsoft.com/office/drawing/2014/main" id="{842BF837-97DD-37D1-5BC0-95A0A929126B}"/>
                </a:ext>
              </a:extLst>
            </p:cNvPr>
            <p:cNvSpPr/>
            <p:nvPr/>
          </p:nvSpPr>
          <p:spPr>
            <a:xfrm>
              <a:off x="9548037" y="1729424"/>
              <a:ext cx="7121556" cy="1511423"/>
            </a:xfrm>
            <a:prstGeom prst="roundRect">
              <a:avLst/>
            </a:prstGeom>
            <a:solidFill>
              <a:schemeClr val="bg1"/>
            </a:solidFill>
            <a:ln>
              <a:noFill/>
            </a:ln>
            <a:effectLst>
              <a:outerShdw blurRad="508000" dist="254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Google Shape;121;p17">
              <a:extLst>
                <a:ext uri="{FF2B5EF4-FFF2-40B4-BE49-F238E27FC236}">
                  <a16:creationId xmlns:a16="http://schemas.microsoft.com/office/drawing/2014/main" id="{F05BBA9B-0492-962E-A5FE-0008E76A60A0}"/>
                </a:ext>
              </a:extLst>
            </p:cNvPr>
            <p:cNvSpPr/>
            <p:nvPr/>
          </p:nvSpPr>
          <p:spPr>
            <a:xfrm>
              <a:off x="10048458" y="2142235"/>
              <a:ext cx="685800" cy="685800"/>
            </a:xfrm>
            <a:prstGeom prst="ellipse">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 name="Google Shape;122;p17">
              <a:extLst>
                <a:ext uri="{FF2B5EF4-FFF2-40B4-BE49-F238E27FC236}">
                  <a16:creationId xmlns:a16="http://schemas.microsoft.com/office/drawing/2014/main" id="{2851F9C4-C435-D2E0-C80E-3725FE2B01B2}"/>
                </a:ext>
              </a:extLst>
            </p:cNvPr>
            <p:cNvSpPr txBox="1"/>
            <p:nvPr/>
          </p:nvSpPr>
          <p:spPr>
            <a:xfrm>
              <a:off x="10048459" y="2285080"/>
              <a:ext cx="685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1E1E1E"/>
                  </a:solidFill>
                  <a:latin typeface="Inter Tight Medium"/>
                  <a:ea typeface="Inter Tight Medium"/>
                  <a:cs typeface="Inter Tight Medium"/>
                  <a:sym typeface="Inter Tight Medium"/>
                </a:rPr>
                <a:t>01</a:t>
              </a:r>
              <a:endParaRPr dirty="0"/>
            </a:p>
          </p:txBody>
        </p:sp>
        <p:sp>
          <p:nvSpPr>
            <p:cNvPr id="5" name="Google Shape;124;p17">
              <a:extLst>
                <a:ext uri="{FF2B5EF4-FFF2-40B4-BE49-F238E27FC236}">
                  <a16:creationId xmlns:a16="http://schemas.microsoft.com/office/drawing/2014/main" id="{66A62FF3-9B69-1077-2B09-D6EF2FE28F5C}"/>
                </a:ext>
              </a:extLst>
            </p:cNvPr>
            <p:cNvSpPr txBox="1"/>
            <p:nvPr/>
          </p:nvSpPr>
          <p:spPr>
            <a:xfrm>
              <a:off x="11008858" y="2069657"/>
              <a:ext cx="522075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E1E1E"/>
                  </a:solidFill>
                  <a:latin typeface="Inter" panose="020B0502030000000004" pitchFamily="34" charset="0"/>
                  <a:ea typeface="Inter" panose="020B0502030000000004" pitchFamily="34" charset="0"/>
                  <a:cs typeface="Inter Tight Medium"/>
                  <a:sym typeface="Inter Tight Medium"/>
                </a:rPr>
                <a:t>Identify the requirements of connecting to the Qur’ān</a:t>
              </a:r>
              <a:endParaRPr lang="en-US" dirty="0">
                <a:latin typeface="Inter" panose="020B0502030000000004" pitchFamily="34" charset="0"/>
                <a:ea typeface="Inter" panose="020B0502030000000004" pitchFamily="34" charset="0"/>
              </a:endParaRPr>
            </a:p>
          </p:txBody>
        </p:sp>
      </p:grpSp>
      <p:grpSp>
        <p:nvGrpSpPr>
          <p:cNvPr id="25" name="Group 24">
            <a:extLst>
              <a:ext uri="{FF2B5EF4-FFF2-40B4-BE49-F238E27FC236}">
                <a16:creationId xmlns:a16="http://schemas.microsoft.com/office/drawing/2014/main" id="{B8C09E94-9A2A-87C1-604C-4B183EC57F60}"/>
              </a:ext>
            </a:extLst>
          </p:cNvPr>
          <p:cNvGrpSpPr/>
          <p:nvPr/>
        </p:nvGrpSpPr>
        <p:grpSpPr>
          <a:xfrm>
            <a:off x="9548037" y="3286684"/>
            <a:ext cx="7121556" cy="1511423"/>
            <a:chOff x="9548037" y="3545629"/>
            <a:chExt cx="7121556" cy="1511423"/>
          </a:xfrm>
        </p:grpSpPr>
        <p:sp>
          <p:nvSpPr>
            <p:cNvPr id="10" name="Rectangle: Rounded Corners 9">
              <a:extLst>
                <a:ext uri="{FF2B5EF4-FFF2-40B4-BE49-F238E27FC236}">
                  <a16:creationId xmlns:a16="http://schemas.microsoft.com/office/drawing/2014/main" id="{D95DE43A-1164-51B5-9119-C2B42E6C2A04}"/>
                </a:ext>
              </a:extLst>
            </p:cNvPr>
            <p:cNvSpPr/>
            <p:nvPr/>
          </p:nvSpPr>
          <p:spPr>
            <a:xfrm>
              <a:off x="9548037" y="3545629"/>
              <a:ext cx="7121556" cy="1511423"/>
            </a:xfrm>
            <a:prstGeom prst="roundRect">
              <a:avLst/>
            </a:prstGeom>
            <a:solidFill>
              <a:schemeClr val="bg1"/>
            </a:solidFill>
            <a:ln>
              <a:noFill/>
            </a:ln>
            <a:effectLst>
              <a:outerShdw blurRad="508000" dist="254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Google Shape;121;p17">
              <a:extLst>
                <a:ext uri="{FF2B5EF4-FFF2-40B4-BE49-F238E27FC236}">
                  <a16:creationId xmlns:a16="http://schemas.microsoft.com/office/drawing/2014/main" id="{81D35237-C8EC-8200-0F12-6E0545A2ADD3}"/>
                </a:ext>
              </a:extLst>
            </p:cNvPr>
            <p:cNvSpPr/>
            <p:nvPr/>
          </p:nvSpPr>
          <p:spPr>
            <a:xfrm>
              <a:off x="10048458" y="3958440"/>
              <a:ext cx="685800" cy="685800"/>
            </a:xfrm>
            <a:prstGeom prst="ellipse">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 name="Google Shape;122;p17">
              <a:extLst>
                <a:ext uri="{FF2B5EF4-FFF2-40B4-BE49-F238E27FC236}">
                  <a16:creationId xmlns:a16="http://schemas.microsoft.com/office/drawing/2014/main" id="{D47065B9-BE32-F3B3-6D8E-73F2D837460B}"/>
                </a:ext>
              </a:extLst>
            </p:cNvPr>
            <p:cNvSpPr txBox="1"/>
            <p:nvPr/>
          </p:nvSpPr>
          <p:spPr>
            <a:xfrm>
              <a:off x="10048459" y="4101285"/>
              <a:ext cx="685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1E1E1E"/>
                  </a:solidFill>
                  <a:latin typeface="Inter Tight Medium"/>
                  <a:ea typeface="Inter Tight Medium"/>
                  <a:cs typeface="Inter Tight Medium"/>
                  <a:sym typeface="Inter Tight Medium"/>
                </a:rPr>
                <a:t>02</a:t>
              </a:r>
              <a:endParaRPr dirty="0"/>
            </a:p>
          </p:txBody>
        </p:sp>
        <p:sp>
          <p:nvSpPr>
            <p:cNvPr id="16" name="Google Shape;124;p17">
              <a:extLst>
                <a:ext uri="{FF2B5EF4-FFF2-40B4-BE49-F238E27FC236}">
                  <a16:creationId xmlns:a16="http://schemas.microsoft.com/office/drawing/2014/main" id="{7CB9BE12-7B76-B556-A7B5-7A7601716C47}"/>
                </a:ext>
              </a:extLst>
            </p:cNvPr>
            <p:cNvSpPr txBox="1"/>
            <p:nvPr/>
          </p:nvSpPr>
          <p:spPr>
            <a:xfrm>
              <a:off x="11008858" y="3885862"/>
              <a:ext cx="522075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E1E1E"/>
                  </a:solidFill>
                  <a:latin typeface="Inter" panose="020B0502030000000004" pitchFamily="34" charset="0"/>
                  <a:ea typeface="Inter" panose="020B0502030000000004" pitchFamily="34" charset="0"/>
                  <a:cs typeface="Inter Tight Medium"/>
                  <a:sym typeface="Inter Tight Medium"/>
                </a:rPr>
                <a:t>Apply sabr to real-life scenarios</a:t>
              </a:r>
              <a:endParaRPr lang="en-US" dirty="0">
                <a:latin typeface="Inter" panose="020B0502030000000004" pitchFamily="34" charset="0"/>
                <a:ea typeface="Inter" panose="020B0502030000000004" pitchFamily="34" charset="0"/>
              </a:endParaRPr>
            </a:p>
          </p:txBody>
        </p:sp>
      </p:grpSp>
      <p:grpSp>
        <p:nvGrpSpPr>
          <p:cNvPr id="13" name="Group 12">
            <a:extLst>
              <a:ext uri="{FF2B5EF4-FFF2-40B4-BE49-F238E27FC236}">
                <a16:creationId xmlns:a16="http://schemas.microsoft.com/office/drawing/2014/main" id="{60AD24D1-CE3B-CB1B-4263-2BB70D72D531}"/>
              </a:ext>
            </a:extLst>
          </p:cNvPr>
          <p:cNvGrpSpPr/>
          <p:nvPr/>
        </p:nvGrpSpPr>
        <p:grpSpPr>
          <a:xfrm>
            <a:off x="9548037" y="5179014"/>
            <a:ext cx="7121556" cy="1511423"/>
            <a:chOff x="9548037" y="5437959"/>
            <a:chExt cx="7121556" cy="1511423"/>
          </a:xfrm>
        </p:grpSpPr>
        <p:sp>
          <p:nvSpPr>
            <p:cNvPr id="11" name="Rectangle: Rounded Corners 10">
              <a:extLst>
                <a:ext uri="{FF2B5EF4-FFF2-40B4-BE49-F238E27FC236}">
                  <a16:creationId xmlns:a16="http://schemas.microsoft.com/office/drawing/2014/main" id="{0C0AA16F-E17B-09FB-5F56-B9E1B1239DB9}"/>
                </a:ext>
              </a:extLst>
            </p:cNvPr>
            <p:cNvSpPr/>
            <p:nvPr/>
          </p:nvSpPr>
          <p:spPr>
            <a:xfrm>
              <a:off x="9548037" y="5437959"/>
              <a:ext cx="7121556" cy="1511423"/>
            </a:xfrm>
            <a:prstGeom prst="roundRect">
              <a:avLst/>
            </a:prstGeom>
            <a:solidFill>
              <a:schemeClr val="bg1"/>
            </a:solidFill>
            <a:ln>
              <a:noFill/>
            </a:ln>
            <a:effectLst>
              <a:outerShdw blurRad="508000" dist="254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Google Shape;121;p17">
              <a:extLst>
                <a:ext uri="{FF2B5EF4-FFF2-40B4-BE49-F238E27FC236}">
                  <a16:creationId xmlns:a16="http://schemas.microsoft.com/office/drawing/2014/main" id="{05C59006-C320-1AF6-378D-0302CEC56F21}"/>
                </a:ext>
              </a:extLst>
            </p:cNvPr>
            <p:cNvSpPr/>
            <p:nvPr/>
          </p:nvSpPr>
          <p:spPr>
            <a:xfrm>
              <a:off x="10048458" y="5850770"/>
              <a:ext cx="685800" cy="685800"/>
            </a:xfrm>
            <a:prstGeom prst="ellipse">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 name="Google Shape;122;p17">
              <a:extLst>
                <a:ext uri="{FF2B5EF4-FFF2-40B4-BE49-F238E27FC236}">
                  <a16:creationId xmlns:a16="http://schemas.microsoft.com/office/drawing/2014/main" id="{7FF03EEF-6168-92F9-8478-7A2E18AE6536}"/>
                </a:ext>
              </a:extLst>
            </p:cNvPr>
            <p:cNvSpPr txBox="1"/>
            <p:nvPr/>
          </p:nvSpPr>
          <p:spPr>
            <a:xfrm>
              <a:off x="10048459" y="5993615"/>
              <a:ext cx="685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1E1E1E"/>
                  </a:solidFill>
                  <a:latin typeface="Inter Tight Medium"/>
                  <a:ea typeface="Inter Tight Medium"/>
                  <a:cs typeface="Inter Tight Medium"/>
                  <a:sym typeface="Inter Tight Medium"/>
                </a:rPr>
                <a:t>03</a:t>
              </a:r>
              <a:endParaRPr dirty="0"/>
            </a:p>
          </p:txBody>
        </p:sp>
        <p:sp>
          <p:nvSpPr>
            <p:cNvPr id="19" name="Google Shape;124;p17">
              <a:extLst>
                <a:ext uri="{FF2B5EF4-FFF2-40B4-BE49-F238E27FC236}">
                  <a16:creationId xmlns:a16="http://schemas.microsoft.com/office/drawing/2014/main" id="{C38AE80A-1BE5-91E2-27E7-460C187CBACA}"/>
                </a:ext>
              </a:extLst>
            </p:cNvPr>
            <p:cNvSpPr txBox="1"/>
            <p:nvPr/>
          </p:nvSpPr>
          <p:spPr>
            <a:xfrm>
              <a:off x="11008858" y="5793123"/>
              <a:ext cx="511783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dirty="0">
                  <a:solidFill>
                    <a:srgbClr val="1E1E1E"/>
                  </a:solidFill>
                  <a:latin typeface="Inter" panose="020B0502030000000004" pitchFamily="34" charset="0"/>
                  <a:ea typeface="Inter" panose="020B0502030000000004" pitchFamily="34" charset="0"/>
                  <a:cs typeface="Inter Tight Medium"/>
                  <a:sym typeface="Inter Tight Medium"/>
                </a:rPr>
                <a:t>Explore how the Qur’ān is the best reminder</a:t>
              </a:r>
              <a:endParaRPr lang="en-US" dirty="0">
                <a:latin typeface="Inter" panose="020B0502030000000004" pitchFamily="34" charset="0"/>
                <a:ea typeface="Inter" panose="020B0502030000000004" pitchFamily="34" charset="0"/>
              </a:endParaRPr>
            </a:p>
          </p:txBody>
        </p:sp>
      </p:grpSp>
      <p:grpSp>
        <p:nvGrpSpPr>
          <p:cNvPr id="26" name="Group 25">
            <a:extLst>
              <a:ext uri="{FF2B5EF4-FFF2-40B4-BE49-F238E27FC236}">
                <a16:creationId xmlns:a16="http://schemas.microsoft.com/office/drawing/2014/main" id="{7EF187AB-46A0-8D37-35BD-375B4DB6B520}"/>
              </a:ext>
            </a:extLst>
          </p:cNvPr>
          <p:cNvGrpSpPr/>
          <p:nvPr/>
        </p:nvGrpSpPr>
        <p:grpSpPr>
          <a:xfrm>
            <a:off x="9548037" y="7067033"/>
            <a:ext cx="7121556" cy="1511423"/>
            <a:chOff x="9548037" y="7325978"/>
            <a:chExt cx="7121556" cy="1511423"/>
          </a:xfrm>
        </p:grpSpPr>
        <p:sp>
          <p:nvSpPr>
            <p:cNvPr id="12" name="Rectangle: Rounded Corners 11">
              <a:extLst>
                <a:ext uri="{FF2B5EF4-FFF2-40B4-BE49-F238E27FC236}">
                  <a16:creationId xmlns:a16="http://schemas.microsoft.com/office/drawing/2014/main" id="{4FEF9D2B-30B9-0A97-4E65-ABF399CC923F}"/>
                </a:ext>
              </a:extLst>
            </p:cNvPr>
            <p:cNvSpPr/>
            <p:nvPr/>
          </p:nvSpPr>
          <p:spPr>
            <a:xfrm>
              <a:off x="9548037" y="7325978"/>
              <a:ext cx="7121556" cy="1511423"/>
            </a:xfrm>
            <a:prstGeom prst="roundRect">
              <a:avLst/>
            </a:prstGeom>
            <a:solidFill>
              <a:schemeClr val="bg1"/>
            </a:solidFill>
            <a:ln>
              <a:noFill/>
            </a:ln>
            <a:effectLst>
              <a:outerShdw blurRad="508000" dist="2540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Google Shape;121;p17">
              <a:extLst>
                <a:ext uri="{FF2B5EF4-FFF2-40B4-BE49-F238E27FC236}">
                  <a16:creationId xmlns:a16="http://schemas.microsoft.com/office/drawing/2014/main" id="{9B55CADE-551D-C8C3-0AA2-FFBACC12568E}"/>
                </a:ext>
              </a:extLst>
            </p:cNvPr>
            <p:cNvSpPr/>
            <p:nvPr/>
          </p:nvSpPr>
          <p:spPr>
            <a:xfrm>
              <a:off x="10048458" y="7738789"/>
              <a:ext cx="685800" cy="685800"/>
            </a:xfrm>
            <a:prstGeom prst="ellipse">
              <a:avLst/>
            </a:prstGeom>
            <a:solidFill>
              <a:srgbClr val="FAAC6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 name="Google Shape;122;p17">
              <a:extLst>
                <a:ext uri="{FF2B5EF4-FFF2-40B4-BE49-F238E27FC236}">
                  <a16:creationId xmlns:a16="http://schemas.microsoft.com/office/drawing/2014/main" id="{0DCE89D1-FD12-4BD8-8D9F-EAF2E3EA21A7}"/>
                </a:ext>
              </a:extLst>
            </p:cNvPr>
            <p:cNvSpPr txBox="1"/>
            <p:nvPr/>
          </p:nvSpPr>
          <p:spPr>
            <a:xfrm>
              <a:off x="10048459" y="7881634"/>
              <a:ext cx="6858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1E1E1E"/>
                  </a:solidFill>
                  <a:latin typeface="Inter Tight Medium"/>
                  <a:ea typeface="Inter Tight Medium"/>
                  <a:cs typeface="Inter Tight Medium"/>
                  <a:sym typeface="Inter Tight Medium"/>
                </a:rPr>
                <a:t>04</a:t>
              </a:r>
              <a:endParaRPr dirty="0"/>
            </a:p>
          </p:txBody>
        </p:sp>
        <p:sp>
          <p:nvSpPr>
            <p:cNvPr id="22" name="Google Shape;124;p17">
              <a:extLst>
                <a:ext uri="{FF2B5EF4-FFF2-40B4-BE49-F238E27FC236}">
                  <a16:creationId xmlns:a16="http://schemas.microsoft.com/office/drawing/2014/main" id="{CE2999E3-71B1-DC1C-BE10-8F9BB4CBDD08}"/>
                </a:ext>
              </a:extLst>
            </p:cNvPr>
            <p:cNvSpPr txBox="1"/>
            <p:nvPr/>
          </p:nvSpPr>
          <p:spPr>
            <a:xfrm>
              <a:off x="11008858" y="7666211"/>
              <a:ext cx="5220757"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1E1E1E"/>
                  </a:solidFill>
                  <a:latin typeface="Inter" panose="020B0502030000000004" pitchFamily="34" charset="0"/>
                  <a:ea typeface="Inter" panose="020B0502030000000004" pitchFamily="34" charset="0"/>
                  <a:cs typeface="Inter Tight Medium"/>
                </a:rPr>
                <a:t>Recite and reflect upon verses 36-45 of Surah </a:t>
              </a:r>
              <a:r>
                <a:rPr lang="en-US" sz="2400" dirty="0" err="1">
                  <a:solidFill>
                    <a:srgbClr val="1E1E1E"/>
                  </a:solidFill>
                  <a:latin typeface="Inter" panose="020B0502030000000004" pitchFamily="34" charset="0"/>
                  <a:ea typeface="Inter" panose="020B0502030000000004" pitchFamily="34" charset="0"/>
                  <a:cs typeface="Inter Tight Medium"/>
                </a:rPr>
                <a:t>Qāf</a:t>
              </a:r>
              <a:endParaRPr lang="en-US" sz="2400" dirty="0">
                <a:solidFill>
                  <a:srgbClr val="1E1E1E"/>
                </a:solidFill>
                <a:latin typeface="Inter" panose="020B0502030000000004" pitchFamily="34" charset="0"/>
                <a:ea typeface="Inter" panose="020B0502030000000004" pitchFamily="34" charset="0"/>
                <a:cs typeface="Inter Tight Medium"/>
              </a:endParaRPr>
            </a:p>
          </p:txBody>
        </p:sp>
      </p:grpSp>
      <p:pic>
        <p:nvPicPr>
          <p:cNvPr id="23" name="Graphic 22">
            <a:extLst>
              <a:ext uri="{FF2B5EF4-FFF2-40B4-BE49-F238E27FC236}">
                <a16:creationId xmlns:a16="http://schemas.microsoft.com/office/drawing/2014/main" id="{6D8CA011-D846-148B-9007-F473DFBB0E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30117" y="9687181"/>
            <a:ext cx="2366253" cy="249771"/>
          </a:xfrm>
          <a:prstGeom prst="rect">
            <a:avLst/>
          </a:prstGeom>
        </p:spPr>
      </p:pic>
    </p:spTree>
    <p:extLst>
      <p:ext uri="{BB962C8B-B14F-4D97-AF65-F5344CB8AC3E}">
        <p14:creationId xmlns:p14="http://schemas.microsoft.com/office/powerpoint/2010/main" val="404011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4B7A-1024-4B04-84AC-9F9E3E3B2E0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5BF165A6-8D48-4D93-B60C-9DAFC17D7484}"/>
              </a:ext>
            </a:extLst>
          </p:cNvPr>
          <p:cNvSpPr>
            <a:spLocks noGrp="1"/>
          </p:cNvSpPr>
          <p:nvPr>
            <p:ph idx="1"/>
          </p:nvPr>
        </p:nvSpPr>
        <p:spPr/>
        <p:txBody>
          <a:bodyPr>
            <a:normAutofit fontScale="25000" lnSpcReduction="20000"/>
          </a:bodyPr>
          <a:lstStyle/>
          <a:p>
            <a:r>
              <a:rPr lang="en-GB" dirty="0"/>
              <a:t>One pass allowed</a:t>
            </a:r>
          </a:p>
          <a:p>
            <a:r>
              <a:rPr lang="en-GB" dirty="0"/>
              <a:t>30 seconds</a:t>
            </a:r>
          </a:p>
          <a:p>
            <a:r>
              <a:rPr lang="en-GB" dirty="0"/>
              <a:t>Can’t say ‘begins with/rhymes with’</a:t>
            </a:r>
          </a:p>
          <a:p>
            <a:endParaRPr lang="en-GB" dirty="0"/>
          </a:p>
        </p:txBody>
      </p:sp>
      <p:sp>
        <p:nvSpPr>
          <p:cNvPr id="6" name="Rectangle: Rounded Corners 5">
            <a:extLst>
              <a:ext uri="{FF2B5EF4-FFF2-40B4-BE49-F238E27FC236}">
                <a16:creationId xmlns:a16="http://schemas.microsoft.com/office/drawing/2014/main" id="{59AEC6AE-6007-49CE-B8B2-81ACA6C1F038}"/>
              </a:ext>
            </a:extLst>
          </p:cNvPr>
          <p:cNvSpPr/>
          <p:nvPr/>
        </p:nvSpPr>
        <p:spPr>
          <a:xfrm>
            <a:off x="2286000" y="5952572"/>
            <a:ext cx="13716000" cy="1833276"/>
          </a:xfrm>
          <a:prstGeom prst="roundRect">
            <a:avLst/>
          </a:prstGeom>
          <a:solidFill>
            <a:srgbClr val="EEEBF5"/>
          </a:solidFill>
          <a:ln>
            <a:solidFill>
              <a:srgbClr val="EEEB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100"/>
          </a:p>
        </p:txBody>
      </p:sp>
      <p:pic>
        <p:nvPicPr>
          <p:cNvPr id="9" name="Picture 8">
            <a:extLst>
              <a:ext uri="{FF2B5EF4-FFF2-40B4-BE49-F238E27FC236}">
                <a16:creationId xmlns:a16="http://schemas.microsoft.com/office/drawing/2014/main" id="{8169C85E-11F8-43C1-B8D5-05B7D925FB56}"/>
              </a:ext>
            </a:extLst>
          </p:cNvPr>
          <p:cNvPicPr>
            <a:picLocks noChangeAspect="1"/>
          </p:cNvPicPr>
          <p:nvPr/>
        </p:nvPicPr>
        <p:blipFill>
          <a:blip r:embed="rId3"/>
          <a:stretch>
            <a:fillRect/>
          </a:stretch>
        </p:blipFill>
        <p:spPr>
          <a:xfrm>
            <a:off x="10770252" y="1952554"/>
            <a:ext cx="4232550" cy="3190946"/>
          </a:xfrm>
          <a:prstGeom prst="rect">
            <a:avLst/>
          </a:prstGeom>
          <a:effectLst>
            <a:softEdge rad="355600"/>
          </a:effectLst>
        </p:spPr>
      </p:pic>
      <p:sp>
        <p:nvSpPr>
          <p:cNvPr id="4" name="Google Shape;202;p22">
            <a:extLst>
              <a:ext uri="{FF2B5EF4-FFF2-40B4-BE49-F238E27FC236}">
                <a16:creationId xmlns:a16="http://schemas.microsoft.com/office/drawing/2014/main" id="{1ECCD7C8-6DD1-5515-7414-DBC54421EF11}"/>
              </a:ext>
            </a:extLst>
          </p:cNvPr>
          <p:cNvSpPr txBox="1"/>
          <p:nvPr/>
        </p:nvSpPr>
        <p:spPr>
          <a:xfrm>
            <a:off x="1932841" y="1444743"/>
            <a:ext cx="5975484"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Articulate</a:t>
            </a:r>
            <a:endParaRPr sz="1600" dirty="0">
              <a:solidFill>
                <a:srgbClr val="4B116F"/>
              </a:solidFill>
              <a:latin typeface="+mj-lt"/>
            </a:endParaRPr>
          </a:p>
        </p:txBody>
      </p:sp>
      <p:sp>
        <p:nvSpPr>
          <p:cNvPr id="5" name="Google Shape;203;p22">
            <a:extLst>
              <a:ext uri="{FF2B5EF4-FFF2-40B4-BE49-F238E27FC236}">
                <a16:creationId xmlns:a16="http://schemas.microsoft.com/office/drawing/2014/main" id="{3DC719FF-3F9D-E413-249C-381DC4BC4F13}"/>
              </a:ext>
            </a:extLst>
          </p:cNvPr>
          <p:cNvSpPr txBox="1"/>
          <p:nvPr/>
        </p:nvSpPr>
        <p:spPr>
          <a:xfrm>
            <a:off x="1932842" y="3318641"/>
            <a:ext cx="6527418" cy="1985118"/>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One pass allowed</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30 seconds</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Can’t say ‘begins with/rhymes with’</a:t>
            </a:r>
          </a:p>
        </p:txBody>
      </p:sp>
    </p:spTree>
    <p:extLst>
      <p:ext uri="{BB962C8B-B14F-4D97-AF65-F5344CB8AC3E}">
        <p14:creationId xmlns:p14="http://schemas.microsoft.com/office/powerpoint/2010/main" val="147360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30500" fill="hold"/>
                                        <p:tgtEl>
                                          <p:spTgt spid="6"/>
                                        </p:tgtEl>
                                        <p:attrNameLst>
                                          <p:attrName>ppt_x</p:attrName>
                                        </p:attrNameLst>
                                      </p:cBhvr>
                                      <p:tavLst>
                                        <p:tav tm="0">
                                          <p:val>
                                            <p:strVal val="0-#ppt_w/2"/>
                                          </p:val>
                                        </p:tav>
                                        <p:tav tm="100000">
                                          <p:val>
                                            <p:strVal val="#ppt_x"/>
                                          </p:val>
                                        </p:tav>
                                      </p:tavLst>
                                    </p:anim>
                                    <p:anim calcmode="lin" valueType="num">
                                      <p:cBhvr additive="base">
                                        <p:cTn id="26" dur="30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E4581846-71DF-84B2-12BB-3B02ABBA1C54}"/>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4E05090A-5732-49DC-2C52-136ED06B4767}"/>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E897C786-D19C-BED4-D1BB-44129CE52B45}"/>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Learn From</a:t>
            </a:r>
          </a:p>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The Past</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89C1E58B-B487-94C2-A8DE-D38958D98BBA}"/>
              </a:ext>
            </a:extLst>
          </p:cNvPr>
          <p:cNvSpPr txBox="1"/>
          <p:nvPr/>
        </p:nvSpPr>
        <p:spPr>
          <a:xfrm>
            <a:off x="1932842" y="3501521"/>
            <a:ext cx="6527418" cy="4755108"/>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Tall and physically very powerful + built many lofty strong and mighty buildings They roamed the lands to search for </a:t>
            </a:r>
            <a:r>
              <a:rPr lang="en-GB" sz="2400" dirty="0" err="1">
                <a:solidFill>
                  <a:srgbClr val="1E1E1E"/>
                </a:solidFill>
                <a:latin typeface="Inter Light"/>
                <a:ea typeface="Inter Light"/>
                <a:cs typeface="Inter Light"/>
                <a:sym typeface="Inter Light"/>
              </a:rPr>
              <a:t>rizq</a:t>
            </a:r>
            <a:endParaRPr lang="en-GB" sz="2400" dirty="0">
              <a:solidFill>
                <a:srgbClr val="1E1E1E"/>
              </a:solidFill>
              <a:latin typeface="Inter Light"/>
              <a:ea typeface="Inter Light"/>
              <a:cs typeface="Inter Light"/>
              <a:sym typeface="Inter Light"/>
            </a:endParaRP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Message to the polytheists + anyone who comes after and thinks their wealth/power will protect them.</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[A] Which āyah in this </a:t>
            </a:r>
            <a:r>
              <a:rPr lang="en-GB" sz="2400" dirty="0" err="1">
                <a:solidFill>
                  <a:srgbClr val="1E1E1E"/>
                </a:solidFill>
                <a:latin typeface="Inter Light"/>
                <a:ea typeface="Inter Light"/>
                <a:cs typeface="Inter Light"/>
                <a:sym typeface="Inter Light"/>
              </a:rPr>
              <a:t>sūrah</a:t>
            </a:r>
            <a:r>
              <a:rPr lang="en-GB" sz="2400" dirty="0">
                <a:solidFill>
                  <a:srgbClr val="1E1E1E"/>
                </a:solidFill>
                <a:latin typeface="Inter Light"/>
                <a:ea typeface="Inter Light"/>
                <a:cs typeface="Inter Light"/>
                <a:sym typeface="Inter Light"/>
              </a:rPr>
              <a:t> contained a similar message?</a:t>
            </a:r>
          </a:p>
        </p:txBody>
      </p:sp>
      <p:sp>
        <p:nvSpPr>
          <p:cNvPr id="5" name="Background frame">
            <a:extLst>
              <a:ext uri="{FF2B5EF4-FFF2-40B4-BE49-F238E27FC236}">
                <a16:creationId xmlns:a16="http://schemas.microsoft.com/office/drawing/2014/main" id="{55EE2159-17A3-1282-0E32-F5F0F5C85B2E}"/>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CBC01F6E-2666-A7D4-6D5F-1B58015D380F}"/>
              </a:ext>
            </a:extLst>
          </p:cNvPr>
          <p:cNvSpPr txBox="1"/>
          <p:nvPr/>
        </p:nvSpPr>
        <p:spPr>
          <a:xfrm>
            <a:off x="9836727" y="5000202"/>
            <a:ext cx="6965193" cy="1200329"/>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We have destroyed even mightier generations before these disbelievers, who travelled through [many] lands- was there any escape?</a:t>
            </a:r>
            <a:endParaRPr lang="en-GB" sz="4400" dirty="0">
              <a:effectLst/>
            </a:endParaRPr>
          </a:p>
        </p:txBody>
      </p:sp>
      <p:sp>
        <p:nvSpPr>
          <p:cNvPr id="7" name="Arabic Dua">
            <a:extLst>
              <a:ext uri="{FF2B5EF4-FFF2-40B4-BE49-F238E27FC236}">
                <a16:creationId xmlns:a16="http://schemas.microsoft.com/office/drawing/2014/main" id="{FA7B2CFA-D6E3-36CD-D2D5-FEF883449B89}"/>
              </a:ext>
            </a:extLst>
          </p:cNvPr>
          <p:cNvSpPr txBox="1"/>
          <p:nvPr/>
        </p:nvSpPr>
        <p:spPr>
          <a:xfrm>
            <a:off x="9399373" y="2187097"/>
            <a:ext cx="7363622" cy="1685077"/>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وَكَمْ أَهْلَكْنَا قَبْلَهُم مِّن قَرْنٍ هُمْ أَشَدُّ مِنْهُم بَطْشًا فَنَقَّبُوا۟ فِى ٱلْبِلَـٰدِ هَلْ مِن مَّحِيصٍ ‎﴿٣٦﴾</a:t>
            </a:r>
          </a:p>
        </p:txBody>
      </p:sp>
      <p:pic>
        <p:nvPicPr>
          <p:cNvPr id="4" name="Picture 3">
            <a:extLst>
              <a:ext uri="{FF2B5EF4-FFF2-40B4-BE49-F238E27FC236}">
                <a16:creationId xmlns:a16="http://schemas.microsoft.com/office/drawing/2014/main" id="{4B52261F-E38B-346A-EE30-34CC4BC40707}"/>
              </a:ext>
            </a:extLst>
          </p:cNvPr>
          <p:cNvPicPr>
            <a:picLocks noChangeAspect="1"/>
          </p:cNvPicPr>
          <p:nvPr/>
        </p:nvPicPr>
        <p:blipFill>
          <a:blip r:embed="rId3"/>
          <a:stretch>
            <a:fillRect/>
          </a:stretch>
        </p:blipFill>
        <p:spPr>
          <a:xfrm>
            <a:off x="11088342" y="6463320"/>
            <a:ext cx="4050058" cy="3040708"/>
          </a:xfrm>
          <a:prstGeom prst="rect">
            <a:avLst/>
          </a:prstGeom>
          <a:effectLst>
            <a:softEdge rad="596900"/>
          </a:effectLst>
        </p:spPr>
      </p:pic>
    </p:spTree>
    <p:extLst>
      <p:ext uri="{BB962C8B-B14F-4D97-AF65-F5344CB8AC3E}">
        <p14:creationId xmlns:p14="http://schemas.microsoft.com/office/powerpoint/2010/main" val="428664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68767FB-CD0F-384A-5A1A-C6CE145AB504}"/>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803A4A97-2BA7-9E09-71AF-2ACA5AE6D922}"/>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5B48E0A8-64C4-F203-BAD9-7F31670A6D81}"/>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If You Want to </a:t>
            </a:r>
          </a:p>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Benefit…</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6FF289A3-D3BE-4581-76D4-F8A65D1D9813}"/>
              </a:ext>
            </a:extLst>
          </p:cNvPr>
          <p:cNvSpPr txBox="1"/>
          <p:nvPr/>
        </p:nvSpPr>
        <p:spPr>
          <a:xfrm>
            <a:off x="1932842" y="3501521"/>
            <a:ext cx="6527418" cy="3170058"/>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‘This’: </a:t>
            </a:r>
          </a:p>
          <a:p>
            <a:pPr lvl="3">
              <a:lnSpc>
                <a:spcPct val="150000"/>
              </a:lnSpc>
              <a:spcAft>
                <a:spcPts val="600"/>
              </a:spcAft>
            </a:pPr>
            <a:r>
              <a:rPr lang="en-GB" sz="2400" dirty="0">
                <a:solidFill>
                  <a:srgbClr val="1E1E1E"/>
                </a:solidFill>
                <a:latin typeface="Inter Light"/>
                <a:ea typeface="Inter Light"/>
                <a:cs typeface="Inter Light"/>
                <a:sym typeface="Inter Light"/>
              </a:rPr>
              <a:t>	(1) Destruction of previous nations </a:t>
            </a:r>
          </a:p>
          <a:p>
            <a:pPr lvl="3">
              <a:lnSpc>
                <a:spcPct val="150000"/>
              </a:lnSpc>
              <a:spcAft>
                <a:spcPts val="600"/>
              </a:spcAft>
            </a:pPr>
            <a:r>
              <a:rPr lang="en-GB" sz="2400" dirty="0">
                <a:solidFill>
                  <a:srgbClr val="1E1E1E"/>
                </a:solidFill>
                <a:latin typeface="Inter Light"/>
                <a:ea typeface="Inter Light"/>
                <a:cs typeface="Inter Light"/>
                <a:sym typeface="Inter Light"/>
              </a:rPr>
              <a:t>	(2) Previous </a:t>
            </a:r>
            <a:r>
              <a:rPr lang="en-GB" sz="2400" dirty="0" err="1">
                <a:solidFill>
                  <a:srgbClr val="1E1E1E"/>
                </a:solidFill>
                <a:latin typeface="Inter Light"/>
                <a:ea typeface="Inter Light"/>
                <a:cs typeface="Inter Light"/>
                <a:sym typeface="Inter Light"/>
              </a:rPr>
              <a:t>āyāt</a:t>
            </a:r>
            <a:r>
              <a:rPr lang="en-GB" sz="2400" dirty="0">
                <a:solidFill>
                  <a:srgbClr val="1E1E1E"/>
                </a:solidFill>
                <a:latin typeface="Inter Light"/>
                <a:ea typeface="Inter Light"/>
                <a:cs typeface="Inter Light"/>
                <a:sym typeface="Inter Light"/>
              </a:rPr>
              <a:t> of this </a:t>
            </a:r>
            <a:r>
              <a:rPr lang="en-GB" sz="2400" dirty="0" err="1">
                <a:solidFill>
                  <a:srgbClr val="1E1E1E"/>
                </a:solidFill>
                <a:latin typeface="Inter Light"/>
                <a:ea typeface="Inter Light"/>
                <a:cs typeface="Inter Light"/>
                <a:sym typeface="Inter Light"/>
              </a:rPr>
              <a:t>sūrah</a:t>
            </a:r>
            <a:endParaRPr lang="en-GB" sz="2400" dirty="0">
              <a:solidFill>
                <a:srgbClr val="1E1E1E"/>
              </a:solidFill>
              <a:latin typeface="Inter Light"/>
              <a:ea typeface="Inter Light"/>
              <a:cs typeface="Inter Light"/>
              <a:sym typeface="Inter Light"/>
            </a:endParaRP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[A] What are the 3 conditions of benefitting from this reminder?</a:t>
            </a:r>
            <a:endParaRPr lang="en-US" sz="2400" dirty="0">
              <a:solidFill>
                <a:srgbClr val="1E1E1E"/>
              </a:solidFill>
              <a:latin typeface="Inter Light"/>
              <a:ea typeface="Inter Light"/>
              <a:cs typeface="Inter Light"/>
              <a:sym typeface="Inter Light"/>
            </a:endParaRPr>
          </a:p>
        </p:txBody>
      </p:sp>
      <p:sp>
        <p:nvSpPr>
          <p:cNvPr id="5" name="Background frame">
            <a:extLst>
              <a:ext uri="{FF2B5EF4-FFF2-40B4-BE49-F238E27FC236}">
                <a16:creationId xmlns:a16="http://schemas.microsoft.com/office/drawing/2014/main" id="{3AFA4046-3BB4-330A-1568-FA8E3A82B0A5}"/>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6F64472D-A44E-FFC2-D44F-58D79C7FBE1E}"/>
              </a:ext>
            </a:extLst>
          </p:cNvPr>
          <p:cNvSpPr txBox="1"/>
          <p:nvPr/>
        </p:nvSpPr>
        <p:spPr>
          <a:xfrm>
            <a:off x="9836727" y="5000202"/>
            <a:ext cx="6965193" cy="830997"/>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There truly is a reminder in this for whoever has a heart, whoever listens attentively.</a:t>
            </a:r>
            <a:endParaRPr lang="en-GB" sz="4400" dirty="0">
              <a:effectLst/>
            </a:endParaRPr>
          </a:p>
        </p:txBody>
      </p:sp>
      <p:sp>
        <p:nvSpPr>
          <p:cNvPr id="7" name="Arabic Dua">
            <a:extLst>
              <a:ext uri="{FF2B5EF4-FFF2-40B4-BE49-F238E27FC236}">
                <a16:creationId xmlns:a16="http://schemas.microsoft.com/office/drawing/2014/main" id="{1E6E736A-6CD3-9346-E13D-1DF3E0E03424}"/>
              </a:ext>
            </a:extLst>
          </p:cNvPr>
          <p:cNvSpPr txBox="1"/>
          <p:nvPr/>
        </p:nvSpPr>
        <p:spPr>
          <a:xfrm>
            <a:off x="9399373" y="2187097"/>
            <a:ext cx="7363622" cy="1685077"/>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إِنَّ فِى ذَٰلِكَ لَذِكْرَىٰ لِمَن كَانَ لَهُۥ قَلْبٌ أَوْ أَلْقَى ٱلسَّمْعَ وَهُوَ شَهِيدٌ ‎﴿٣٧﴾‏</a:t>
            </a:r>
          </a:p>
        </p:txBody>
      </p:sp>
      <p:graphicFrame>
        <p:nvGraphicFramePr>
          <p:cNvPr id="4" name="Diagram 3">
            <a:extLst>
              <a:ext uri="{FF2B5EF4-FFF2-40B4-BE49-F238E27FC236}">
                <a16:creationId xmlns:a16="http://schemas.microsoft.com/office/drawing/2014/main" id="{2486FD1A-9164-D793-84D5-D9EED70DF5DC}"/>
              </a:ext>
            </a:extLst>
          </p:cNvPr>
          <p:cNvGraphicFramePr/>
          <p:nvPr>
            <p:extLst>
              <p:ext uri="{D42A27DB-BD31-4B8C-83A1-F6EECF244321}">
                <p14:modId xmlns:p14="http://schemas.microsoft.com/office/powerpoint/2010/main" val="53462264"/>
              </p:ext>
            </p:extLst>
          </p:nvPr>
        </p:nvGraphicFramePr>
        <p:xfrm>
          <a:off x="1968965" y="6511737"/>
          <a:ext cx="11216640" cy="3170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174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C913FC8E-4F11-4B29-9092-5249AD1EBAF3}"/>
                                            </p:graphicEl>
                                          </p:spTgt>
                                        </p:tgtEl>
                                        <p:attrNameLst>
                                          <p:attrName>style.visibility</p:attrName>
                                        </p:attrNameLst>
                                      </p:cBhvr>
                                      <p:to>
                                        <p:strVal val="visible"/>
                                      </p:to>
                                    </p:set>
                                    <p:anim calcmode="lin" valueType="num">
                                      <p:cBhvr additive="base">
                                        <p:cTn id="31" dur="500" fill="hold"/>
                                        <p:tgtEl>
                                          <p:spTgt spid="4">
                                            <p:graphicEl>
                                              <a:dgm id="{C913FC8E-4F11-4B29-9092-5249AD1EBAF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C913FC8E-4F11-4B29-9092-5249AD1EBAF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6A838A76-E3F8-4906-97EF-304B10ACEC84}"/>
                                            </p:graphicEl>
                                          </p:spTgt>
                                        </p:tgtEl>
                                        <p:attrNameLst>
                                          <p:attrName>style.visibility</p:attrName>
                                        </p:attrNameLst>
                                      </p:cBhvr>
                                      <p:to>
                                        <p:strVal val="visible"/>
                                      </p:to>
                                    </p:set>
                                    <p:anim calcmode="lin" valueType="num">
                                      <p:cBhvr additive="base">
                                        <p:cTn id="37" dur="500" fill="hold"/>
                                        <p:tgtEl>
                                          <p:spTgt spid="4">
                                            <p:graphicEl>
                                              <a:dgm id="{6A838A76-E3F8-4906-97EF-304B10ACEC84}"/>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6A838A76-E3F8-4906-97EF-304B10ACEC84}"/>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FBC86D2C-E378-45BE-90CE-94464B918262}"/>
                                            </p:graphicEl>
                                          </p:spTgt>
                                        </p:tgtEl>
                                        <p:attrNameLst>
                                          <p:attrName>style.visibility</p:attrName>
                                        </p:attrNameLst>
                                      </p:cBhvr>
                                      <p:to>
                                        <p:strVal val="visible"/>
                                      </p:to>
                                    </p:set>
                                    <p:anim calcmode="lin" valueType="num">
                                      <p:cBhvr additive="base">
                                        <p:cTn id="43" dur="500" fill="hold"/>
                                        <p:tgtEl>
                                          <p:spTgt spid="4">
                                            <p:graphicEl>
                                              <a:dgm id="{FBC86D2C-E378-45BE-90CE-94464B918262}"/>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FBC86D2C-E378-45BE-90CE-94464B91826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a:extLst>
            <a:ext uri="{FF2B5EF4-FFF2-40B4-BE49-F238E27FC236}">
              <a16:creationId xmlns:a16="http://schemas.microsoft.com/office/drawing/2014/main" id="{47A6C9BF-A5AF-31C8-DF97-56E0BE0937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DF97D34-E690-5E01-520C-760F2DD4B896}"/>
              </a:ext>
            </a:extLst>
          </p:cNvPr>
          <p:cNvPicPr>
            <a:picLocks noChangeAspect="1"/>
          </p:cNvPicPr>
          <p:nvPr/>
        </p:nvPicPr>
        <p:blipFill>
          <a:blip r:embed="rId3"/>
          <a:stretch>
            <a:fillRect/>
          </a:stretch>
        </p:blipFill>
        <p:spPr>
          <a:xfrm>
            <a:off x="-632561" y="-406400"/>
            <a:ext cx="18920561" cy="12613707"/>
          </a:xfrm>
          <a:prstGeom prst="rect">
            <a:avLst/>
          </a:prstGeom>
        </p:spPr>
      </p:pic>
      <p:sp>
        <p:nvSpPr>
          <p:cNvPr id="4" name="Google Shape;203;p22">
            <a:extLst>
              <a:ext uri="{FF2B5EF4-FFF2-40B4-BE49-F238E27FC236}">
                <a16:creationId xmlns:a16="http://schemas.microsoft.com/office/drawing/2014/main" id="{78E256DE-96A3-B229-7917-2DC45E46D1E3}"/>
              </a:ext>
            </a:extLst>
          </p:cNvPr>
          <p:cNvSpPr txBox="1"/>
          <p:nvPr/>
        </p:nvSpPr>
        <p:spPr>
          <a:xfrm>
            <a:off x="1908354" y="2545682"/>
            <a:ext cx="13305705" cy="58784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dirty="0">
                <a:solidFill>
                  <a:schemeClr val="bg1"/>
                </a:solidFill>
                <a:latin typeface="Inter Medium" panose="020B0604020202020204" charset="0"/>
                <a:ea typeface="Inter Medium" panose="020B0604020202020204" charset="0"/>
                <a:cs typeface="Inter Light"/>
                <a:sym typeface="Inter Light"/>
              </a:rPr>
              <a:t>Reciting the Qur’an properly means engaging the tongue, mind, and heart together. The </a:t>
            </a:r>
            <a:r>
              <a:rPr lang="en-GB" sz="5400" dirty="0">
                <a:solidFill>
                  <a:schemeClr val="bg1"/>
                </a:solidFill>
                <a:highlight>
                  <a:srgbClr val="FAAC69"/>
                </a:highlight>
                <a:latin typeface="Inter Medium" panose="020B0604020202020204" charset="0"/>
                <a:ea typeface="Inter Medium" panose="020B0604020202020204" charset="0"/>
                <a:cs typeface="Inter Light"/>
                <a:sym typeface="Inter Light"/>
              </a:rPr>
              <a:t>tongue</a:t>
            </a:r>
            <a:r>
              <a:rPr lang="en-GB" sz="5400" dirty="0">
                <a:solidFill>
                  <a:schemeClr val="bg1"/>
                </a:solidFill>
                <a:latin typeface="Inter Medium" panose="020B0604020202020204" charset="0"/>
                <a:ea typeface="Inter Medium" panose="020B0604020202020204" charset="0"/>
                <a:cs typeface="Inter Light"/>
                <a:sym typeface="Inter Light"/>
              </a:rPr>
              <a:t> recites with precision, the </a:t>
            </a:r>
            <a:r>
              <a:rPr lang="en-GB" sz="5400" dirty="0">
                <a:solidFill>
                  <a:schemeClr val="bg1"/>
                </a:solidFill>
                <a:highlight>
                  <a:srgbClr val="FAAC69"/>
                </a:highlight>
                <a:latin typeface="Inter Medium" panose="020B0604020202020204" charset="0"/>
                <a:ea typeface="Inter Medium" panose="020B0604020202020204" charset="0"/>
                <a:cs typeface="Inter Light"/>
                <a:sym typeface="Inter Light"/>
              </a:rPr>
              <a:t>mind</a:t>
            </a:r>
            <a:r>
              <a:rPr lang="en-GB" sz="5400" dirty="0">
                <a:solidFill>
                  <a:schemeClr val="bg1"/>
                </a:solidFill>
                <a:latin typeface="Inter Medium" panose="020B0604020202020204" charset="0"/>
                <a:ea typeface="Inter Medium" panose="020B0604020202020204" charset="0"/>
                <a:cs typeface="Inter Light"/>
                <a:sym typeface="Inter Light"/>
              </a:rPr>
              <a:t> reflects on the meaning, and the </a:t>
            </a:r>
            <a:r>
              <a:rPr lang="en-GB" sz="5400" dirty="0">
                <a:solidFill>
                  <a:schemeClr val="bg1"/>
                </a:solidFill>
                <a:highlight>
                  <a:srgbClr val="FAAC69"/>
                </a:highlight>
                <a:latin typeface="Inter Medium" panose="020B0604020202020204" charset="0"/>
                <a:ea typeface="Inter Medium" panose="020B0604020202020204" charset="0"/>
                <a:cs typeface="Inter Light"/>
                <a:sym typeface="Inter Light"/>
              </a:rPr>
              <a:t>heart</a:t>
            </a:r>
            <a:r>
              <a:rPr lang="en-GB" sz="5400" dirty="0">
                <a:solidFill>
                  <a:schemeClr val="bg1"/>
                </a:solidFill>
                <a:latin typeface="Inter Medium" panose="020B0604020202020204" charset="0"/>
                <a:ea typeface="Inter Medium" panose="020B0604020202020204" charset="0"/>
                <a:cs typeface="Inter Light"/>
                <a:sym typeface="Inter Light"/>
              </a:rPr>
              <a:t> responds with sincerity and eagerness to act upon it.”  </a:t>
            </a:r>
            <a:endParaRPr lang="en-GB" sz="1100" dirty="0"/>
          </a:p>
          <a:p>
            <a:pPr marL="285750" marR="0" lvl="0" indent="-285750" algn="l" rtl="0">
              <a:lnSpc>
                <a:spcPct val="150000"/>
              </a:lnSpc>
              <a:spcBef>
                <a:spcPts val="0"/>
              </a:spcBef>
              <a:spcAft>
                <a:spcPts val="600"/>
              </a:spcAft>
              <a:buFont typeface="Arial" panose="020B0604020202020204" pitchFamily="34" charset="0"/>
              <a:buChar char="•"/>
            </a:pPr>
            <a:endParaRPr lang="en-GB" dirty="0"/>
          </a:p>
          <a:p>
            <a:pPr marL="285750" marR="0" lvl="0" indent="-285750" algn="l" rtl="0">
              <a:lnSpc>
                <a:spcPct val="150000"/>
              </a:lnSpc>
              <a:spcBef>
                <a:spcPts val="0"/>
              </a:spcBef>
              <a:spcAft>
                <a:spcPts val="600"/>
              </a:spcAft>
              <a:buFont typeface="Arial" panose="020B0604020202020204" pitchFamily="34" charset="0"/>
              <a:buChar char="•"/>
            </a:pPr>
            <a:endParaRPr lang="en-PK" dirty="0"/>
          </a:p>
        </p:txBody>
      </p:sp>
      <p:sp>
        <p:nvSpPr>
          <p:cNvPr id="6" name="TextBox 5">
            <a:extLst>
              <a:ext uri="{FF2B5EF4-FFF2-40B4-BE49-F238E27FC236}">
                <a16:creationId xmlns:a16="http://schemas.microsoft.com/office/drawing/2014/main" id="{4989E2D1-46E5-6521-26D5-A0FDFCE7217A}"/>
              </a:ext>
            </a:extLst>
          </p:cNvPr>
          <p:cNvSpPr txBox="1"/>
          <p:nvPr/>
        </p:nvSpPr>
        <p:spPr>
          <a:xfrm>
            <a:off x="1939159" y="977952"/>
            <a:ext cx="2207172" cy="3154710"/>
          </a:xfrm>
          <a:prstGeom prst="rect">
            <a:avLst/>
          </a:prstGeom>
          <a:noFill/>
        </p:spPr>
        <p:txBody>
          <a:bodyPr wrap="square" rtlCol="0">
            <a:spAutoFit/>
          </a:bodyPr>
          <a:lstStyle/>
          <a:p>
            <a:pPr marL="0" marR="0" lvl="0" indent="0" algn="l" rtl="0">
              <a:spcBef>
                <a:spcPts val="0"/>
              </a:spcBef>
              <a:spcAft>
                <a:spcPts val="0"/>
              </a:spcAft>
              <a:buNone/>
            </a:pPr>
            <a:r>
              <a:rPr lang="en-US" sz="19900" dirty="0">
                <a:solidFill>
                  <a:srgbClr val="FAAC69"/>
                </a:solidFill>
                <a:latin typeface="Brandon Grotesque Black" panose="020B0A03020203060202" pitchFamily="34" charset="0"/>
                <a:ea typeface="Inter Tight Medium"/>
                <a:cs typeface="Inter Tight Medium"/>
                <a:sym typeface="Inter Tight Medium"/>
              </a:rPr>
              <a:t>“</a:t>
            </a:r>
            <a:endParaRPr lang="en-US" sz="19900" dirty="0">
              <a:solidFill>
                <a:srgbClr val="FAAC69"/>
              </a:solidFill>
              <a:latin typeface="Brandon Grotesque Black" panose="020B0A03020203060202" pitchFamily="34" charset="0"/>
              <a:ea typeface="Inter Tight Medium"/>
            </a:endParaRPr>
          </a:p>
        </p:txBody>
      </p:sp>
    </p:spTree>
    <p:extLst>
      <p:ext uri="{BB962C8B-B14F-4D97-AF65-F5344CB8AC3E}">
        <p14:creationId xmlns:p14="http://schemas.microsoft.com/office/powerpoint/2010/main" val="175820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69556D9-8B0C-C26E-6D25-E41E6306D138}"/>
            </a:ext>
          </a:extLst>
        </p:cNvPr>
        <p:cNvGrpSpPr/>
        <p:nvPr/>
      </p:nvGrpSpPr>
      <p:grpSpPr>
        <a:xfrm>
          <a:off x="0" y="0"/>
          <a:ext cx="0" cy="0"/>
          <a:chOff x="0" y="0"/>
          <a:chExt cx="0" cy="0"/>
        </a:xfrm>
      </p:grpSpPr>
      <p:sp>
        <p:nvSpPr>
          <p:cNvPr id="9" name="Google Shape;110;p16">
            <a:extLst>
              <a:ext uri="{FF2B5EF4-FFF2-40B4-BE49-F238E27FC236}">
                <a16:creationId xmlns:a16="http://schemas.microsoft.com/office/drawing/2014/main" id="{C9CDD7B6-FB23-B48F-0AC7-62F2E3EB2EC5}"/>
              </a:ext>
            </a:extLst>
          </p:cNvPr>
          <p:cNvSpPr/>
          <p:nvPr/>
        </p:nvSpPr>
        <p:spPr>
          <a:xfrm>
            <a:off x="9148517" y="4661429"/>
            <a:ext cx="7912045" cy="1829988"/>
          </a:xfrm>
          <a:prstGeom prst="roundRect">
            <a:avLst>
              <a:gd name="adj" fmla="val 17191"/>
            </a:avLst>
          </a:prstGeom>
          <a:solidFill>
            <a:schemeClr val="lt1"/>
          </a:solidFill>
          <a:ln>
            <a:noFill/>
          </a:ln>
          <a:effectLst>
            <a:outerShdw blurRad="710047" dist="254000" dir="8100000" algn="tr" rotWithShape="0">
              <a:srgbClr val="000000">
                <a:alpha val="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22">
            <a:extLst>
              <a:ext uri="{FF2B5EF4-FFF2-40B4-BE49-F238E27FC236}">
                <a16:creationId xmlns:a16="http://schemas.microsoft.com/office/drawing/2014/main" id="{F3125E31-3358-0CDA-2587-BFEDDE7E68B8}"/>
              </a:ext>
            </a:extLst>
          </p:cNvPr>
          <p:cNvSpPr txBox="1"/>
          <p:nvPr/>
        </p:nvSpPr>
        <p:spPr>
          <a:xfrm>
            <a:off x="1932841" y="1444743"/>
            <a:ext cx="5975484"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The </a:t>
            </a:r>
          </a:p>
          <a:p>
            <a:pPr marL="0" marR="0" lvl="0" indent="0" algn="l" rtl="0">
              <a:spcBef>
                <a:spcPts val="0"/>
              </a:spcBef>
              <a:spcAft>
                <a:spcPts val="0"/>
              </a:spcAft>
              <a:buNone/>
            </a:pPr>
            <a:r>
              <a:rPr lang="en-US" sz="6000" dirty="0">
                <a:solidFill>
                  <a:srgbClr val="4B116F"/>
                </a:solidFill>
                <a:latin typeface="+mj-lt"/>
                <a:ea typeface="Inter Tight Medium"/>
                <a:cs typeface="Inter Tight Medium"/>
                <a:sym typeface="Inter Tight Medium"/>
              </a:rPr>
              <a:t>All-Powerful</a:t>
            </a:r>
            <a:endParaRPr sz="1600" dirty="0">
              <a:solidFill>
                <a:srgbClr val="4B116F"/>
              </a:solidFill>
              <a:latin typeface="+mj-lt"/>
            </a:endParaRPr>
          </a:p>
        </p:txBody>
      </p:sp>
      <p:sp>
        <p:nvSpPr>
          <p:cNvPr id="3" name="Google Shape;203;p22">
            <a:extLst>
              <a:ext uri="{FF2B5EF4-FFF2-40B4-BE49-F238E27FC236}">
                <a16:creationId xmlns:a16="http://schemas.microsoft.com/office/drawing/2014/main" id="{F385DCC5-0F1F-9DE5-B755-635D016ACA31}"/>
              </a:ext>
            </a:extLst>
          </p:cNvPr>
          <p:cNvSpPr txBox="1"/>
          <p:nvPr/>
        </p:nvSpPr>
        <p:spPr>
          <a:xfrm>
            <a:off x="1932842" y="3501521"/>
            <a:ext cx="6527418" cy="4201110"/>
          </a:xfrm>
          <a:prstGeom prst="rect">
            <a:avLst/>
          </a:prstGeom>
          <a:noFill/>
          <a:ln>
            <a:noFill/>
          </a:ln>
        </p:spPr>
        <p:txBody>
          <a:bodyPr spcFirstLastPara="1" wrap="square" lIns="91425" tIns="45700" rIns="91425" bIns="45700" anchor="t" anchorCtr="0">
            <a:spAutoFit/>
          </a:bodyPr>
          <a:lstStyle/>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Not even an ounce of fatigue.</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Rejects the belief of the people of the book who believe that God took a day of rest.</a:t>
            </a:r>
          </a:p>
          <a:p>
            <a:pPr marL="342900" lvl="0" indent="-342900">
              <a:lnSpc>
                <a:spcPct val="150000"/>
              </a:lnSpc>
              <a:spcAft>
                <a:spcPts val="600"/>
              </a:spcAft>
              <a:buFont typeface="Arial" panose="020B0604020202020204" pitchFamily="34" charset="0"/>
              <a:buChar char="•"/>
            </a:pPr>
            <a:r>
              <a:rPr lang="en-GB" sz="2400" dirty="0">
                <a:solidFill>
                  <a:srgbClr val="1E1E1E"/>
                </a:solidFill>
                <a:latin typeface="Inter Light"/>
                <a:ea typeface="Inter Light"/>
                <a:cs typeface="Inter Light"/>
                <a:sym typeface="Inter Light"/>
              </a:rPr>
              <a:t>The creation of the universe posed no difficulty to Allah. Re-doing something is even easier than doing it the first time.</a:t>
            </a:r>
            <a:endParaRPr lang="en-US" sz="2400" dirty="0">
              <a:solidFill>
                <a:srgbClr val="1E1E1E"/>
              </a:solidFill>
              <a:latin typeface="Inter Light"/>
              <a:ea typeface="Inter Light"/>
              <a:cs typeface="Inter Light"/>
              <a:sym typeface="Inter Light"/>
            </a:endParaRPr>
          </a:p>
        </p:txBody>
      </p:sp>
      <p:sp>
        <p:nvSpPr>
          <p:cNvPr id="5" name="Background frame">
            <a:extLst>
              <a:ext uri="{FF2B5EF4-FFF2-40B4-BE49-F238E27FC236}">
                <a16:creationId xmlns:a16="http://schemas.microsoft.com/office/drawing/2014/main" id="{080CEA23-93A0-C35D-C51C-0BC1004A1075}"/>
              </a:ext>
            </a:extLst>
          </p:cNvPr>
          <p:cNvSpPr/>
          <p:nvPr/>
        </p:nvSpPr>
        <p:spPr>
          <a:xfrm>
            <a:off x="9144000" y="1640539"/>
            <a:ext cx="7912045" cy="2698716"/>
          </a:xfrm>
          <a:prstGeom prst="roundRect">
            <a:avLst>
              <a:gd name="adj" fmla="val 10456"/>
            </a:avLst>
          </a:prstGeom>
          <a:solidFill>
            <a:srgbClr val="EEEB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K" dirty="0"/>
          </a:p>
        </p:txBody>
      </p:sp>
      <p:sp>
        <p:nvSpPr>
          <p:cNvPr id="6" name="Translation">
            <a:extLst>
              <a:ext uri="{FF2B5EF4-FFF2-40B4-BE49-F238E27FC236}">
                <a16:creationId xmlns:a16="http://schemas.microsoft.com/office/drawing/2014/main" id="{C84C7A7C-1A81-C0E8-399B-B5CAD9950DBA}"/>
              </a:ext>
            </a:extLst>
          </p:cNvPr>
          <p:cNvSpPr txBox="1"/>
          <p:nvPr/>
        </p:nvSpPr>
        <p:spPr>
          <a:xfrm>
            <a:off x="9836727" y="5000202"/>
            <a:ext cx="6965193" cy="830997"/>
          </a:xfrm>
          <a:prstGeom prst="rect">
            <a:avLst/>
          </a:prstGeom>
          <a:noFill/>
        </p:spPr>
        <p:txBody>
          <a:bodyPr wrap="square" rtlCol="0">
            <a:spAutoFit/>
          </a:bodyPr>
          <a:lstStyle/>
          <a:p>
            <a:pPr marL="0" indent="0" algn="ctr">
              <a:buNone/>
            </a:pPr>
            <a:r>
              <a:rPr lang="en-GB" sz="2400" b="0" i="0" u="none" strike="noStrike" dirty="0">
                <a:solidFill>
                  <a:srgbClr val="000000"/>
                </a:solidFill>
                <a:effectLst/>
                <a:latin typeface="Inter"/>
              </a:rPr>
              <a:t>We created the heavens, the earth, and everything between, in six Days without tiring.</a:t>
            </a:r>
            <a:endParaRPr lang="en-GB" sz="4400" dirty="0">
              <a:effectLst/>
            </a:endParaRPr>
          </a:p>
        </p:txBody>
      </p:sp>
      <p:sp>
        <p:nvSpPr>
          <p:cNvPr id="7" name="Arabic Dua">
            <a:extLst>
              <a:ext uri="{FF2B5EF4-FFF2-40B4-BE49-F238E27FC236}">
                <a16:creationId xmlns:a16="http://schemas.microsoft.com/office/drawing/2014/main" id="{67011676-15E0-075F-3A46-37F9E02A2469}"/>
              </a:ext>
            </a:extLst>
          </p:cNvPr>
          <p:cNvSpPr txBox="1"/>
          <p:nvPr/>
        </p:nvSpPr>
        <p:spPr>
          <a:xfrm>
            <a:off x="9399373" y="2187097"/>
            <a:ext cx="7363622" cy="1685077"/>
          </a:xfrm>
          <a:prstGeom prst="rect">
            <a:avLst/>
          </a:prstGeom>
          <a:noFill/>
        </p:spPr>
        <p:txBody>
          <a:bodyPr wrap="square" rtlCol="0">
            <a:spAutoFit/>
          </a:bodyPr>
          <a:lstStyle/>
          <a:p>
            <a:pPr algn="ctr" rtl="1">
              <a:lnSpc>
                <a:spcPct val="150000"/>
              </a:lnSpc>
            </a:pPr>
            <a:r>
              <a:rPr lang="ar-SA" sz="3600" i="0" u="none" strike="noStrike" dirty="0">
                <a:solidFill>
                  <a:srgbClr val="413169"/>
                </a:solidFill>
                <a:effectLst/>
                <a:latin typeface="Noto Naskh Arabic SemiBold" pitchFamily="2" charset="-78"/>
                <a:cs typeface="Noto Naskh Arabic SemiBold" pitchFamily="2" charset="-78"/>
              </a:rPr>
              <a:t> وَلَقَدْ خَلَقْنَا ٱلسَّمَـٰوَٰتِ وَٱلْأَرْضَ وَمَا بَيْنَهُمَا فِى سِتَّةِ أَيَّامٍ وَمَا مَسَّنَا مِن لُّغُوبٍ ‎﴿٣٨﴾</a:t>
            </a:r>
          </a:p>
        </p:txBody>
      </p:sp>
    </p:spTree>
    <p:extLst>
      <p:ext uri="{BB962C8B-B14F-4D97-AF65-F5344CB8AC3E}">
        <p14:creationId xmlns:p14="http://schemas.microsoft.com/office/powerpoint/2010/main" val="361938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E8364A"/>
      </a:accent6>
      <a:hlink>
        <a:srgbClr val="0563C1"/>
      </a:hlink>
      <a:folHlink>
        <a:srgbClr val="954F72"/>
      </a:folHlink>
    </a:clrScheme>
    <a:fontScheme name="Custom 9">
      <a:majorFont>
        <a:latin typeface="Pangea Afrikan SemiBold"/>
        <a:ea typeface=""/>
        <a:cs typeface=""/>
      </a:majorFont>
      <a:minorFont>
        <a:latin typeface="int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5858</TotalTime>
  <Words>2679</Words>
  <Application>Microsoft Office PowerPoint</Application>
  <PresentationFormat>Custom</PresentationFormat>
  <Paragraphs>207</Paragraphs>
  <Slides>22</Slides>
  <Notes>21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Noto Sans Arabic</vt:lpstr>
      <vt:lpstr>Pangea Afrikan SemiBold</vt:lpstr>
      <vt:lpstr>Inter</vt:lpstr>
      <vt:lpstr>Wingdings</vt:lpstr>
      <vt:lpstr>Calibri</vt:lpstr>
      <vt:lpstr>Inter Tight</vt:lpstr>
      <vt:lpstr>Inter Medium</vt:lpstr>
      <vt:lpstr>(A) Arslan Wessam B</vt:lpstr>
      <vt:lpstr>Inter Light</vt:lpstr>
      <vt:lpstr>Inter Tight Medium</vt:lpstr>
      <vt:lpstr>Brandon Grotesque Black</vt:lpstr>
      <vt:lpstr>Arial</vt:lpstr>
      <vt:lpstr>Noto Naskh Arabic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Zaeem Javaid</dc:creator>
  <cp:lastModifiedBy>Zaeem Javaid</cp:lastModifiedBy>
  <cp:revision>38</cp:revision>
  <dcterms:modified xsi:type="dcterms:W3CDTF">2025-02-25T08:15:29Z</dcterms:modified>
</cp:coreProperties>
</file>