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3"/>
  </p:notesMasterIdLst>
  <p:handoutMasterIdLst>
    <p:handoutMasterId r:id="rId24"/>
  </p:handoutMasterIdLst>
  <p:sldIdLst>
    <p:sldId id="367" r:id="rId2"/>
    <p:sldId id="332" r:id="rId3"/>
    <p:sldId id="283" r:id="rId4"/>
    <p:sldId id="288" r:id="rId5"/>
    <p:sldId id="284" r:id="rId6"/>
    <p:sldId id="297" r:id="rId7"/>
    <p:sldId id="366" r:id="rId8"/>
    <p:sldId id="354" r:id="rId9"/>
    <p:sldId id="359" r:id="rId10"/>
    <p:sldId id="356" r:id="rId11"/>
    <p:sldId id="360" r:id="rId12"/>
    <p:sldId id="357" r:id="rId13"/>
    <p:sldId id="358" r:id="rId14"/>
    <p:sldId id="361" r:id="rId15"/>
    <p:sldId id="352" r:id="rId16"/>
    <p:sldId id="363" r:id="rId17"/>
    <p:sldId id="365" r:id="rId18"/>
    <p:sldId id="293" r:id="rId19"/>
    <p:sldId id="329" r:id="rId20"/>
    <p:sldId id="331" r:id="rId21"/>
    <p:sldId id="322" r:id="rId22"/>
  </p:sldIdLst>
  <p:sldSz cx="18288000" cy="10287000"/>
  <p:notesSz cx="6858000" cy="9144000"/>
  <p:embeddedFontLst>
    <p:embeddedFont>
      <p:font typeface="(A) Arslan Wessam B" panose="03020402040406030203" pitchFamily="66" charset="-78"/>
      <p:regular r:id="rId25"/>
    </p:embeddedFont>
    <p:embeddedFont>
      <p:font typeface="Amatic SC" pitchFamily="2" charset="0"/>
      <p:regular r:id="rId26"/>
    </p:embeddedFont>
    <p:embeddedFont>
      <p:font typeface="Brandon Grotesque Black" panose="020B0A03020203060202" pitchFamily="34" charset="0"/>
      <p:regular r:id="rId27"/>
    </p:embeddedFont>
    <p:embeddedFont>
      <p:font typeface="Inter" panose="020B0502030000000004" pitchFamily="34" charset="0"/>
      <p:regular r:id="rId28"/>
      <p:bold r:id="rId29"/>
    </p:embeddedFont>
    <p:embeddedFont>
      <p:font typeface="Inter Light" panose="02000503000000020004" pitchFamily="2" charset="0"/>
      <p:regular r:id="rId30"/>
      <p:bold r:id="rId31"/>
      <p:italic r:id="rId32"/>
      <p:boldItalic r:id="rId33"/>
    </p:embeddedFont>
    <p:embeddedFont>
      <p:font typeface="Inter Medium" panose="02000503000000020004" pitchFamily="2" charset="0"/>
      <p:regular r:id="rId34"/>
    </p:embeddedFont>
    <p:embeddedFont>
      <p:font typeface="Inter Tight" panose="020B0604020202020204" charset="0"/>
      <p:regular r:id="rId35"/>
      <p:bold r:id="rId36"/>
      <p:italic r:id="rId37"/>
      <p:boldItalic r:id="rId38"/>
    </p:embeddedFont>
    <p:embeddedFont>
      <p:font typeface="Inter Tight Medium" panose="020B0604020202020204" charset="0"/>
      <p:regular r:id="rId39"/>
      <p:bold r:id="rId40"/>
      <p:italic r:id="rId41"/>
      <p:boldItalic r:id="rId42"/>
    </p:embeddedFont>
    <p:embeddedFont>
      <p:font typeface="Noto Naskh Arabic" pitchFamily="2" charset="-78"/>
      <p:regular r:id="rId43"/>
      <p:bold r:id="rId44"/>
    </p:embeddedFont>
    <p:embeddedFont>
      <p:font typeface="Noto Naskh Arabic SemiBold" pitchFamily="2" charset="-78"/>
      <p:bold r:id="rId45"/>
    </p:embeddedFont>
    <p:embeddedFont>
      <p:font typeface="Pangea Afrikan SemiBold" panose="020B0704000000000000" pitchFamily="34" charset="0"/>
      <p:bold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Slide" id="{F86FB8EE-4685-4E4A-BEA6-8280C9ADFD7D}">
          <p14:sldIdLst>
            <p14:sldId id="367"/>
            <p14:sldId id="332"/>
            <p14:sldId id="283"/>
          </p14:sldIdLst>
        </p14:section>
        <p14:section name="Content" id="{CDC9C1A7-0645-4451-AE27-4A7C60090762}">
          <p14:sldIdLst>
            <p14:sldId id="288"/>
            <p14:sldId id="284"/>
            <p14:sldId id="297"/>
            <p14:sldId id="366"/>
            <p14:sldId id="354"/>
            <p14:sldId id="359"/>
            <p14:sldId id="356"/>
            <p14:sldId id="360"/>
            <p14:sldId id="357"/>
            <p14:sldId id="358"/>
            <p14:sldId id="361"/>
            <p14:sldId id="352"/>
            <p14:sldId id="363"/>
            <p14:sldId id="365"/>
            <p14:sldId id="293"/>
            <p14:sldId id="329"/>
            <p14:sldId id="331"/>
            <p14:sldId id="322"/>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guide id="3" orient="horz" pos="3340" userDrawn="1">
          <p15:clr>
            <a:srgbClr val="A4A3A4"/>
          </p15:clr>
        </p15:guide>
        <p15:guide id="4" pos="58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16F"/>
    <a:srgbClr val="FAAC69"/>
    <a:srgbClr val="EEEBF5"/>
    <a:srgbClr val="C3B8DE"/>
    <a:srgbClr val="07F49E"/>
    <a:srgbClr val="DBB3F3"/>
    <a:srgbClr val="FFCC00"/>
    <a:srgbClr val="F8F1FD"/>
    <a:srgbClr val="B8FB3C"/>
    <a:srgbClr val="413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B82F6-6B37-4009-8690-BE86546F59AC}" v="5" dt="2025-02-25T08:13:14.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13" autoAdjust="0"/>
  </p:normalViewPr>
  <p:slideViewPr>
    <p:cSldViewPr snapToGrid="0">
      <p:cViewPr varScale="1">
        <p:scale>
          <a:sx n="43" d="100"/>
          <a:sy n="43" d="100"/>
        </p:scale>
        <p:origin x="2277" y="255"/>
      </p:cViewPr>
      <p:guideLst>
        <p:guide orient="horz" pos="3240"/>
        <p:guide pos="5760"/>
        <p:guide orient="horz" pos="3340"/>
        <p:guide pos="5832"/>
      </p:guideLst>
    </p:cSldViewPr>
  </p:slideViewPr>
  <p:notesTextViewPr>
    <p:cViewPr>
      <p:scale>
        <a:sx n="1" d="1"/>
        <a:sy n="1" d="1"/>
      </p:scale>
      <p:origin x="0" y="0"/>
    </p:cViewPr>
  </p:notesTextViewPr>
  <p:sorterViewPr>
    <p:cViewPr>
      <p:scale>
        <a:sx n="100" d="100"/>
        <a:sy n="100" d="100"/>
      </p:scale>
      <p:origin x="0" y="-374"/>
    </p:cViewPr>
  </p:sorterViewPr>
  <p:notesViewPr>
    <p:cSldViewPr snapToGrid="0">
      <p:cViewPr varScale="1">
        <p:scale>
          <a:sx n="83" d="100"/>
          <a:sy n="83" d="100"/>
        </p:scale>
        <p:origin x="300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C5CB82F6-6B37-4009-8690-BE86546F59AC}"/>
    <pc:docChg chg="undo custSel modSld">
      <pc:chgData name="Zaeem Javaid" userId="6620a48c0a62430c" providerId="LiveId" clId="{C5CB82F6-6B37-4009-8690-BE86546F59AC}" dt="2025-02-25T08:14:03.377" v="28" actId="14100"/>
      <pc:docMkLst>
        <pc:docMk/>
      </pc:docMkLst>
      <pc:sldChg chg="modSp mod">
        <pc:chgData name="Zaeem Javaid" userId="6620a48c0a62430c" providerId="LiveId" clId="{C5CB82F6-6B37-4009-8690-BE86546F59AC}" dt="2025-02-25T08:13:57.399" v="27" actId="1076"/>
        <pc:sldMkLst>
          <pc:docMk/>
          <pc:sldMk cId="3700092735" sldId="293"/>
        </pc:sldMkLst>
        <pc:spChg chg="mod">
          <ac:chgData name="Zaeem Javaid" userId="6620a48c0a62430c" providerId="LiveId" clId="{C5CB82F6-6B37-4009-8690-BE86546F59AC}" dt="2025-02-25T08:13:57.399" v="27" actId="1076"/>
          <ac:spMkLst>
            <pc:docMk/>
            <pc:sldMk cId="3700092735" sldId="293"/>
            <ac:spMk id="10" creationId="{57990FB1-B9BA-CBCD-CD73-23ECFB42B109}"/>
          </ac:spMkLst>
        </pc:spChg>
      </pc:sldChg>
      <pc:sldChg chg="modSp mod">
        <pc:chgData name="Zaeem Javaid" userId="6620a48c0a62430c" providerId="LiveId" clId="{C5CB82F6-6B37-4009-8690-BE86546F59AC}" dt="2025-02-25T08:14:03.377" v="28" actId="14100"/>
        <pc:sldMkLst>
          <pc:docMk/>
          <pc:sldMk cId="4187801530" sldId="322"/>
        </pc:sldMkLst>
        <pc:spChg chg="mod">
          <ac:chgData name="Zaeem Javaid" userId="6620a48c0a62430c" providerId="LiveId" clId="{C5CB82F6-6B37-4009-8690-BE86546F59AC}" dt="2025-02-25T08:14:03.377" v="28" actId="14100"/>
          <ac:spMkLst>
            <pc:docMk/>
            <pc:sldMk cId="4187801530" sldId="322"/>
            <ac:spMk id="3" creationId="{8668B9D9-CDBC-D357-0E2A-C4A10E87B553}"/>
          </ac:spMkLst>
        </pc:spChg>
      </pc:sldChg>
      <pc:sldChg chg="modSp mod">
        <pc:chgData name="Zaeem Javaid" userId="6620a48c0a62430c" providerId="LiveId" clId="{C5CB82F6-6B37-4009-8690-BE86546F59AC}" dt="2025-02-25T08:13:35.589" v="26" actId="403"/>
        <pc:sldMkLst>
          <pc:docMk/>
          <pc:sldMk cId="2172498014" sldId="356"/>
        </pc:sldMkLst>
        <pc:graphicFrameChg chg="mod modGraphic">
          <ac:chgData name="Zaeem Javaid" userId="6620a48c0a62430c" providerId="LiveId" clId="{C5CB82F6-6B37-4009-8690-BE86546F59AC}" dt="2025-02-25T08:13:35.589" v="26" actId="403"/>
          <ac:graphicFrameMkLst>
            <pc:docMk/>
            <pc:sldMk cId="2172498014" sldId="356"/>
            <ac:graphicFrameMk id="2" creationId="{F24ED9E0-AF35-9877-BB14-9CFC3303537A}"/>
          </ac:graphicFrameMkLst>
        </pc:graphicFrameChg>
      </pc:sldChg>
      <pc:sldChg chg="modSp mod">
        <pc:chgData name="Zaeem Javaid" userId="6620a48c0a62430c" providerId="LiveId" clId="{C5CB82F6-6B37-4009-8690-BE86546F59AC}" dt="2025-02-25T08:12:54.642" v="18" actId="403"/>
        <pc:sldMkLst>
          <pc:docMk/>
          <pc:sldMk cId="1460271936" sldId="359"/>
        </pc:sldMkLst>
        <pc:graphicFrameChg chg="mod modGraphic">
          <ac:chgData name="Zaeem Javaid" userId="6620a48c0a62430c" providerId="LiveId" clId="{C5CB82F6-6B37-4009-8690-BE86546F59AC}" dt="2025-02-25T08:12:54.642" v="18" actId="403"/>
          <ac:graphicFrameMkLst>
            <pc:docMk/>
            <pc:sldMk cId="1460271936" sldId="359"/>
            <ac:graphicFrameMk id="2" creationId="{BAC33A4A-D03B-EE40-659C-DBD348B7726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E6DE9-8E2D-434B-A3B9-C52F5865B0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CDF21A1-C362-4683-99FF-B70DFB5E081D}">
      <dgm:prSet phldrT="[Text]" custT="1"/>
      <dgm:spPr>
        <a:solidFill>
          <a:srgbClr val="FAAC69"/>
        </a:solidFill>
      </dgm:spPr>
      <dgm:t>
        <a:bodyPr/>
        <a:lstStyle/>
        <a:p>
          <a:pPr algn="ctr">
            <a:lnSpc>
              <a:spcPct val="100000"/>
            </a:lnSpc>
          </a:pPr>
          <a:r>
            <a:rPr lang="ar-SA" sz="3200" i="0" u="none" strike="noStrike" dirty="0">
              <a:solidFill>
                <a:srgbClr val="413169"/>
              </a:solidFill>
              <a:effectLst/>
              <a:latin typeface="Noto Naskh Arabic SemiBold" pitchFamily="2" charset="-78"/>
              <a:cs typeface="Noto Naskh Arabic SemiBold" pitchFamily="2" charset="-78"/>
            </a:rPr>
            <a:t>أَوَّابٍ</a:t>
          </a:r>
          <a:endParaRPr lang="en-GB" sz="3200" dirty="0">
            <a:solidFill>
              <a:srgbClr val="4B116F"/>
            </a:solidFill>
            <a:latin typeface="Noto Naskh Arabic SemiBold" pitchFamily="2" charset="-78"/>
            <a:cs typeface="Noto Naskh Arabic SemiBold" pitchFamily="2" charset="-78"/>
          </a:endParaRPr>
        </a:p>
      </dgm:t>
    </dgm:pt>
    <dgm:pt modelId="{D5146C34-F790-4034-8549-E250F90FD287}" type="parTrans" cxnId="{A4E86279-7527-460D-AFC0-1775830DAB8A}">
      <dgm:prSet/>
      <dgm:spPr/>
      <dgm:t>
        <a:bodyPr/>
        <a:lstStyle/>
        <a:p>
          <a:endParaRPr lang="en-GB"/>
        </a:p>
      </dgm:t>
    </dgm:pt>
    <dgm:pt modelId="{B629258D-2E62-4F93-AF99-582C886281DB}" type="sibTrans" cxnId="{A4E86279-7527-460D-AFC0-1775830DAB8A}">
      <dgm:prSet/>
      <dgm:spPr/>
      <dgm:t>
        <a:bodyPr/>
        <a:lstStyle/>
        <a:p>
          <a:endParaRPr lang="en-GB"/>
        </a:p>
      </dgm:t>
    </dgm:pt>
    <dgm:pt modelId="{3B037B6B-8A03-4F31-B828-2ABB74C32134}">
      <dgm:prSet phldrT="[Text]" custT="1"/>
      <dgm:spPr>
        <a:ln>
          <a:solidFill>
            <a:schemeClr val="tx2">
              <a:lumMod val="90000"/>
            </a:schemeClr>
          </a:solidFill>
        </a:ln>
      </dgm:spPr>
      <dgm:t>
        <a:bodyPr/>
        <a:lstStyle/>
        <a:p>
          <a:pPr algn="ctr">
            <a:lnSpc>
              <a:spcPct val="100000"/>
            </a:lnSpc>
            <a:buFont typeface="Arial" panose="020B0604020202020204" pitchFamily="34" charset="0"/>
            <a:buNone/>
          </a:pPr>
          <a:r>
            <a:rPr lang="en-GB" sz="2400" b="0" i="0" u="none" dirty="0">
              <a:latin typeface="Inter Light" panose="020B0604020202020204" charset="0"/>
              <a:ea typeface="Inter Light" panose="020B0604020202020204" charset="0"/>
            </a:rPr>
            <a:t>The one who constantly returns to his Lord. The one who always repents to Allah.</a:t>
          </a:r>
          <a:endParaRPr lang="en-GB" sz="2400" dirty="0">
            <a:latin typeface="Inter Light" panose="020B0604020202020204" charset="0"/>
            <a:ea typeface="Inter Light" panose="020B0604020202020204" charset="0"/>
          </a:endParaRPr>
        </a:p>
      </dgm:t>
    </dgm:pt>
    <dgm:pt modelId="{94E83FA5-66CC-4B4E-8EB6-73F579E146B8}" type="parTrans" cxnId="{FE31E804-CCD7-4797-AA7A-AD236D089095}">
      <dgm:prSet/>
      <dgm:spPr/>
      <dgm:t>
        <a:bodyPr/>
        <a:lstStyle/>
        <a:p>
          <a:endParaRPr lang="en-GB"/>
        </a:p>
      </dgm:t>
    </dgm:pt>
    <dgm:pt modelId="{2B5F1E81-9C3C-430B-B1D1-E6F89E8CFB76}" type="sibTrans" cxnId="{FE31E804-CCD7-4797-AA7A-AD236D089095}">
      <dgm:prSet/>
      <dgm:spPr/>
      <dgm:t>
        <a:bodyPr/>
        <a:lstStyle/>
        <a:p>
          <a:endParaRPr lang="en-GB"/>
        </a:p>
      </dgm:t>
    </dgm:pt>
    <dgm:pt modelId="{2CACA8DB-2D98-4743-B673-038F388DF231}">
      <dgm:prSet phldrT="[Text]" custT="1"/>
      <dgm:spPr>
        <a:solidFill>
          <a:srgbClr val="FAAC69"/>
        </a:solidFill>
      </dgm:spPr>
      <dgm:t>
        <a:bodyPr/>
        <a:lstStyle/>
        <a:p>
          <a:pPr algn="ctr">
            <a:lnSpc>
              <a:spcPct val="100000"/>
            </a:lnSpc>
          </a:pPr>
          <a:r>
            <a:rPr lang="ar-SA" sz="3200" i="0" u="none" strike="noStrike" dirty="0">
              <a:solidFill>
                <a:srgbClr val="413169"/>
              </a:solidFill>
              <a:effectLst/>
              <a:latin typeface="Noto Naskh Arabic SemiBold" pitchFamily="2" charset="-78"/>
              <a:cs typeface="Noto Naskh Arabic SemiBold" pitchFamily="2" charset="-78"/>
            </a:rPr>
            <a:t>حَفِيظٍ </a:t>
          </a:r>
          <a:endParaRPr lang="en-GB" sz="3200" dirty="0">
            <a:solidFill>
              <a:srgbClr val="4B116F"/>
            </a:solidFill>
            <a:latin typeface="Noto Naskh Arabic SemiBold" pitchFamily="2" charset="-78"/>
            <a:cs typeface="Noto Naskh Arabic SemiBold" pitchFamily="2" charset="-78"/>
          </a:endParaRPr>
        </a:p>
      </dgm:t>
    </dgm:pt>
    <dgm:pt modelId="{E18F3E4A-8CD9-4478-9C75-30DA0216E397}" type="parTrans" cxnId="{1C7B4151-8FC8-4823-B25A-740DCBC9BB45}">
      <dgm:prSet/>
      <dgm:spPr/>
      <dgm:t>
        <a:bodyPr/>
        <a:lstStyle/>
        <a:p>
          <a:endParaRPr lang="en-GB"/>
        </a:p>
      </dgm:t>
    </dgm:pt>
    <dgm:pt modelId="{AC503565-7975-445F-A756-9BF988619024}" type="sibTrans" cxnId="{1C7B4151-8FC8-4823-B25A-740DCBC9BB45}">
      <dgm:prSet/>
      <dgm:spPr/>
      <dgm:t>
        <a:bodyPr/>
        <a:lstStyle/>
        <a:p>
          <a:endParaRPr lang="en-GB"/>
        </a:p>
      </dgm:t>
    </dgm:pt>
    <dgm:pt modelId="{CAA8293E-8476-44A8-BB23-BA1118F10ECC}">
      <dgm:prSet phldrT="[Text]" custT="1"/>
      <dgm:spPr>
        <a:ln>
          <a:solidFill>
            <a:schemeClr val="tx2">
              <a:lumMod val="90000"/>
            </a:schemeClr>
          </a:solidFill>
        </a:ln>
      </dgm:spPr>
      <dgm:t>
        <a:bodyPr/>
        <a:lstStyle/>
        <a:p>
          <a:pPr algn="l">
            <a:lnSpc>
              <a:spcPct val="100000"/>
            </a:lnSpc>
            <a:buNone/>
          </a:pPr>
          <a:r>
            <a:rPr lang="en-GB" sz="2400" b="0" i="0" u="none" dirty="0">
              <a:latin typeface="Inter Light" panose="020B0604020202020204" charset="0"/>
              <a:ea typeface="Inter Light" panose="020B0604020202020204" charset="0"/>
            </a:rPr>
            <a:t>   Protector; the one who protects their eyes, ears etc from anything </a:t>
          </a:r>
          <a:r>
            <a:rPr lang="en-GB" sz="2400" b="0" i="0" u="none" dirty="0" err="1">
              <a:latin typeface="Inter Light" panose="020B0604020202020204" charset="0"/>
              <a:ea typeface="Inter Light" panose="020B0604020202020204" charset="0"/>
            </a:rPr>
            <a:t>ḥarām</a:t>
          </a:r>
          <a:r>
            <a:rPr lang="en-GB" sz="2400" b="0" i="0" u="none" dirty="0">
              <a:latin typeface="Inter Light" panose="020B0604020202020204" charset="0"/>
              <a:ea typeface="Inter Light" panose="020B0604020202020204" charset="0"/>
            </a:rPr>
            <a:t> and from crossing Allah’s boundaries.</a:t>
          </a:r>
          <a:endParaRPr lang="en-GB" sz="2400" dirty="0">
            <a:latin typeface="Inter Light" panose="020B0604020202020204" charset="0"/>
            <a:ea typeface="Inter Light" panose="020B0604020202020204" charset="0"/>
          </a:endParaRPr>
        </a:p>
      </dgm:t>
    </dgm:pt>
    <dgm:pt modelId="{4D0EBABE-0007-43B1-9939-A2C9C2A6B192}" type="parTrans" cxnId="{AF9747BB-66BC-4DA0-A914-F02EF54AFB47}">
      <dgm:prSet/>
      <dgm:spPr/>
      <dgm:t>
        <a:bodyPr/>
        <a:lstStyle/>
        <a:p>
          <a:endParaRPr lang="en-GB"/>
        </a:p>
      </dgm:t>
    </dgm:pt>
    <dgm:pt modelId="{4C5CFD24-D18B-4DB9-8679-172E3CDC7795}" type="sibTrans" cxnId="{AF9747BB-66BC-4DA0-A914-F02EF54AFB47}">
      <dgm:prSet/>
      <dgm:spPr/>
      <dgm:t>
        <a:bodyPr/>
        <a:lstStyle/>
        <a:p>
          <a:endParaRPr lang="en-GB"/>
        </a:p>
      </dgm:t>
    </dgm:pt>
    <dgm:pt modelId="{6CFFA65B-5AAA-438D-AD16-D86952D8D365}" type="pres">
      <dgm:prSet presAssocID="{7E4E6DE9-8E2D-434B-A3B9-C52F5865B032}" presName="linear" presStyleCnt="0">
        <dgm:presLayoutVars>
          <dgm:dir/>
          <dgm:animLvl val="lvl"/>
          <dgm:resizeHandles val="exact"/>
        </dgm:presLayoutVars>
      </dgm:prSet>
      <dgm:spPr/>
    </dgm:pt>
    <dgm:pt modelId="{2E77C987-BA61-407C-9D95-6E22B63593F3}" type="pres">
      <dgm:prSet presAssocID="{ACDF21A1-C362-4683-99FF-B70DFB5E081D}" presName="parentLin" presStyleCnt="0"/>
      <dgm:spPr/>
    </dgm:pt>
    <dgm:pt modelId="{A48EF4CF-B774-4D8F-B989-A2C67744534F}" type="pres">
      <dgm:prSet presAssocID="{ACDF21A1-C362-4683-99FF-B70DFB5E081D}" presName="parentLeftMargin" presStyleLbl="node1" presStyleIdx="0" presStyleCnt="2"/>
      <dgm:spPr/>
    </dgm:pt>
    <dgm:pt modelId="{9F60D0E8-480B-40E1-BEDA-F0EB7BC72A86}" type="pres">
      <dgm:prSet presAssocID="{ACDF21A1-C362-4683-99FF-B70DFB5E081D}" presName="parentText" presStyleLbl="node1" presStyleIdx="0" presStyleCnt="2">
        <dgm:presLayoutVars>
          <dgm:chMax val="0"/>
          <dgm:bulletEnabled val="1"/>
        </dgm:presLayoutVars>
      </dgm:prSet>
      <dgm:spPr/>
    </dgm:pt>
    <dgm:pt modelId="{66F0DCEC-FA18-4F20-82A0-5091DA297DFB}" type="pres">
      <dgm:prSet presAssocID="{ACDF21A1-C362-4683-99FF-B70DFB5E081D}" presName="negativeSpace" presStyleCnt="0"/>
      <dgm:spPr/>
    </dgm:pt>
    <dgm:pt modelId="{4D8166D2-1731-4100-9E4D-35FF94B368BB}" type="pres">
      <dgm:prSet presAssocID="{ACDF21A1-C362-4683-99FF-B70DFB5E081D}" presName="childText" presStyleLbl="conFgAcc1" presStyleIdx="0" presStyleCnt="2">
        <dgm:presLayoutVars>
          <dgm:bulletEnabled val="1"/>
        </dgm:presLayoutVars>
      </dgm:prSet>
      <dgm:spPr>
        <a:prstGeom prst="roundRect">
          <a:avLst/>
        </a:prstGeom>
      </dgm:spPr>
    </dgm:pt>
    <dgm:pt modelId="{6422651B-607E-4F73-B1BD-321A2D4CF2C9}" type="pres">
      <dgm:prSet presAssocID="{B629258D-2E62-4F93-AF99-582C886281DB}" presName="spaceBetweenRectangles" presStyleCnt="0"/>
      <dgm:spPr/>
    </dgm:pt>
    <dgm:pt modelId="{9972F330-2664-4F8E-82E2-B430006F23C6}" type="pres">
      <dgm:prSet presAssocID="{2CACA8DB-2D98-4743-B673-038F388DF231}" presName="parentLin" presStyleCnt="0"/>
      <dgm:spPr/>
    </dgm:pt>
    <dgm:pt modelId="{D73722F2-3D34-4FBD-BFCA-A1D1FDF10FC7}" type="pres">
      <dgm:prSet presAssocID="{2CACA8DB-2D98-4743-B673-038F388DF231}" presName="parentLeftMargin" presStyleLbl="node1" presStyleIdx="0" presStyleCnt="2"/>
      <dgm:spPr/>
    </dgm:pt>
    <dgm:pt modelId="{84B37FE1-3CCB-4B44-A01A-7CDA24FBDCFC}" type="pres">
      <dgm:prSet presAssocID="{2CACA8DB-2D98-4743-B673-038F388DF231}" presName="parentText" presStyleLbl="node1" presStyleIdx="1" presStyleCnt="2">
        <dgm:presLayoutVars>
          <dgm:chMax val="0"/>
          <dgm:bulletEnabled val="1"/>
        </dgm:presLayoutVars>
      </dgm:prSet>
      <dgm:spPr/>
    </dgm:pt>
    <dgm:pt modelId="{7567CA4D-3327-479E-8F13-F55801505363}" type="pres">
      <dgm:prSet presAssocID="{2CACA8DB-2D98-4743-B673-038F388DF231}" presName="negativeSpace" presStyleCnt="0"/>
      <dgm:spPr/>
    </dgm:pt>
    <dgm:pt modelId="{B63B34FF-601D-4F19-A8DB-24897B842782}" type="pres">
      <dgm:prSet presAssocID="{2CACA8DB-2D98-4743-B673-038F388DF231}" presName="childText" presStyleLbl="conFgAcc1" presStyleIdx="1" presStyleCnt="2">
        <dgm:presLayoutVars>
          <dgm:bulletEnabled val="1"/>
        </dgm:presLayoutVars>
      </dgm:prSet>
      <dgm:spPr>
        <a:prstGeom prst="roundRect">
          <a:avLst/>
        </a:prstGeom>
      </dgm:spPr>
    </dgm:pt>
  </dgm:ptLst>
  <dgm:cxnLst>
    <dgm:cxn modelId="{FE31E804-CCD7-4797-AA7A-AD236D089095}" srcId="{ACDF21A1-C362-4683-99FF-B70DFB5E081D}" destId="{3B037B6B-8A03-4F31-B828-2ABB74C32134}" srcOrd="0" destOrd="0" parTransId="{94E83FA5-66CC-4B4E-8EB6-73F579E146B8}" sibTransId="{2B5F1E81-9C3C-430B-B1D1-E6F89E8CFB76}"/>
    <dgm:cxn modelId="{47FD3D0D-DC70-4FFF-8984-BE5F45956873}" type="presOf" srcId="{ACDF21A1-C362-4683-99FF-B70DFB5E081D}" destId="{9F60D0E8-480B-40E1-BEDA-F0EB7BC72A86}" srcOrd="1" destOrd="0" presId="urn:microsoft.com/office/officeart/2005/8/layout/list1"/>
    <dgm:cxn modelId="{1C7B4151-8FC8-4823-B25A-740DCBC9BB45}" srcId="{7E4E6DE9-8E2D-434B-A3B9-C52F5865B032}" destId="{2CACA8DB-2D98-4743-B673-038F388DF231}" srcOrd="1" destOrd="0" parTransId="{E18F3E4A-8CD9-4478-9C75-30DA0216E397}" sibTransId="{AC503565-7975-445F-A756-9BF988619024}"/>
    <dgm:cxn modelId="{9CF9DA53-2D78-477B-85A6-AD76F7C3F5F3}" type="presOf" srcId="{3B037B6B-8A03-4F31-B828-2ABB74C32134}" destId="{4D8166D2-1731-4100-9E4D-35FF94B368BB}" srcOrd="0" destOrd="0" presId="urn:microsoft.com/office/officeart/2005/8/layout/list1"/>
    <dgm:cxn modelId="{35F68555-92C5-4F2B-B76A-B88848E5CF92}" type="presOf" srcId="{2CACA8DB-2D98-4743-B673-038F388DF231}" destId="{84B37FE1-3CCB-4B44-A01A-7CDA24FBDCFC}" srcOrd="1" destOrd="0" presId="urn:microsoft.com/office/officeart/2005/8/layout/list1"/>
    <dgm:cxn modelId="{A4E86279-7527-460D-AFC0-1775830DAB8A}" srcId="{7E4E6DE9-8E2D-434B-A3B9-C52F5865B032}" destId="{ACDF21A1-C362-4683-99FF-B70DFB5E081D}" srcOrd="0" destOrd="0" parTransId="{D5146C34-F790-4034-8549-E250F90FD287}" sibTransId="{B629258D-2E62-4F93-AF99-582C886281DB}"/>
    <dgm:cxn modelId="{58052099-3054-4C82-969B-F7EFB56308CC}" type="presOf" srcId="{7E4E6DE9-8E2D-434B-A3B9-C52F5865B032}" destId="{6CFFA65B-5AAA-438D-AD16-D86952D8D365}" srcOrd="0" destOrd="0" presId="urn:microsoft.com/office/officeart/2005/8/layout/list1"/>
    <dgm:cxn modelId="{ADF3F49A-1C34-46A1-9702-8C44AA9A4E04}" type="presOf" srcId="{2CACA8DB-2D98-4743-B673-038F388DF231}" destId="{D73722F2-3D34-4FBD-BFCA-A1D1FDF10FC7}" srcOrd="0" destOrd="0" presId="urn:microsoft.com/office/officeart/2005/8/layout/list1"/>
    <dgm:cxn modelId="{AF9747BB-66BC-4DA0-A914-F02EF54AFB47}" srcId="{2CACA8DB-2D98-4743-B673-038F388DF231}" destId="{CAA8293E-8476-44A8-BB23-BA1118F10ECC}" srcOrd="0" destOrd="0" parTransId="{4D0EBABE-0007-43B1-9939-A2C9C2A6B192}" sibTransId="{4C5CFD24-D18B-4DB9-8679-172E3CDC7795}"/>
    <dgm:cxn modelId="{FED555CA-3696-46DE-859A-08DFDE8C637F}" type="presOf" srcId="{CAA8293E-8476-44A8-BB23-BA1118F10ECC}" destId="{B63B34FF-601D-4F19-A8DB-24897B842782}" srcOrd="0" destOrd="0" presId="urn:microsoft.com/office/officeart/2005/8/layout/list1"/>
    <dgm:cxn modelId="{1A73C9EA-C339-4D97-863C-2E1930DF0493}" type="presOf" srcId="{ACDF21A1-C362-4683-99FF-B70DFB5E081D}" destId="{A48EF4CF-B774-4D8F-B989-A2C67744534F}" srcOrd="0" destOrd="0" presId="urn:microsoft.com/office/officeart/2005/8/layout/list1"/>
    <dgm:cxn modelId="{19700947-4FB5-420B-A9BA-3E25A77E7FEC}" type="presParOf" srcId="{6CFFA65B-5AAA-438D-AD16-D86952D8D365}" destId="{2E77C987-BA61-407C-9D95-6E22B63593F3}" srcOrd="0" destOrd="0" presId="urn:microsoft.com/office/officeart/2005/8/layout/list1"/>
    <dgm:cxn modelId="{4605768A-D5D2-4111-ACC7-FA560E547872}" type="presParOf" srcId="{2E77C987-BA61-407C-9D95-6E22B63593F3}" destId="{A48EF4CF-B774-4D8F-B989-A2C67744534F}" srcOrd="0" destOrd="0" presId="urn:microsoft.com/office/officeart/2005/8/layout/list1"/>
    <dgm:cxn modelId="{63CDC648-EC23-48E5-93D6-880A3E9088EF}" type="presParOf" srcId="{2E77C987-BA61-407C-9D95-6E22B63593F3}" destId="{9F60D0E8-480B-40E1-BEDA-F0EB7BC72A86}" srcOrd="1" destOrd="0" presId="urn:microsoft.com/office/officeart/2005/8/layout/list1"/>
    <dgm:cxn modelId="{48271E7B-6857-42B3-AC9A-A75EBB1404E5}" type="presParOf" srcId="{6CFFA65B-5AAA-438D-AD16-D86952D8D365}" destId="{66F0DCEC-FA18-4F20-82A0-5091DA297DFB}" srcOrd="1" destOrd="0" presId="urn:microsoft.com/office/officeart/2005/8/layout/list1"/>
    <dgm:cxn modelId="{A0AAD399-84D9-4344-B903-A8879B8286FE}" type="presParOf" srcId="{6CFFA65B-5AAA-438D-AD16-D86952D8D365}" destId="{4D8166D2-1731-4100-9E4D-35FF94B368BB}" srcOrd="2" destOrd="0" presId="urn:microsoft.com/office/officeart/2005/8/layout/list1"/>
    <dgm:cxn modelId="{387AFC56-2F49-467B-A32F-1D2542473C6F}" type="presParOf" srcId="{6CFFA65B-5AAA-438D-AD16-D86952D8D365}" destId="{6422651B-607E-4F73-B1BD-321A2D4CF2C9}" srcOrd="3" destOrd="0" presId="urn:microsoft.com/office/officeart/2005/8/layout/list1"/>
    <dgm:cxn modelId="{E780DF4B-E590-41A0-BB52-79EEFA8F4D66}" type="presParOf" srcId="{6CFFA65B-5AAA-438D-AD16-D86952D8D365}" destId="{9972F330-2664-4F8E-82E2-B430006F23C6}" srcOrd="4" destOrd="0" presId="urn:microsoft.com/office/officeart/2005/8/layout/list1"/>
    <dgm:cxn modelId="{A4D30FD0-F43F-4D85-BB60-0FE82E007A60}" type="presParOf" srcId="{9972F330-2664-4F8E-82E2-B430006F23C6}" destId="{D73722F2-3D34-4FBD-BFCA-A1D1FDF10FC7}" srcOrd="0" destOrd="0" presId="urn:microsoft.com/office/officeart/2005/8/layout/list1"/>
    <dgm:cxn modelId="{99AF897D-6251-442D-9D56-9B0BA9665DF4}" type="presParOf" srcId="{9972F330-2664-4F8E-82E2-B430006F23C6}" destId="{84B37FE1-3CCB-4B44-A01A-7CDA24FBDCFC}" srcOrd="1" destOrd="0" presId="urn:microsoft.com/office/officeart/2005/8/layout/list1"/>
    <dgm:cxn modelId="{BD981328-EA6F-4CBC-ADBA-D22318A6F5A6}" type="presParOf" srcId="{6CFFA65B-5AAA-438D-AD16-D86952D8D365}" destId="{7567CA4D-3327-479E-8F13-F55801505363}" srcOrd="5" destOrd="0" presId="urn:microsoft.com/office/officeart/2005/8/layout/list1"/>
    <dgm:cxn modelId="{C8EA14D2-70E1-431C-9C75-03E1F4F7A501}" type="presParOf" srcId="{6CFFA65B-5AAA-438D-AD16-D86952D8D365}" destId="{B63B34FF-601D-4F19-A8DB-24897B84278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4E6DE9-8E2D-434B-A3B9-C52F5865B0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CDF21A1-C362-4683-99FF-B70DFB5E081D}">
      <dgm:prSet phldrT="[Text]"/>
      <dgm:spPr>
        <a:solidFill>
          <a:srgbClr val="FAAC69"/>
        </a:solidFill>
      </dgm:spPr>
      <dgm:t>
        <a:bodyPr/>
        <a:lstStyle/>
        <a:p>
          <a:pPr algn="ctr"/>
          <a:r>
            <a:rPr lang="ar-SA" i="0" u="none" strike="noStrike" dirty="0">
              <a:solidFill>
                <a:srgbClr val="413169"/>
              </a:solidFill>
              <a:effectLst/>
              <a:latin typeface="Noto Naskh Arabic SemiBold" pitchFamily="2" charset="-78"/>
              <a:cs typeface="Noto Naskh Arabic SemiBold" pitchFamily="2" charset="-78"/>
            </a:rPr>
            <a:t>خَشِىَ</a:t>
          </a:r>
          <a:endParaRPr lang="en-GB" dirty="0">
            <a:solidFill>
              <a:srgbClr val="4B116F"/>
            </a:solidFill>
            <a:latin typeface="Noto Naskh Arabic SemiBold" pitchFamily="2" charset="-78"/>
            <a:cs typeface="Noto Naskh Arabic SemiBold" pitchFamily="2" charset="-78"/>
          </a:endParaRPr>
        </a:p>
      </dgm:t>
    </dgm:pt>
    <dgm:pt modelId="{D5146C34-F790-4034-8549-E250F90FD287}" type="parTrans" cxnId="{A4E86279-7527-460D-AFC0-1775830DAB8A}">
      <dgm:prSet/>
      <dgm:spPr/>
      <dgm:t>
        <a:bodyPr/>
        <a:lstStyle/>
        <a:p>
          <a:endParaRPr lang="en-GB"/>
        </a:p>
      </dgm:t>
    </dgm:pt>
    <dgm:pt modelId="{B629258D-2E62-4F93-AF99-582C886281DB}" type="sibTrans" cxnId="{A4E86279-7527-460D-AFC0-1775830DAB8A}">
      <dgm:prSet/>
      <dgm:spPr/>
      <dgm:t>
        <a:bodyPr/>
        <a:lstStyle/>
        <a:p>
          <a:endParaRPr lang="en-GB"/>
        </a:p>
      </dgm:t>
    </dgm:pt>
    <dgm:pt modelId="{2CACA8DB-2D98-4743-B673-038F388DF231}">
      <dgm:prSet phldrT="[Text]"/>
      <dgm:spPr>
        <a:solidFill>
          <a:srgbClr val="FAAC69"/>
        </a:solidFill>
      </dgm:spPr>
      <dgm:t>
        <a:bodyPr/>
        <a:lstStyle/>
        <a:p>
          <a:pPr algn="ctr"/>
          <a:r>
            <a:rPr lang="ar-SA" i="0" u="none" strike="noStrike" dirty="0">
              <a:solidFill>
                <a:srgbClr val="413169"/>
              </a:solidFill>
              <a:effectLst/>
              <a:latin typeface="Noto Naskh Arabic SemiBold" pitchFamily="2" charset="-78"/>
              <a:cs typeface="Noto Naskh Arabic SemiBold" pitchFamily="2" charset="-78"/>
            </a:rPr>
            <a:t>بِقَلْبٍ مُّنِيبٍ </a:t>
          </a:r>
          <a:endParaRPr lang="en-GB" dirty="0">
            <a:solidFill>
              <a:srgbClr val="4B116F"/>
            </a:solidFill>
            <a:latin typeface="Noto Naskh Arabic SemiBold" pitchFamily="2" charset="-78"/>
            <a:cs typeface="Noto Naskh Arabic SemiBold" pitchFamily="2" charset="-78"/>
          </a:endParaRPr>
        </a:p>
      </dgm:t>
    </dgm:pt>
    <dgm:pt modelId="{E18F3E4A-8CD9-4478-9C75-30DA0216E397}" type="parTrans" cxnId="{1C7B4151-8FC8-4823-B25A-740DCBC9BB45}">
      <dgm:prSet/>
      <dgm:spPr/>
      <dgm:t>
        <a:bodyPr/>
        <a:lstStyle/>
        <a:p>
          <a:endParaRPr lang="en-GB"/>
        </a:p>
      </dgm:t>
    </dgm:pt>
    <dgm:pt modelId="{AC503565-7975-445F-A756-9BF988619024}" type="sibTrans" cxnId="{1C7B4151-8FC8-4823-B25A-740DCBC9BB45}">
      <dgm:prSet/>
      <dgm:spPr/>
      <dgm:t>
        <a:bodyPr/>
        <a:lstStyle/>
        <a:p>
          <a:endParaRPr lang="en-GB"/>
        </a:p>
      </dgm:t>
    </dgm:pt>
    <dgm:pt modelId="{CAA8293E-8476-44A8-BB23-BA1118F10ECC}">
      <dgm:prSet phldrT="[Text]" custT="1"/>
      <dgm:spPr>
        <a:ln>
          <a:solidFill>
            <a:schemeClr val="tx2">
              <a:lumMod val="90000"/>
            </a:schemeClr>
          </a:solidFill>
        </a:ln>
      </dgm:spPr>
      <dgm:t>
        <a:bodyPr/>
        <a:lstStyle/>
        <a:p>
          <a:pPr>
            <a:lnSpc>
              <a:spcPct val="100000"/>
            </a:lnSpc>
            <a:buNone/>
          </a:pPr>
          <a:r>
            <a:rPr lang="en-GB" sz="2400" b="0" i="0" u="none" dirty="0">
              <a:latin typeface="Inter Light" panose="020B0604020202020204" charset="0"/>
              <a:ea typeface="Inter Light" panose="020B0604020202020204" charset="0"/>
            </a:rPr>
            <a:t>- Heart that is always turning to Allah.</a:t>
          </a:r>
          <a:endParaRPr lang="en-GB" sz="2400" dirty="0">
            <a:latin typeface="Inter Light" panose="020B0604020202020204" charset="0"/>
            <a:ea typeface="Inter Light" panose="020B0604020202020204" charset="0"/>
          </a:endParaRPr>
        </a:p>
      </dgm:t>
    </dgm:pt>
    <dgm:pt modelId="{4D0EBABE-0007-43B1-9939-A2C9C2A6B192}" type="parTrans" cxnId="{AF9747BB-66BC-4DA0-A914-F02EF54AFB47}">
      <dgm:prSet/>
      <dgm:spPr/>
      <dgm:t>
        <a:bodyPr/>
        <a:lstStyle/>
        <a:p>
          <a:endParaRPr lang="en-GB"/>
        </a:p>
      </dgm:t>
    </dgm:pt>
    <dgm:pt modelId="{4C5CFD24-D18B-4DB9-8679-172E3CDC7795}" type="sibTrans" cxnId="{AF9747BB-66BC-4DA0-A914-F02EF54AFB47}">
      <dgm:prSet/>
      <dgm:spPr/>
      <dgm:t>
        <a:bodyPr/>
        <a:lstStyle/>
        <a:p>
          <a:endParaRPr lang="en-GB"/>
        </a:p>
      </dgm:t>
    </dgm:pt>
    <dgm:pt modelId="{19264DB7-831C-4B6E-BFFC-647910662233}">
      <dgm:prSet phldrT="[Text]" custT="1"/>
      <dgm:spPr>
        <a:ln>
          <a:solidFill>
            <a:schemeClr val="tx2">
              <a:lumMod val="90000"/>
            </a:schemeClr>
          </a:solidFill>
        </a:ln>
      </dgm:spPr>
      <dgm:t>
        <a:bodyPr/>
        <a:lstStyle/>
        <a:p>
          <a:pPr>
            <a:lnSpc>
              <a:spcPct val="100000"/>
            </a:lnSpc>
            <a:buNone/>
          </a:pPr>
          <a:r>
            <a:rPr lang="en-GB" sz="2400" dirty="0">
              <a:latin typeface="Inter Light" panose="020B0604020202020204" charset="0"/>
              <a:ea typeface="Inter Light" panose="020B0604020202020204" charset="0"/>
            </a:rPr>
            <a:t>- </a:t>
          </a:r>
          <a:r>
            <a:rPr lang="en-GB" sz="2400" dirty="0" err="1">
              <a:latin typeface="Inter Light" panose="020B0604020202020204" charset="0"/>
              <a:ea typeface="Inter Light" panose="020B0604020202020204" charset="0"/>
            </a:rPr>
            <a:t>Munīb</a:t>
          </a:r>
          <a:r>
            <a:rPr lang="en-GB" sz="2400" dirty="0">
              <a:latin typeface="Inter Light" panose="020B0604020202020204" charset="0"/>
              <a:ea typeface="Inter Light" panose="020B0604020202020204" charset="0"/>
            </a:rPr>
            <a:t> is from </a:t>
          </a:r>
          <a:r>
            <a:rPr lang="en-GB" sz="2400" i="1" dirty="0" err="1">
              <a:latin typeface="Inter Light" panose="020B0604020202020204" charset="0"/>
              <a:ea typeface="Inter Light" panose="020B0604020202020204" charset="0"/>
            </a:rPr>
            <a:t>inābah</a:t>
          </a:r>
          <a:r>
            <a:rPr lang="en-GB" sz="2400" dirty="0">
              <a:latin typeface="Inter Light" panose="020B0604020202020204" charset="0"/>
              <a:ea typeface="Inter Light" panose="020B0604020202020204" charset="0"/>
            </a:rPr>
            <a:t>. </a:t>
          </a:r>
        </a:p>
      </dgm:t>
    </dgm:pt>
    <dgm:pt modelId="{AFDA71CE-95AA-48ED-905F-7715A931306A}" type="parTrans" cxnId="{B8DED4E2-197C-4BD1-8ECB-6B4CEA4A4D91}">
      <dgm:prSet/>
      <dgm:spPr/>
    </dgm:pt>
    <dgm:pt modelId="{AF45E58A-2496-4840-9506-61332511ECA1}" type="sibTrans" cxnId="{B8DED4E2-197C-4BD1-8ECB-6B4CEA4A4D91}">
      <dgm:prSet/>
      <dgm:spPr/>
    </dgm:pt>
    <dgm:pt modelId="{3B037B6B-8A03-4F31-B828-2ABB74C32134}">
      <dgm:prSet phldrT="[Text]" custT="1"/>
      <dgm:spPr>
        <a:ln>
          <a:solidFill>
            <a:schemeClr val="tx2">
              <a:lumMod val="90000"/>
            </a:schemeClr>
          </a:solidFill>
        </a:ln>
      </dgm:spPr>
      <dgm:t>
        <a:bodyPr/>
        <a:lstStyle/>
        <a:p>
          <a:pPr>
            <a:lnSpc>
              <a:spcPct val="100000"/>
            </a:lnSpc>
            <a:buNone/>
          </a:pPr>
          <a:r>
            <a:rPr lang="en-GB" sz="2400" b="0" i="0" u="none" dirty="0" err="1">
              <a:latin typeface="Inter Light" panose="020B0604020202020204" charset="0"/>
              <a:ea typeface="Inter Light" panose="020B0604020202020204" charset="0"/>
            </a:rPr>
            <a:t>Khashyah</a:t>
          </a:r>
          <a:r>
            <a:rPr lang="en-GB" sz="2400" b="0" i="0" u="none" dirty="0">
              <a:latin typeface="Inter Light" panose="020B0604020202020204" charset="0"/>
              <a:ea typeface="Inter Light" panose="020B0604020202020204" charset="0"/>
            </a:rPr>
            <a:t> (awe) = fear + respect.</a:t>
          </a:r>
          <a:endParaRPr lang="en-GB" sz="2400" dirty="0">
            <a:latin typeface="Inter Light" panose="020B0604020202020204" charset="0"/>
            <a:ea typeface="Inter Light" panose="020B0604020202020204" charset="0"/>
          </a:endParaRPr>
        </a:p>
      </dgm:t>
    </dgm:pt>
    <dgm:pt modelId="{2B5F1E81-9C3C-430B-B1D1-E6F89E8CFB76}" type="sibTrans" cxnId="{FE31E804-CCD7-4797-AA7A-AD236D089095}">
      <dgm:prSet/>
      <dgm:spPr/>
      <dgm:t>
        <a:bodyPr/>
        <a:lstStyle/>
        <a:p>
          <a:endParaRPr lang="en-GB"/>
        </a:p>
      </dgm:t>
    </dgm:pt>
    <dgm:pt modelId="{94E83FA5-66CC-4B4E-8EB6-73F579E146B8}" type="parTrans" cxnId="{FE31E804-CCD7-4797-AA7A-AD236D089095}">
      <dgm:prSet/>
      <dgm:spPr/>
      <dgm:t>
        <a:bodyPr/>
        <a:lstStyle/>
        <a:p>
          <a:endParaRPr lang="en-GB"/>
        </a:p>
      </dgm:t>
    </dgm:pt>
    <dgm:pt modelId="{FC445B72-3F6B-4CCC-A924-ED6D92156A5D}">
      <dgm:prSet phldrT="[Text]" custT="1"/>
      <dgm:spPr>
        <a:ln>
          <a:solidFill>
            <a:schemeClr val="tx2">
              <a:lumMod val="90000"/>
            </a:schemeClr>
          </a:solidFill>
        </a:ln>
      </dgm:spPr>
      <dgm:t>
        <a:bodyPr/>
        <a:lstStyle/>
        <a:p>
          <a:pPr>
            <a:lnSpc>
              <a:spcPct val="100000"/>
            </a:lnSpc>
            <a:buNone/>
          </a:pPr>
          <a:r>
            <a:rPr lang="en-GB" sz="2400" dirty="0">
              <a:latin typeface="Inter Light" panose="020B0604020202020204" charset="0"/>
              <a:ea typeface="Inter Light" panose="020B0604020202020204" charset="0"/>
            </a:rPr>
            <a:t>[A] Which āyah was this word previously mentioned in?</a:t>
          </a:r>
        </a:p>
      </dgm:t>
    </dgm:pt>
    <dgm:pt modelId="{06142E6A-A430-4E51-80DE-4436C2DBBC1A}" type="parTrans" cxnId="{77F00E02-EADD-4BDF-9DE3-EFFD30253F12}">
      <dgm:prSet/>
      <dgm:spPr/>
    </dgm:pt>
    <dgm:pt modelId="{C0A7DD00-CA42-43AD-B9DE-8470658551A1}" type="sibTrans" cxnId="{77F00E02-EADD-4BDF-9DE3-EFFD30253F12}">
      <dgm:prSet/>
      <dgm:spPr/>
    </dgm:pt>
    <dgm:pt modelId="{D82F7E1F-8479-4E15-8C67-493D5312A755}">
      <dgm:prSet phldrT="[Text]" custT="1"/>
      <dgm:spPr>
        <a:ln>
          <a:solidFill>
            <a:schemeClr val="tx2">
              <a:lumMod val="90000"/>
            </a:schemeClr>
          </a:solidFill>
        </a:ln>
      </dgm:spPr>
      <dgm:t>
        <a:bodyPr/>
        <a:lstStyle/>
        <a:p>
          <a:pPr>
            <a:lnSpc>
              <a:spcPct val="100000"/>
            </a:lnSpc>
            <a:buNone/>
          </a:pPr>
          <a:r>
            <a:rPr lang="en-GB" sz="2400" dirty="0">
              <a:latin typeface="Inter Light" panose="020B0604020202020204" charset="0"/>
              <a:ea typeface="Inter Light" panose="020B0604020202020204" charset="0"/>
            </a:rPr>
            <a:t>- Importance of the heart in our </a:t>
          </a:r>
          <a:r>
            <a:rPr lang="en-GB" sz="2400" dirty="0" err="1">
              <a:latin typeface="Inter Light" panose="020B0604020202020204" charset="0"/>
              <a:ea typeface="Inter Light" panose="020B0604020202020204" charset="0"/>
            </a:rPr>
            <a:t>dīn</a:t>
          </a:r>
          <a:endParaRPr lang="en-GB" sz="2400" dirty="0">
            <a:latin typeface="Inter Light" panose="020B0604020202020204" charset="0"/>
            <a:ea typeface="Inter Light" panose="020B0604020202020204" charset="0"/>
          </a:endParaRPr>
        </a:p>
      </dgm:t>
    </dgm:pt>
    <dgm:pt modelId="{F501CD65-408A-4402-831F-4880C61309D3}" type="parTrans" cxnId="{B5CC1F3E-3B31-49A6-B7C2-1368F3859AF2}">
      <dgm:prSet/>
      <dgm:spPr/>
    </dgm:pt>
    <dgm:pt modelId="{5B9BA1C2-9F8C-4AF1-B00F-6C0777669D34}" type="sibTrans" cxnId="{B5CC1F3E-3B31-49A6-B7C2-1368F3859AF2}">
      <dgm:prSet/>
      <dgm:spPr/>
    </dgm:pt>
    <dgm:pt modelId="{6CFFA65B-5AAA-438D-AD16-D86952D8D365}" type="pres">
      <dgm:prSet presAssocID="{7E4E6DE9-8E2D-434B-A3B9-C52F5865B032}" presName="linear" presStyleCnt="0">
        <dgm:presLayoutVars>
          <dgm:dir/>
          <dgm:animLvl val="lvl"/>
          <dgm:resizeHandles val="exact"/>
        </dgm:presLayoutVars>
      </dgm:prSet>
      <dgm:spPr/>
    </dgm:pt>
    <dgm:pt modelId="{2E77C987-BA61-407C-9D95-6E22B63593F3}" type="pres">
      <dgm:prSet presAssocID="{ACDF21A1-C362-4683-99FF-B70DFB5E081D}" presName="parentLin" presStyleCnt="0"/>
      <dgm:spPr/>
    </dgm:pt>
    <dgm:pt modelId="{A48EF4CF-B774-4D8F-B989-A2C67744534F}" type="pres">
      <dgm:prSet presAssocID="{ACDF21A1-C362-4683-99FF-B70DFB5E081D}" presName="parentLeftMargin" presStyleLbl="node1" presStyleIdx="0" presStyleCnt="2"/>
      <dgm:spPr/>
    </dgm:pt>
    <dgm:pt modelId="{9F60D0E8-480B-40E1-BEDA-F0EB7BC72A86}" type="pres">
      <dgm:prSet presAssocID="{ACDF21A1-C362-4683-99FF-B70DFB5E081D}" presName="parentText" presStyleLbl="node1" presStyleIdx="0" presStyleCnt="2">
        <dgm:presLayoutVars>
          <dgm:chMax val="0"/>
          <dgm:bulletEnabled val="1"/>
        </dgm:presLayoutVars>
      </dgm:prSet>
      <dgm:spPr/>
    </dgm:pt>
    <dgm:pt modelId="{66F0DCEC-FA18-4F20-82A0-5091DA297DFB}" type="pres">
      <dgm:prSet presAssocID="{ACDF21A1-C362-4683-99FF-B70DFB5E081D}" presName="negativeSpace" presStyleCnt="0"/>
      <dgm:spPr/>
    </dgm:pt>
    <dgm:pt modelId="{4D8166D2-1731-4100-9E4D-35FF94B368BB}" type="pres">
      <dgm:prSet presAssocID="{ACDF21A1-C362-4683-99FF-B70DFB5E081D}" presName="childText" presStyleLbl="conFgAcc1" presStyleIdx="0" presStyleCnt="2">
        <dgm:presLayoutVars>
          <dgm:bulletEnabled val="1"/>
        </dgm:presLayoutVars>
      </dgm:prSet>
      <dgm:spPr>
        <a:prstGeom prst="roundRect">
          <a:avLst/>
        </a:prstGeom>
      </dgm:spPr>
    </dgm:pt>
    <dgm:pt modelId="{6422651B-607E-4F73-B1BD-321A2D4CF2C9}" type="pres">
      <dgm:prSet presAssocID="{B629258D-2E62-4F93-AF99-582C886281DB}" presName="spaceBetweenRectangles" presStyleCnt="0"/>
      <dgm:spPr/>
    </dgm:pt>
    <dgm:pt modelId="{9972F330-2664-4F8E-82E2-B430006F23C6}" type="pres">
      <dgm:prSet presAssocID="{2CACA8DB-2D98-4743-B673-038F388DF231}" presName="parentLin" presStyleCnt="0"/>
      <dgm:spPr/>
    </dgm:pt>
    <dgm:pt modelId="{D73722F2-3D34-4FBD-BFCA-A1D1FDF10FC7}" type="pres">
      <dgm:prSet presAssocID="{2CACA8DB-2D98-4743-B673-038F388DF231}" presName="parentLeftMargin" presStyleLbl="node1" presStyleIdx="0" presStyleCnt="2"/>
      <dgm:spPr/>
    </dgm:pt>
    <dgm:pt modelId="{84B37FE1-3CCB-4B44-A01A-7CDA24FBDCFC}" type="pres">
      <dgm:prSet presAssocID="{2CACA8DB-2D98-4743-B673-038F388DF231}" presName="parentText" presStyleLbl="node1" presStyleIdx="1" presStyleCnt="2">
        <dgm:presLayoutVars>
          <dgm:chMax val="0"/>
          <dgm:bulletEnabled val="1"/>
        </dgm:presLayoutVars>
      </dgm:prSet>
      <dgm:spPr/>
    </dgm:pt>
    <dgm:pt modelId="{7567CA4D-3327-479E-8F13-F55801505363}" type="pres">
      <dgm:prSet presAssocID="{2CACA8DB-2D98-4743-B673-038F388DF231}" presName="negativeSpace" presStyleCnt="0"/>
      <dgm:spPr/>
    </dgm:pt>
    <dgm:pt modelId="{B63B34FF-601D-4F19-A8DB-24897B842782}" type="pres">
      <dgm:prSet presAssocID="{2CACA8DB-2D98-4743-B673-038F388DF231}" presName="childText" presStyleLbl="conFgAcc1" presStyleIdx="1" presStyleCnt="2">
        <dgm:presLayoutVars>
          <dgm:bulletEnabled val="1"/>
        </dgm:presLayoutVars>
      </dgm:prSet>
      <dgm:spPr>
        <a:prstGeom prst="roundRect">
          <a:avLst/>
        </a:prstGeom>
      </dgm:spPr>
    </dgm:pt>
  </dgm:ptLst>
  <dgm:cxnLst>
    <dgm:cxn modelId="{B650BE00-A7EC-4BFB-9F70-5D48E5333806}" type="presOf" srcId="{19264DB7-831C-4B6E-BFFC-647910662233}" destId="{B63B34FF-601D-4F19-A8DB-24897B842782}" srcOrd="0" destOrd="1" presId="urn:microsoft.com/office/officeart/2005/8/layout/list1"/>
    <dgm:cxn modelId="{77F00E02-EADD-4BDF-9DE3-EFFD30253F12}" srcId="{2CACA8DB-2D98-4743-B673-038F388DF231}" destId="{FC445B72-3F6B-4CCC-A924-ED6D92156A5D}" srcOrd="2" destOrd="0" parTransId="{06142E6A-A430-4E51-80DE-4436C2DBBC1A}" sibTransId="{C0A7DD00-CA42-43AD-B9DE-8470658551A1}"/>
    <dgm:cxn modelId="{FE31E804-CCD7-4797-AA7A-AD236D089095}" srcId="{ACDF21A1-C362-4683-99FF-B70DFB5E081D}" destId="{3B037B6B-8A03-4F31-B828-2ABB74C32134}" srcOrd="0" destOrd="0" parTransId="{94E83FA5-66CC-4B4E-8EB6-73F579E146B8}" sibTransId="{2B5F1E81-9C3C-430B-B1D1-E6F89E8CFB76}"/>
    <dgm:cxn modelId="{47FD3D0D-DC70-4FFF-8984-BE5F45956873}" type="presOf" srcId="{ACDF21A1-C362-4683-99FF-B70DFB5E081D}" destId="{9F60D0E8-480B-40E1-BEDA-F0EB7BC72A86}" srcOrd="1" destOrd="0" presId="urn:microsoft.com/office/officeart/2005/8/layout/list1"/>
    <dgm:cxn modelId="{B5CC1F3E-3B31-49A6-B7C2-1368F3859AF2}" srcId="{2CACA8DB-2D98-4743-B673-038F388DF231}" destId="{D82F7E1F-8479-4E15-8C67-493D5312A755}" srcOrd="3" destOrd="0" parTransId="{F501CD65-408A-4402-831F-4880C61309D3}" sibTransId="{5B9BA1C2-9F8C-4AF1-B00F-6C0777669D34}"/>
    <dgm:cxn modelId="{BD3C6F5F-C12B-488B-9484-1764612345B1}" type="presOf" srcId="{FC445B72-3F6B-4CCC-A924-ED6D92156A5D}" destId="{B63B34FF-601D-4F19-A8DB-24897B842782}" srcOrd="0" destOrd="2" presId="urn:microsoft.com/office/officeart/2005/8/layout/list1"/>
    <dgm:cxn modelId="{1C7B4151-8FC8-4823-B25A-740DCBC9BB45}" srcId="{7E4E6DE9-8E2D-434B-A3B9-C52F5865B032}" destId="{2CACA8DB-2D98-4743-B673-038F388DF231}" srcOrd="1" destOrd="0" parTransId="{E18F3E4A-8CD9-4478-9C75-30DA0216E397}" sibTransId="{AC503565-7975-445F-A756-9BF988619024}"/>
    <dgm:cxn modelId="{35F68555-92C5-4F2B-B76A-B88848E5CF92}" type="presOf" srcId="{2CACA8DB-2D98-4743-B673-038F388DF231}" destId="{84B37FE1-3CCB-4B44-A01A-7CDA24FBDCFC}" srcOrd="1" destOrd="0" presId="urn:microsoft.com/office/officeart/2005/8/layout/list1"/>
    <dgm:cxn modelId="{A4E86279-7527-460D-AFC0-1775830DAB8A}" srcId="{7E4E6DE9-8E2D-434B-A3B9-C52F5865B032}" destId="{ACDF21A1-C362-4683-99FF-B70DFB5E081D}" srcOrd="0" destOrd="0" parTransId="{D5146C34-F790-4034-8549-E250F90FD287}" sibTransId="{B629258D-2E62-4F93-AF99-582C886281DB}"/>
    <dgm:cxn modelId="{58052099-3054-4C82-969B-F7EFB56308CC}" type="presOf" srcId="{7E4E6DE9-8E2D-434B-A3B9-C52F5865B032}" destId="{6CFFA65B-5AAA-438D-AD16-D86952D8D365}" srcOrd="0" destOrd="0" presId="urn:microsoft.com/office/officeart/2005/8/layout/list1"/>
    <dgm:cxn modelId="{ADF3F49A-1C34-46A1-9702-8C44AA9A4E04}" type="presOf" srcId="{2CACA8DB-2D98-4743-B673-038F388DF231}" destId="{D73722F2-3D34-4FBD-BFCA-A1D1FDF10FC7}" srcOrd="0" destOrd="0" presId="urn:microsoft.com/office/officeart/2005/8/layout/list1"/>
    <dgm:cxn modelId="{D568159E-5E71-4B1B-AB12-D228047165DD}" type="presOf" srcId="{3B037B6B-8A03-4F31-B828-2ABB74C32134}" destId="{4D8166D2-1731-4100-9E4D-35FF94B368BB}" srcOrd="0" destOrd="0" presId="urn:microsoft.com/office/officeart/2005/8/layout/list1"/>
    <dgm:cxn modelId="{AF9747BB-66BC-4DA0-A914-F02EF54AFB47}" srcId="{2CACA8DB-2D98-4743-B673-038F388DF231}" destId="{CAA8293E-8476-44A8-BB23-BA1118F10ECC}" srcOrd="0" destOrd="0" parTransId="{4D0EBABE-0007-43B1-9939-A2C9C2A6B192}" sibTransId="{4C5CFD24-D18B-4DB9-8679-172E3CDC7795}"/>
    <dgm:cxn modelId="{FED555CA-3696-46DE-859A-08DFDE8C637F}" type="presOf" srcId="{CAA8293E-8476-44A8-BB23-BA1118F10ECC}" destId="{B63B34FF-601D-4F19-A8DB-24897B842782}" srcOrd="0" destOrd="0" presId="urn:microsoft.com/office/officeart/2005/8/layout/list1"/>
    <dgm:cxn modelId="{B8DED4E2-197C-4BD1-8ECB-6B4CEA4A4D91}" srcId="{2CACA8DB-2D98-4743-B673-038F388DF231}" destId="{19264DB7-831C-4B6E-BFFC-647910662233}" srcOrd="1" destOrd="0" parTransId="{AFDA71CE-95AA-48ED-905F-7715A931306A}" sibTransId="{AF45E58A-2496-4840-9506-61332511ECA1}"/>
    <dgm:cxn modelId="{1A73C9EA-C339-4D97-863C-2E1930DF0493}" type="presOf" srcId="{ACDF21A1-C362-4683-99FF-B70DFB5E081D}" destId="{A48EF4CF-B774-4D8F-B989-A2C67744534F}" srcOrd="0" destOrd="0" presId="urn:microsoft.com/office/officeart/2005/8/layout/list1"/>
    <dgm:cxn modelId="{CCF836F5-8B67-47E9-B7C7-58E0E2E53288}" type="presOf" srcId="{D82F7E1F-8479-4E15-8C67-493D5312A755}" destId="{B63B34FF-601D-4F19-A8DB-24897B842782}" srcOrd="0" destOrd="3" presId="urn:microsoft.com/office/officeart/2005/8/layout/list1"/>
    <dgm:cxn modelId="{19700947-4FB5-420B-A9BA-3E25A77E7FEC}" type="presParOf" srcId="{6CFFA65B-5AAA-438D-AD16-D86952D8D365}" destId="{2E77C987-BA61-407C-9D95-6E22B63593F3}" srcOrd="0" destOrd="0" presId="urn:microsoft.com/office/officeart/2005/8/layout/list1"/>
    <dgm:cxn modelId="{4605768A-D5D2-4111-ACC7-FA560E547872}" type="presParOf" srcId="{2E77C987-BA61-407C-9D95-6E22B63593F3}" destId="{A48EF4CF-B774-4D8F-B989-A2C67744534F}" srcOrd="0" destOrd="0" presId="urn:microsoft.com/office/officeart/2005/8/layout/list1"/>
    <dgm:cxn modelId="{63CDC648-EC23-48E5-93D6-880A3E9088EF}" type="presParOf" srcId="{2E77C987-BA61-407C-9D95-6E22B63593F3}" destId="{9F60D0E8-480B-40E1-BEDA-F0EB7BC72A86}" srcOrd="1" destOrd="0" presId="urn:microsoft.com/office/officeart/2005/8/layout/list1"/>
    <dgm:cxn modelId="{48271E7B-6857-42B3-AC9A-A75EBB1404E5}" type="presParOf" srcId="{6CFFA65B-5AAA-438D-AD16-D86952D8D365}" destId="{66F0DCEC-FA18-4F20-82A0-5091DA297DFB}" srcOrd="1" destOrd="0" presId="urn:microsoft.com/office/officeart/2005/8/layout/list1"/>
    <dgm:cxn modelId="{A0AAD399-84D9-4344-B903-A8879B8286FE}" type="presParOf" srcId="{6CFFA65B-5AAA-438D-AD16-D86952D8D365}" destId="{4D8166D2-1731-4100-9E4D-35FF94B368BB}" srcOrd="2" destOrd="0" presId="urn:microsoft.com/office/officeart/2005/8/layout/list1"/>
    <dgm:cxn modelId="{387AFC56-2F49-467B-A32F-1D2542473C6F}" type="presParOf" srcId="{6CFFA65B-5AAA-438D-AD16-D86952D8D365}" destId="{6422651B-607E-4F73-B1BD-321A2D4CF2C9}" srcOrd="3" destOrd="0" presId="urn:microsoft.com/office/officeart/2005/8/layout/list1"/>
    <dgm:cxn modelId="{E780DF4B-E590-41A0-BB52-79EEFA8F4D66}" type="presParOf" srcId="{6CFFA65B-5AAA-438D-AD16-D86952D8D365}" destId="{9972F330-2664-4F8E-82E2-B430006F23C6}" srcOrd="4" destOrd="0" presId="urn:microsoft.com/office/officeart/2005/8/layout/list1"/>
    <dgm:cxn modelId="{A4D30FD0-F43F-4D85-BB60-0FE82E007A60}" type="presParOf" srcId="{9972F330-2664-4F8E-82E2-B430006F23C6}" destId="{D73722F2-3D34-4FBD-BFCA-A1D1FDF10FC7}" srcOrd="0" destOrd="0" presId="urn:microsoft.com/office/officeart/2005/8/layout/list1"/>
    <dgm:cxn modelId="{99AF897D-6251-442D-9D56-9B0BA9665DF4}" type="presParOf" srcId="{9972F330-2664-4F8E-82E2-B430006F23C6}" destId="{84B37FE1-3CCB-4B44-A01A-7CDA24FBDCFC}" srcOrd="1" destOrd="0" presId="urn:microsoft.com/office/officeart/2005/8/layout/list1"/>
    <dgm:cxn modelId="{BD981328-EA6F-4CBC-ADBA-D22318A6F5A6}" type="presParOf" srcId="{6CFFA65B-5AAA-438D-AD16-D86952D8D365}" destId="{7567CA4D-3327-479E-8F13-F55801505363}" srcOrd="5" destOrd="0" presId="urn:microsoft.com/office/officeart/2005/8/layout/list1"/>
    <dgm:cxn modelId="{C8EA14D2-70E1-431C-9C75-03E1F4F7A501}" type="presParOf" srcId="{6CFFA65B-5AAA-438D-AD16-D86952D8D365}" destId="{B63B34FF-601D-4F19-A8DB-24897B84278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664B0-8062-4461-AA3B-7624BC034D3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135FC6C6-FC4E-4093-A3A5-30FA299AB62E}">
      <dgm:prSet phldrT="[Text]" custT="1"/>
      <dgm:spPr>
        <a:solidFill>
          <a:srgbClr val="FAAC69"/>
        </a:solidFill>
        <a:ln>
          <a:solidFill>
            <a:srgbClr val="EEEBF5"/>
          </a:solidFill>
        </a:ln>
      </dgm:spPr>
      <dgm:t>
        <a:bodyPr/>
        <a:lstStyle/>
        <a:p>
          <a:pPr algn="ctr"/>
          <a:r>
            <a:rPr lang="en-GB" sz="2400" b="0" i="0" u="none" dirty="0">
              <a:solidFill>
                <a:schemeClr val="bg1"/>
              </a:solidFill>
              <a:latin typeface="+mn-lt"/>
              <a:ea typeface="Inter Light" panose="020B0604020202020204" charset="0"/>
            </a:rPr>
            <a:t>Think of a recent sin you have committed. Write down a letter to Allah begging Him to forgive you</a:t>
          </a:r>
          <a:endParaRPr lang="en-GB" sz="2400" b="0" dirty="0">
            <a:solidFill>
              <a:schemeClr val="bg1"/>
            </a:solidFill>
            <a:latin typeface="+mn-lt"/>
            <a:ea typeface="Inter Light" panose="020B0604020202020204" charset="0"/>
          </a:endParaRPr>
        </a:p>
      </dgm:t>
    </dgm:pt>
    <dgm:pt modelId="{A3683B86-9FED-406C-9C88-221396CFF9B0}" type="parTrans" cxnId="{E96FD013-8BB7-4C61-867E-E3F4C0B824EF}">
      <dgm:prSet/>
      <dgm:spPr/>
      <dgm:t>
        <a:bodyPr/>
        <a:lstStyle/>
        <a:p>
          <a:endParaRPr lang="en-GB"/>
        </a:p>
      </dgm:t>
    </dgm:pt>
    <dgm:pt modelId="{77ABC86F-B24C-4871-B9C5-8D89EF39CB86}" type="sibTrans" cxnId="{E96FD013-8BB7-4C61-867E-E3F4C0B824EF}">
      <dgm:prSet/>
      <dgm:spPr/>
      <dgm:t>
        <a:bodyPr/>
        <a:lstStyle/>
        <a:p>
          <a:endParaRPr lang="en-GB"/>
        </a:p>
      </dgm:t>
    </dgm:pt>
    <dgm:pt modelId="{9028566D-BECE-4B66-A1DD-C965FBB4953D}">
      <dgm:prSet phldrT="[Text]" custT="1"/>
      <dgm:spPr>
        <a:solidFill>
          <a:srgbClr val="EEEBF5"/>
        </a:solidFill>
        <a:ln>
          <a:solidFill>
            <a:srgbClr val="EEEBF5"/>
          </a:solidFill>
        </a:ln>
      </dgm:spPr>
      <dgm:t>
        <a:bodyPr/>
        <a:lstStyle/>
        <a:p>
          <a:r>
            <a:rPr lang="en-GB" sz="2400" b="0" i="0" u="none" dirty="0">
              <a:solidFill>
                <a:srgbClr val="4B116F"/>
              </a:solidFill>
              <a:latin typeface="Inter Light" panose="020B0604020202020204" charset="0"/>
              <a:ea typeface="Inter Light" panose="020B0604020202020204" charset="0"/>
            </a:rPr>
            <a:t>Acknowledge your lowly status</a:t>
          </a:r>
          <a:endParaRPr lang="en-GB" sz="2400" dirty="0">
            <a:solidFill>
              <a:srgbClr val="4B116F"/>
            </a:solidFill>
            <a:latin typeface="Inter Light" panose="020B0604020202020204" charset="0"/>
            <a:ea typeface="Inter Light" panose="020B0604020202020204" charset="0"/>
          </a:endParaRPr>
        </a:p>
      </dgm:t>
    </dgm:pt>
    <dgm:pt modelId="{3E98F0F6-8DFB-416C-B561-9E9F780C9978}" type="parTrans" cxnId="{8D24E101-A80B-4836-B5CE-6D3C300976A9}">
      <dgm:prSet/>
      <dgm:spPr/>
      <dgm:t>
        <a:bodyPr/>
        <a:lstStyle/>
        <a:p>
          <a:endParaRPr lang="en-GB"/>
        </a:p>
      </dgm:t>
    </dgm:pt>
    <dgm:pt modelId="{F496C94F-B917-45AC-A3ED-195EC4BDE03C}" type="sibTrans" cxnId="{8D24E101-A80B-4836-B5CE-6D3C300976A9}">
      <dgm:prSet/>
      <dgm:spPr/>
      <dgm:t>
        <a:bodyPr/>
        <a:lstStyle/>
        <a:p>
          <a:endParaRPr lang="en-GB"/>
        </a:p>
      </dgm:t>
    </dgm:pt>
    <dgm:pt modelId="{F7F974F3-FB01-4212-A669-33DFC036F0D3}">
      <dgm:prSet phldrT="[Text]" custT="1"/>
      <dgm:spPr>
        <a:solidFill>
          <a:srgbClr val="EEEBF5"/>
        </a:solidFill>
        <a:ln>
          <a:solidFill>
            <a:srgbClr val="EEEBF5"/>
          </a:solidFill>
        </a:ln>
      </dgm:spPr>
      <dgm:t>
        <a:bodyPr/>
        <a:lstStyle/>
        <a:p>
          <a:r>
            <a:rPr lang="en-GB" sz="2400" b="0" i="0" u="none" dirty="0">
              <a:solidFill>
                <a:srgbClr val="4B116F"/>
              </a:solidFill>
              <a:latin typeface="Inter Light" panose="020B0604020202020204" charset="0"/>
              <a:ea typeface="Inter Light" panose="020B0604020202020204" charset="0"/>
            </a:rPr>
            <a:t>BEG</a:t>
          </a:r>
          <a:endParaRPr lang="en-GB" sz="2400" dirty="0">
            <a:solidFill>
              <a:srgbClr val="4B116F"/>
            </a:solidFill>
            <a:latin typeface="Inter Light" panose="020B0604020202020204" charset="0"/>
            <a:ea typeface="Inter Light" panose="020B0604020202020204" charset="0"/>
          </a:endParaRPr>
        </a:p>
      </dgm:t>
    </dgm:pt>
    <dgm:pt modelId="{3A86BB36-C8EA-4D3C-B642-5129ED7FB878}" type="parTrans" cxnId="{DBE877C0-8C37-4205-82BE-5ABEAED36729}">
      <dgm:prSet/>
      <dgm:spPr/>
      <dgm:t>
        <a:bodyPr/>
        <a:lstStyle/>
        <a:p>
          <a:endParaRPr lang="en-GB"/>
        </a:p>
      </dgm:t>
    </dgm:pt>
    <dgm:pt modelId="{278CE469-28B8-4921-9C4C-9CA61BEDDD67}" type="sibTrans" cxnId="{DBE877C0-8C37-4205-82BE-5ABEAED36729}">
      <dgm:prSet/>
      <dgm:spPr/>
      <dgm:t>
        <a:bodyPr/>
        <a:lstStyle/>
        <a:p>
          <a:endParaRPr lang="en-GB"/>
        </a:p>
      </dgm:t>
    </dgm:pt>
    <dgm:pt modelId="{7507774B-20D9-4218-AE1B-6899D2601016}">
      <dgm:prSet phldrT="[Text]" custT="1"/>
      <dgm:spPr>
        <a:solidFill>
          <a:srgbClr val="EEEBF5"/>
        </a:solidFill>
        <a:ln>
          <a:solidFill>
            <a:srgbClr val="EEEBF5"/>
          </a:solidFill>
        </a:ln>
      </dgm:spPr>
      <dgm:t>
        <a:bodyPr/>
        <a:lstStyle/>
        <a:p>
          <a:r>
            <a:rPr lang="en-GB" sz="2400" b="0" i="0" u="none" dirty="0">
              <a:solidFill>
                <a:srgbClr val="4B116F"/>
              </a:solidFill>
              <a:latin typeface="Inter Light" panose="020B0604020202020204" charset="0"/>
              <a:ea typeface="Inter Light" panose="020B0604020202020204" charset="0"/>
            </a:rPr>
            <a:t>Promise to try your best to never go back to the sin</a:t>
          </a:r>
          <a:endParaRPr lang="en-GB" sz="2400" dirty="0">
            <a:solidFill>
              <a:srgbClr val="4B116F"/>
            </a:solidFill>
            <a:latin typeface="Inter Light" panose="020B0604020202020204" charset="0"/>
            <a:ea typeface="Inter Light" panose="020B0604020202020204" charset="0"/>
          </a:endParaRPr>
        </a:p>
      </dgm:t>
    </dgm:pt>
    <dgm:pt modelId="{E200BFE2-57EB-40E1-9853-035F508F6859}" type="parTrans" cxnId="{D8F1F083-0BB2-49B8-884E-D75A8EF35528}">
      <dgm:prSet/>
      <dgm:spPr/>
      <dgm:t>
        <a:bodyPr/>
        <a:lstStyle/>
        <a:p>
          <a:endParaRPr lang="en-GB"/>
        </a:p>
      </dgm:t>
    </dgm:pt>
    <dgm:pt modelId="{698670A0-F245-4D03-A088-655DA6B9448A}" type="sibTrans" cxnId="{D8F1F083-0BB2-49B8-884E-D75A8EF35528}">
      <dgm:prSet/>
      <dgm:spPr/>
      <dgm:t>
        <a:bodyPr/>
        <a:lstStyle/>
        <a:p>
          <a:endParaRPr lang="en-GB"/>
        </a:p>
      </dgm:t>
    </dgm:pt>
    <dgm:pt modelId="{A4E87BC7-9B79-4151-B74E-A67710898CDA}">
      <dgm:prSet phldrT="[Text]" custT="1"/>
      <dgm:spPr>
        <a:solidFill>
          <a:srgbClr val="EEEBF5"/>
        </a:solidFill>
        <a:ln>
          <a:solidFill>
            <a:srgbClr val="EEEBF5"/>
          </a:solidFill>
        </a:ln>
      </dgm:spPr>
      <dgm:t>
        <a:bodyPr/>
        <a:lstStyle/>
        <a:p>
          <a:r>
            <a:rPr lang="en-GB" sz="2400" b="0" i="0" u="none" dirty="0">
              <a:solidFill>
                <a:srgbClr val="4B116F"/>
              </a:solidFill>
              <a:latin typeface="Inter Light" panose="020B0604020202020204" charset="0"/>
              <a:ea typeface="Inter Light" panose="020B0604020202020204" charset="0"/>
            </a:rPr>
            <a:t>Ask Allah to help you stay away from the sin</a:t>
          </a:r>
          <a:endParaRPr lang="en-GB" sz="2400" dirty="0">
            <a:solidFill>
              <a:srgbClr val="4B116F"/>
            </a:solidFill>
            <a:latin typeface="Inter Light" panose="020B0604020202020204" charset="0"/>
            <a:ea typeface="Inter Light" panose="020B0604020202020204" charset="0"/>
          </a:endParaRPr>
        </a:p>
      </dgm:t>
    </dgm:pt>
    <dgm:pt modelId="{4729E149-9C57-48DF-A879-4CD488BF9BF9}" type="parTrans" cxnId="{F5B5EE0E-8F14-467C-AC81-7D5B97DBE264}">
      <dgm:prSet/>
      <dgm:spPr/>
      <dgm:t>
        <a:bodyPr/>
        <a:lstStyle/>
        <a:p>
          <a:endParaRPr lang="en-GB"/>
        </a:p>
      </dgm:t>
    </dgm:pt>
    <dgm:pt modelId="{1267802F-2674-482A-A8EE-29910BA3A9E7}" type="sibTrans" cxnId="{F5B5EE0E-8F14-467C-AC81-7D5B97DBE264}">
      <dgm:prSet/>
      <dgm:spPr/>
      <dgm:t>
        <a:bodyPr/>
        <a:lstStyle/>
        <a:p>
          <a:endParaRPr lang="en-GB"/>
        </a:p>
      </dgm:t>
    </dgm:pt>
    <dgm:pt modelId="{51036A8A-472A-4DA1-9006-83EF7427C6CB}" type="pres">
      <dgm:prSet presAssocID="{9C2664B0-8062-4461-AA3B-7624BC034D3B}" presName="outerComposite" presStyleCnt="0">
        <dgm:presLayoutVars>
          <dgm:chMax val="5"/>
          <dgm:dir/>
          <dgm:resizeHandles val="exact"/>
        </dgm:presLayoutVars>
      </dgm:prSet>
      <dgm:spPr/>
    </dgm:pt>
    <dgm:pt modelId="{882AAEEA-94AA-4308-A212-5FA180E2947C}" type="pres">
      <dgm:prSet presAssocID="{9C2664B0-8062-4461-AA3B-7624BC034D3B}" presName="dummyMaxCanvas" presStyleCnt="0">
        <dgm:presLayoutVars/>
      </dgm:prSet>
      <dgm:spPr/>
    </dgm:pt>
    <dgm:pt modelId="{E2BBC8D9-AAF5-4462-88F1-8FC896AF52AD}" type="pres">
      <dgm:prSet presAssocID="{9C2664B0-8062-4461-AA3B-7624BC034D3B}" presName="FiveNodes_1" presStyleLbl="node1" presStyleIdx="0" presStyleCnt="5">
        <dgm:presLayoutVars>
          <dgm:bulletEnabled val="1"/>
        </dgm:presLayoutVars>
      </dgm:prSet>
      <dgm:spPr/>
    </dgm:pt>
    <dgm:pt modelId="{1715C9F6-D210-43CD-87C1-6DF97F1E297D}" type="pres">
      <dgm:prSet presAssocID="{9C2664B0-8062-4461-AA3B-7624BC034D3B}" presName="FiveNodes_2" presStyleLbl="node1" presStyleIdx="1" presStyleCnt="5">
        <dgm:presLayoutVars>
          <dgm:bulletEnabled val="1"/>
        </dgm:presLayoutVars>
      </dgm:prSet>
      <dgm:spPr/>
    </dgm:pt>
    <dgm:pt modelId="{F0CF8227-B88F-484D-A63B-EA25BE0EEC84}" type="pres">
      <dgm:prSet presAssocID="{9C2664B0-8062-4461-AA3B-7624BC034D3B}" presName="FiveNodes_3" presStyleLbl="node1" presStyleIdx="2" presStyleCnt="5">
        <dgm:presLayoutVars>
          <dgm:bulletEnabled val="1"/>
        </dgm:presLayoutVars>
      </dgm:prSet>
      <dgm:spPr/>
    </dgm:pt>
    <dgm:pt modelId="{F3323ED8-C27F-4E5A-9C9A-C7FF3E5D97C5}" type="pres">
      <dgm:prSet presAssocID="{9C2664B0-8062-4461-AA3B-7624BC034D3B}" presName="FiveNodes_4" presStyleLbl="node1" presStyleIdx="3" presStyleCnt="5">
        <dgm:presLayoutVars>
          <dgm:bulletEnabled val="1"/>
        </dgm:presLayoutVars>
      </dgm:prSet>
      <dgm:spPr/>
    </dgm:pt>
    <dgm:pt modelId="{DDA09DC0-00C7-4D4F-A45E-4F4A9AFF1EA6}" type="pres">
      <dgm:prSet presAssocID="{9C2664B0-8062-4461-AA3B-7624BC034D3B}" presName="FiveNodes_5" presStyleLbl="node1" presStyleIdx="4" presStyleCnt="5">
        <dgm:presLayoutVars>
          <dgm:bulletEnabled val="1"/>
        </dgm:presLayoutVars>
      </dgm:prSet>
      <dgm:spPr/>
    </dgm:pt>
    <dgm:pt modelId="{A3DF6413-E9E7-411C-9C51-635E8B45EA57}" type="pres">
      <dgm:prSet presAssocID="{9C2664B0-8062-4461-AA3B-7624BC034D3B}" presName="FiveConn_1-2" presStyleLbl="fgAccFollowNode1" presStyleIdx="0" presStyleCnt="4">
        <dgm:presLayoutVars>
          <dgm:bulletEnabled val="1"/>
        </dgm:presLayoutVars>
      </dgm:prSet>
      <dgm:spPr/>
    </dgm:pt>
    <dgm:pt modelId="{D68E3F38-71DE-4726-8500-A5693C3A1FEB}" type="pres">
      <dgm:prSet presAssocID="{9C2664B0-8062-4461-AA3B-7624BC034D3B}" presName="FiveConn_2-3" presStyleLbl="fgAccFollowNode1" presStyleIdx="1" presStyleCnt="4">
        <dgm:presLayoutVars>
          <dgm:bulletEnabled val="1"/>
        </dgm:presLayoutVars>
      </dgm:prSet>
      <dgm:spPr/>
    </dgm:pt>
    <dgm:pt modelId="{9B7143ED-DE92-4AA4-ABFC-7C4345C9E469}" type="pres">
      <dgm:prSet presAssocID="{9C2664B0-8062-4461-AA3B-7624BC034D3B}" presName="FiveConn_3-4" presStyleLbl="fgAccFollowNode1" presStyleIdx="2" presStyleCnt="4">
        <dgm:presLayoutVars>
          <dgm:bulletEnabled val="1"/>
        </dgm:presLayoutVars>
      </dgm:prSet>
      <dgm:spPr/>
    </dgm:pt>
    <dgm:pt modelId="{781FA6C6-83A5-46FA-8335-1F0112D5C446}" type="pres">
      <dgm:prSet presAssocID="{9C2664B0-8062-4461-AA3B-7624BC034D3B}" presName="FiveConn_4-5" presStyleLbl="fgAccFollowNode1" presStyleIdx="3" presStyleCnt="4">
        <dgm:presLayoutVars>
          <dgm:bulletEnabled val="1"/>
        </dgm:presLayoutVars>
      </dgm:prSet>
      <dgm:spPr/>
    </dgm:pt>
    <dgm:pt modelId="{1EA54D07-BF30-4761-8173-009C19081E6A}" type="pres">
      <dgm:prSet presAssocID="{9C2664B0-8062-4461-AA3B-7624BC034D3B}" presName="FiveNodes_1_text" presStyleLbl="node1" presStyleIdx="4" presStyleCnt="5">
        <dgm:presLayoutVars>
          <dgm:bulletEnabled val="1"/>
        </dgm:presLayoutVars>
      </dgm:prSet>
      <dgm:spPr/>
    </dgm:pt>
    <dgm:pt modelId="{CA83E157-C638-4C50-9EB7-ED1AF4124963}" type="pres">
      <dgm:prSet presAssocID="{9C2664B0-8062-4461-AA3B-7624BC034D3B}" presName="FiveNodes_2_text" presStyleLbl="node1" presStyleIdx="4" presStyleCnt="5">
        <dgm:presLayoutVars>
          <dgm:bulletEnabled val="1"/>
        </dgm:presLayoutVars>
      </dgm:prSet>
      <dgm:spPr/>
    </dgm:pt>
    <dgm:pt modelId="{0CD15C27-4363-4B12-BAD5-766BC3A949F4}" type="pres">
      <dgm:prSet presAssocID="{9C2664B0-8062-4461-AA3B-7624BC034D3B}" presName="FiveNodes_3_text" presStyleLbl="node1" presStyleIdx="4" presStyleCnt="5">
        <dgm:presLayoutVars>
          <dgm:bulletEnabled val="1"/>
        </dgm:presLayoutVars>
      </dgm:prSet>
      <dgm:spPr/>
    </dgm:pt>
    <dgm:pt modelId="{CFF54D4D-FD65-49DC-9E9D-F16A181B1BA5}" type="pres">
      <dgm:prSet presAssocID="{9C2664B0-8062-4461-AA3B-7624BC034D3B}" presName="FiveNodes_4_text" presStyleLbl="node1" presStyleIdx="4" presStyleCnt="5">
        <dgm:presLayoutVars>
          <dgm:bulletEnabled val="1"/>
        </dgm:presLayoutVars>
      </dgm:prSet>
      <dgm:spPr/>
    </dgm:pt>
    <dgm:pt modelId="{F1C249BF-621E-4E85-B53B-E4AA3FA05D67}" type="pres">
      <dgm:prSet presAssocID="{9C2664B0-8062-4461-AA3B-7624BC034D3B}" presName="FiveNodes_5_text" presStyleLbl="node1" presStyleIdx="4" presStyleCnt="5">
        <dgm:presLayoutVars>
          <dgm:bulletEnabled val="1"/>
        </dgm:presLayoutVars>
      </dgm:prSet>
      <dgm:spPr/>
    </dgm:pt>
  </dgm:ptLst>
  <dgm:cxnLst>
    <dgm:cxn modelId="{A4158601-ADBF-458E-B598-297DF0A975D2}" type="presOf" srcId="{698670A0-F245-4D03-A088-655DA6B9448A}" destId="{781FA6C6-83A5-46FA-8335-1F0112D5C446}" srcOrd="0" destOrd="0" presId="urn:microsoft.com/office/officeart/2005/8/layout/vProcess5"/>
    <dgm:cxn modelId="{10C2BA01-168A-4955-B0F2-75380A307E7A}" type="presOf" srcId="{7507774B-20D9-4218-AE1B-6899D2601016}" destId="{CFF54D4D-FD65-49DC-9E9D-F16A181B1BA5}" srcOrd="1" destOrd="0" presId="urn:microsoft.com/office/officeart/2005/8/layout/vProcess5"/>
    <dgm:cxn modelId="{8D24E101-A80B-4836-B5CE-6D3C300976A9}" srcId="{9C2664B0-8062-4461-AA3B-7624BC034D3B}" destId="{9028566D-BECE-4B66-A1DD-C965FBB4953D}" srcOrd="1" destOrd="0" parTransId="{3E98F0F6-8DFB-416C-B561-9E9F780C9978}" sibTransId="{F496C94F-B917-45AC-A3ED-195EC4BDE03C}"/>
    <dgm:cxn modelId="{61551808-72A8-4D1A-A1BC-44584350107A}" type="presOf" srcId="{9028566D-BECE-4B66-A1DD-C965FBB4953D}" destId="{CA83E157-C638-4C50-9EB7-ED1AF4124963}" srcOrd="1" destOrd="0" presId="urn:microsoft.com/office/officeart/2005/8/layout/vProcess5"/>
    <dgm:cxn modelId="{0A5C210D-3843-4389-A194-087D97974A40}" type="presOf" srcId="{A4E87BC7-9B79-4151-B74E-A67710898CDA}" destId="{F1C249BF-621E-4E85-B53B-E4AA3FA05D67}" srcOrd="1" destOrd="0" presId="urn:microsoft.com/office/officeart/2005/8/layout/vProcess5"/>
    <dgm:cxn modelId="{F5B5EE0E-8F14-467C-AC81-7D5B97DBE264}" srcId="{9C2664B0-8062-4461-AA3B-7624BC034D3B}" destId="{A4E87BC7-9B79-4151-B74E-A67710898CDA}" srcOrd="4" destOrd="0" parTransId="{4729E149-9C57-48DF-A879-4CD488BF9BF9}" sibTransId="{1267802F-2674-482A-A8EE-29910BA3A9E7}"/>
    <dgm:cxn modelId="{E96FD013-8BB7-4C61-867E-E3F4C0B824EF}" srcId="{9C2664B0-8062-4461-AA3B-7624BC034D3B}" destId="{135FC6C6-FC4E-4093-A3A5-30FA299AB62E}" srcOrd="0" destOrd="0" parTransId="{A3683B86-9FED-406C-9C88-221396CFF9B0}" sibTransId="{77ABC86F-B24C-4871-B9C5-8D89EF39CB86}"/>
    <dgm:cxn modelId="{A02A4F39-08D2-49B8-97E5-C2EE8925C63C}" type="presOf" srcId="{278CE469-28B8-4921-9C4C-9CA61BEDDD67}" destId="{9B7143ED-DE92-4AA4-ABFC-7C4345C9E469}" srcOrd="0" destOrd="0" presId="urn:microsoft.com/office/officeart/2005/8/layout/vProcess5"/>
    <dgm:cxn modelId="{CCD3585C-02BA-42BD-BBD4-1BAD72DD465C}" type="presOf" srcId="{7507774B-20D9-4218-AE1B-6899D2601016}" destId="{F3323ED8-C27F-4E5A-9C9A-C7FF3E5D97C5}" srcOrd="0" destOrd="0" presId="urn:microsoft.com/office/officeart/2005/8/layout/vProcess5"/>
    <dgm:cxn modelId="{5A972B5E-4DF2-4D6C-9C44-9273EFA16B7A}" type="presOf" srcId="{135FC6C6-FC4E-4093-A3A5-30FA299AB62E}" destId="{1EA54D07-BF30-4761-8173-009C19081E6A}" srcOrd="1" destOrd="0" presId="urn:microsoft.com/office/officeart/2005/8/layout/vProcess5"/>
    <dgm:cxn modelId="{8D4AF367-92D0-4F52-9027-221F13193DC0}" type="presOf" srcId="{A4E87BC7-9B79-4151-B74E-A67710898CDA}" destId="{DDA09DC0-00C7-4D4F-A45E-4F4A9AFF1EA6}" srcOrd="0" destOrd="0" presId="urn:microsoft.com/office/officeart/2005/8/layout/vProcess5"/>
    <dgm:cxn modelId="{4A2AA879-2AF8-4D76-9830-E3B8E892CA7F}" type="presOf" srcId="{9C2664B0-8062-4461-AA3B-7624BC034D3B}" destId="{51036A8A-472A-4DA1-9006-83EF7427C6CB}" srcOrd="0" destOrd="0" presId="urn:microsoft.com/office/officeart/2005/8/layout/vProcess5"/>
    <dgm:cxn modelId="{D8F1F083-0BB2-49B8-884E-D75A8EF35528}" srcId="{9C2664B0-8062-4461-AA3B-7624BC034D3B}" destId="{7507774B-20D9-4218-AE1B-6899D2601016}" srcOrd="3" destOrd="0" parTransId="{E200BFE2-57EB-40E1-9853-035F508F6859}" sibTransId="{698670A0-F245-4D03-A088-655DA6B9448A}"/>
    <dgm:cxn modelId="{81F82989-E3CD-4242-B081-72933F7BDAC2}" type="presOf" srcId="{9028566D-BECE-4B66-A1DD-C965FBB4953D}" destId="{1715C9F6-D210-43CD-87C1-6DF97F1E297D}" srcOrd="0" destOrd="0" presId="urn:microsoft.com/office/officeart/2005/8/layout/vProcess5"/>
    <dgm:cxn modelId="{4237F98E-9C92-47F5-9879-41A04779013D}" type="presOf" srcId="{F496C94F-B917-45AC-A3ED-195EC4BDE03C}" destId="{D68E3F38-71DE-4726-8500-A5693C3A1FEB}" srcOrd="0" destOrd="0" presId="urn:microsoft.com/office/officeart/2005/8/layout/vProcess5"/>
    <dgm:cxn modelId="{353EF8B2-B18A-40D4-B29C-9492E310F98A}" type="presOf" srcId="{135FC6C6-FC4E-4093-A3A5-30FA299AB62E}" destId="{E2BBC8D9-AAF5-4462-88F1-8FC896AF52AD}" srcOrd="0" destOrd="0" presId="urn:microsoft.com/office/officeart/2005/8/layout/vProcess5"/>
    <dgm:cxn modelId="{F363C2B5-8FF1-4B83-A5F5-CAD28AF957D3}" type="presOf" srcId="{F7F974F3-FB01-4212-A669-33DFC036F0D3}" destId="{0CD15C27-4363-4B12-BAD5-766BC3A949F4}" srcOrd="1" destOrd="0" presId="urn:microsoft.com/office/officeart/2005/8/layout/vProcess5"/>
    <dgm:cxn modelId="{490104BB-3297-495A-A4EF-05093D00088D}" type="presOf" srcId="{F7F974F3-FB01-4212-A669-33DFC036F0D3}" destId="{F0CF8227-B88F-484D-A63B-EA25BE0EEC84}" srcOrd="0" destOrd="0" presId="urn:microsoft.com/office/officeart/2005/8/layout/vProcess5"/>
    <dgm:cxn modelId="{DBE877C0-8C37-4205-82BE-5ABEAED36729}" srcId="{9C2664B0-8062-4461-AA3B-7624BC034D3B}" destId="{F7F974F3-FB01-4212-A669-33DFC036F0D3}" srcOrd="2" destOrd="0" parTransId="{3A86BB36-C8EA-4D3C-B642-5129ED7FB878}" sibTransId="{278CE469-28B8-4921-9C4C-9CA61BEDDD67}"/>
    <dgm:cxn modelId="{7F6945E3-6F3A-4023-974E-D6FFE6EF182C}" type="presOf" srcId="{77ABC86F-B24C-4871-B9C5-8D89EF39CB86}" destId="{A3DF6413-E9E7-411C-9C51-635E8B45EA57}" srcOrd="0" destOrd="0" presId="urn:microsoft.com/office/officeart/2005/8/layout/vProcess5"/>
    <dgm:cxn modelId="{742B1023-3483-4DB7-9910-8D7070246DE5}" type="presParOf" srcId="{51036A8A-472A-4DA1-9006-83EF7427C6CB}" destId="{882AAEEA-94AA-4308-A212-5FA180E2947C}" srcOrd="0" destOrd="0" presId="urn:microsoft.com/office/officeart/2005/8/layout/vProcess5"/>
    <dgm:cxn modelId="{C2431A14-DA1E-4CF6-B39B-62E154028475}" type="presParOf" srcId="{51036A8A-472A-4DA1-9006-83EF7427C6CB}" destId="{E2BBC8D9-AAF5-4462-88F1-8FC896AF52AD}" srcOrd="1" destOrd="0" presId="urn:microsoft.com/office/officeart/2005/8/layout/vProcess5"/>
    <dgm:cxn modelId="{706D043B-8636-4108-AD23-74BE782F96FB}" type="presParOf" srcId="{51036A8A-472A-4DA1-9006-83EF7427C6CB}" destId="{1715C9F6-D210-43CD-87C1-6DF97F1E297D}" srcOrd="2" destOrd="0" presId="urn:microsoft.com/office/officeart/2005/8/layout/vProcess5"/>
    <dgm:cxn modelId="{AF7F5DFE-10FD-4AAE-9ADC-39648C11FEA7}" type="presParOf" srcId="{51036A8A-472A-4DA1-9006-83EF7427C6CB}" destId="{F0CF8227-B88F-484D-A63B-EA25BE0EEC84}" srcOrd="3" destOrd="0" presId="urn:microsoft.com/office/officeart/2005/8/layout/vProcess5"/>
    <dgm:cxn modelId="{848083BD-09FC-4402-B6A0-FA9878F03383}" type="presParOf" srcId="{51036A8A-472A-4DA1-9006-83EF7427C6CB}" destId="{F3323ED8-C27F-4E5A-9C9A-C7FF3E5D97C5}" srcOrd="4" destOrd="0" presId="urn:microsoft.com/office/officeart/2005/8/layout/vProcess5"/>
    <dgm:cxn modelId="{BB24448C-F629-4298-9C66-4D93966DE0E7}" type="presParOf" srcId="{51036A8A-472A-4DA1-9006-83EF7427C6CB}" destId="{DDA09DC0-00C7-4D4F-A45E-4F4A9AFF1EA6}" srcOrd="5" destOrd="0" presId="urn:microsoft.com/office/officeart/2005/8/layout/vProcess5"/>
    <dgm:cxn modelId="{16E3E925-964B-4A95-AE50-AB117ED526DB}" type="presParOf" srcId="{51036A8A-472A-4DA1-9006-83EF7427C6CB}" destId="{A3DF6413-E9E7-411C-9C51-635E8B45EA57}" srcOrd="6" destOrd="0" presId="urn:microsoft.com/office/officeart/2005/8/layout/vProcess5"/>
    <dgm:cxn modelId="{752E3AEE-B812-4EE5-8C97-0A2DAD3FAB64}" type="presParOf" srcId="{51036A8A-472A-4DA1-9006-83EF7427C6CB}" destId="{D68E3F38-71DE-4726-8500-A5693C3A1FEB}" srcOrd="7" destOrd="0" presId="urn:microsoft.com/office/officeart/2005/8/layout/vProcess5"/>
    <dgm:cxn modelId="{BE18E604-5D43-468D-8F88-B39B511631C0}" type="presParOf" srcId="{51036A8A-472A-4DA1-9006-83EF7427C6CB}" destId="{9B7143ED-DE92-4AA4-ABFC-7C4345C9E469}" srcOrd="8" destOrd="0" presId="urn:microsoft.com/office/officeart/2005/8/layout/vProcess5"/>
    <dgm:cxn modelId="{9B206366-3909-45D8-8262-06EA86D7BE6E}" type="presParOf" srcId="{51036A8A-472A-4DA1-9006-83EF7427C6CB}" destId="{781FA6C6-83A5-46FA-8335-1F0112D5C446}" srcOrd="9" destOrd="0" presId="urn:microsoft.com/office/officeart/2005/8/layout/vProcess5"/>
    <dgm:cxn modelId="{02FC3433-562D-471D-831F-88A233227A63}" type="presParOf" srcId="{51036A8A-472A-4DA1-9006-83EF7427C6CB}" destId="{1EA54D07-BF30-4761-8173-009C19081E6A}" srcOrd="10" destOrd="0" presId="urn:microsoft.com/office/officeart/2005/8/layout/vProcess5"/>
    <dgm:cxn modelId="{B0039592-B517-41F9-ACC7-737267CB53B9}" type="presParOf" srcId="{51036A8A-472A-4DA1-9006-83EF7427C6CB}" destId="{CA83E157-C638-4C50-9EB7-ED1AF4124963}" srcOrd="11" destOrd="0" presId="urn:microsoft.com/office/officeart/2005/8/layout/vProcess5"/>
    <dgm:cxn modelId="{43225413-FE3C-44E1-BA94-4FB5972BEAD2}" type="presParOf" srcId="{51036A8A-472A-4DA1-9006-83EF7427C6CB}" destId="{0CD15C27-4363-4B12-BAD5-766BC3A949F4}" srcOrd="12" destOrd="0" presId="urn:microsoft.com/office/officeart/2005/8/layout/vProcess5"/>
    <dgm:cxn modelId="{88A34D34-16D8-40BE-87C4-9F9350F4DE6B}" type="presParOf" srcId="{51036A8A-472A-4DA1-9006-83EF7427C6CB}" destId="{CFF54D4D-FD65-49DC-9E9D-F16A181B1BA5}" srcOrd="13" destOrd="0" presId="urn:microsoft.com/office/officeart/2005/8/layout/vProcess5"/>
    <dgm:cxn modelId="{7B5194FF-FCCE-48DF-A52C-98D1C2B1B6F2}" type="presParOf" srcId="{51036A8A-472A-4DA1-9006-83EF7427C6CB}" destId="{F1C249BF-621E-4E85-B53B-E4AA3FA05D6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166D2-1731-4100-9E4D-35FF94B368BB}">
      <dsp:nvSpPr>
        <dsp:cNvPr id="0" name=""/>
        <dsp:cNvSpPr/>
      </dsp:nvSpPr>
      <dsp:spPr>
        <a:xfrm>
          <a:off x="0" y="387487"/>
          <a:ext cx="6586690" cy="2008125"/>
        </a:xfrm>
        <a:prstGeom prst="roundRect">
          <a:avLst/>
        </a:prstGeom>
        <a:solidFill>
          <a:schemeClr val="lt1">
            <a:alpha val="90000"/>
            <a:hueOff val="0"/>
            <a:satOff val="0"/>
            <a:lumOff val="0"/>
            <a:alphaOff val="0"/>
          </a:schemeClr>
        </a:solidFill>
        <a:ln w="25400" cap="flat" cmpd="sng" algn="ctr">
          <a:solidFill>
            <a:schemeClr val="tx2">
              <a:lumMod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1200" tIns="520700" rIns="511200" bIns="170688" numCol="1" spcCol="1270" anchor="t" anchorCtr="0">
          <a:noAutofit/>
        </a:bodyPr>
        <a:lstStyle/>
        <a:p>
          <a:pPr marL="228600" lvl="1" indent="-228600" algn="ctr" defTabSz="1066800">
            <a:lnSpc>
              <a:spcPct val="100000"/>
            </a:lnSpc>
            <a:spcBef>
              <a:spcPct val="0"/>
            </a:spcBef>
            <a:spcAft>
              <a:spcPct val="15000"/>
            </a:spcAft>
            <a:buFont typeface="Arial" panose="020B0604020202020204" pitchFamily="34" charset="0"/>
            <a:buNone/>
          </a:pPr>
          <a:r>
            <a:rPr lang="en-GB" sz="2400" b="0" i="0" u="none" kern="1200" dirty="0">
              <a:latin typeface="Inter Light" panose="020B0604020202020204" charset="0"/>
              <a:ea typeface="Inter Light" panose="020B0604020202020204" charset="0"/>
            </a:rPr>
            <a:t>The one who constantly returns to his Lord. The one who always repents to Allah.</a:t>
          </a:r>
          <a:endParaRPr lang="en-GB" sz="2400" kern="1200" dirty="0">
            <a:latin typeface="Inter Light" panose="020B0604020202020204" charset="0"/>
            <a:ea typeface="Inter Light" panose="020B0604020202020204" charset="0"/>
          </a:endParaRPr>
        </a:p>
      </dsp:txBody>
      <dsp:txXfrm>
        <a:off x="98029" y="485516"/>
        <a:ext cx="6390632" cy="1812067"/>
      </dsp:txXfrm>
    </dsp:sp>
    <dsp:sp modelId="{9F60D0E8-480B-40E1-BEDA-F0EB7BC72A86}">
      <dsp:nvSpPr>
        <dsp:cNvPr id="0" name=""/>
        <dsp:cNvSpPr/>
      </dsp:nvSpPr>
      <dsp:spPr>
        <a:xfrm>
          <a:off x="329334" y="18487"/>
          <a:ext cx="4610683" cy="738000"/>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273" tIns="0" rIns="174273" bIns="0" numCol="1" spcCol="1270" anchor="ctr" anchorCtr="0">
          <a:noAutofit/>
        </a:bodyPr>
        <a:lstStyle/>
        <a:p>
          <a:pPr marL="0" lvl="0" indent="0" algn="ctr" defTabSz="1422400">
            <a:lnSpc>
              <a:spcPct val="100000"/>
            </a:lnSpc>
            <a:spcBef>
              <a:spcPct val="0"/>
            </a:spcBef>
            <a:spcAft>
              <a:spcPct val="35000"/>
            </a:spcAft>
            <a:buNone/>
          </a:pPr>
          <a:r>
            <a:rPr lang="ar-SA" sz="3200" i="0" u="none" strike="noStrike" kern="1200" dirty="0">
              <a:solidFill>
                <a:srgbClr val="413169"/>
              </a:solidFill>
              <a:effectLst/>
              <a:latin typeface="Noto Naskh Arabic SemiBold" pitchFamily="2" charset="-78"/>
              <a:cs typeface="Noto Naskh Arabic SemiBold" pitchFamily="2" charset="-78"/>
            </a:rPr>
            <a:t>أَوَّابٍ</a:t>
          </a:r>
          <a:endParaRPr lang="en-GB" sz="3200" kern="1200" dirty="0">
            <a:solidFill>
              <a:srgbClr val="4B116F"/>
            </a:solidFill>
            <a:latin typeface="Noto Naskh Arabic SemiBold" pitchFamily="2" charset="-78"/>
            <a:cs typeface="Noto Naskh Arabic SemiBold" pitchFamily="2" charset="-78"/>
          </a:endParaRPr>
        </a:p>
      </dsp:txBody>
      <dsp:txXfrm>
        <a:off x="365360" y="54513"/>
        <a:ext cx="4538631" cy="665948"/>
      </dsp:txXfrm>
    </dsp:sp>
    <dsp:sp modelId="{B63B34FF-601D-4F19-A8DB-24897B842782}">
      <dsp:nvSpPr>
        <dsp:cNvPr id="0" name=""/>
        <dsp:cNvSpPr/>
      </dsp:nvSpPr>
      <dsp:spPr>
        <a:xfrm>
          <a:off x="0" y="2899612"/>
          <a:ext cx="6586690" cy="2401875"/>
        </a:xfrm>
        <a:prstGeom prst="roundRect">
          <a:avLst/>
        </a:prstGeom>
        <a:solidFill>
          <a:schemeClr val="lt1">
            <a:alpha val="90000"/>
            <a:hueOff val="0"/>
            <a:satOff val="0"/>
            <a:lumOff val="0"/>
            <a:alphaOff val="0"/>
          </a:schemeClr>
        </a:solidFill>
        <a:ln w="25400" cap="flat" cmpd="sng" algn="ctr">
          <a:solidFill>
            <a:schemeClr val="tx2">
              <a:lumMod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1200" tIns="520700" rIns="511200" bIns="170688" numCol="1" spcCol="1270" anchor="t" anchorCtr="0">
          <a:noAutofit/>
        </a:bodyPr>
        <a:lstStyle/>
        <a:p>
          <a:pPr marL="228600" lvl="1" indent="-228600" algn="l" defTabSz="1066800">
            <a:lnSpc>
              <a:spcPct val="100000"/>
            </a:lnSpc>
            <a:spcBef>
              <a:spcPct val="0"/>
            </a:spcBef>
            <a:spcAft>
              <a:spcPct val="15000"/>
            </a:spcAft>
            <a:buNone/>
          </a:pPr>
          <a:r>
            <a:rPr lang="en-GB" sz="2400" b="0" i="0" u="none" kern="1200" dirty="0">
              <a:latin typeface="Inter Light" panose="020B0604020202020204" charset="0"/>
              <a:ea typeface="Inter Light" panose="020B0604020202020204" charset="0"/>
            </a:rPr>
            <a:t>   Protector; the one who protects their eyes, ears etc from anything </a:t>
          </a:r>
          <a:r>
            <a:rPr lang="en-GB" sz="2400" b="0" i="0" u="none" kern="1200" dirty="0" err="1">
              <a:latin typeface="Inter Light" panose="020B0604020202020204" charset="0"/>
              <a:ea typeface="Inter Light" panose="020B0604020202020204" charset="0"/>
            </a:rPr>
            <a:t>ḥarām</a:t>
          </a:r>
          <a:r>
            <a:rPr lang="en-GB" sz="2400" b="0" i="0" u="none" kern="1200" dirty="0">
              <a:latin typeface="Inter Light" panose="020B0604020202020204" charset="0"/>
              <a:ea typeface="Inter Light" panose="020B0604020202020204" charset="0"/>
            </a:rPr>
            <a:t> and from crossing Allah’s boundaries.</a:t>
          </a:r>
          <a:endParaRPr lang="en-GB" sz="2400" kern="1200" dirty="0">
            <a:latin typeface="Inter Light" panose="020B0604020202020204" charset="0"/>
            <a:ea typeface="Inter Light" panose="020B0604020202020204" charset="0"/>
          </a:endParaRPr>
        </a:p>
      </dsp:txBody>
      <dsp:txXfrm>
        <a:off x="117250" y="3016862"/>
        <a:ext cx="6352190" cy="2167375"/>
      </dsp:txXfrm>
    </dsp:sp>
    <dsp:sp modelId="{84B37FE1-3CCB-4B44-A01A-7CDA24FBDCFC}">
      <dsp:nvSpPr>
        <dsp:cNvPr id="0" name=""/>
        <dsp:cNvSpPr/>
      </dsp:nvSpPr>
      <dsp:spPr>
        <a:xfrm>
          <a:off x="329334" y="2530612"/>
          <a:ext cx="4610683" cy="738000"/>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273" tIns="0" rIns="174273" bIns="0" numCol="1" spcCol="1270" anchor="ctr" anchorCtr="0">
          <a:noAutofit/>
        </a:bodyPr>
        <a:lstStyle/>
        <a:p>
          <a:pPr marL="0" lvl="0" indent="0" algn="ctr" defTabSz="1422400">
            <a:lnSpc>
              <a:spcPct val="100000"/>
            </a:lnSpc>
            <a:spcBef>
              <a:spcPct val="0"/>
            </a:spcBef>
            <a:spcAft>
              <a:spcPct val="35000"/>
            </a:spcAft>
            <a:buNone/>
          </a:pPr>
          <a:r>
            <a:rPr lang="ar-SA" sz="3200" i="0" u="none" strike="noStrike" kern="1200" dirty="0">
              <a:solidFill>
                <a:srgbClr val="413169"/>
              </a:solidFill>
              <a:effectLst/>
              <a:latin typeface="Noto Naskh Arabic SemiBold" pitchFamily="2" charset="-78"/>
              <a:cs typeface="Noto Naskh Arabic SemiBold" pitchFamily="2" charset="-78"/>
            </a:rPr>
            <a:t>حَفِيظٍ </a:t>
          </a:r>
          <a:endParaRPr lang="en-GB" sz="3200" kern="1200" dirty="0">
            <a:solidFill>
              <a:srgbClr val="4B116F"/>
            </a:solidFill>
            <a:latin typeface="Noto Naskh Arabic SemiBold" pitchFamily="2" charset="-78"/>
            <a:cs typeface="Noto Naskh Arabic SemiBold" pitchFamily="2" charset="-78"/>
          </a:endParaRPr>
        </a:p>
      </dsp:txBody>
      <dsp:txXfrm>
        <a:off x="365360" y="2566638"/>
        <a:ext cx="4538631"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166D2-1731-4100-9E4D-35FF94B368BB}">
      <dsp:nvSpPr>
        <dsp:cNvPr id="0" name=""/>
        <dsp:cNvSpPr/>
      </dsp:nvSpPr>
      <dsp:spPr>
        <a:xfrm>
          <a:off x="0" y="470106"/>
          <a:ext cx="7912046" cy="1318275"/>
        </a:xfrm>
        <a:prstGeom prst="roundRect">
          <a:avLst/>
        </a:prstGeom>
        <a:solidFill>
          <a:schemeClr val="lt1">
            <a:alpha val="90000"/>
            <a:hueOff val="0"/>
            <a:satOff val="0"/>
            <a:lumOff val="0"/>
            <a:alphaOff val="0"/>
          </a:schemeClr>
        </a:solidFill>
        <a:ln w="25400" cap="flat" cmpd="sng" algn="ctr">
          <a:solidFill>
            <a:schemeClr val="tx2">
              <a:lumMod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063" tIns="645668" rIns="614063" bIns="170688" numCol="1" spcCol="1270" anchor="t" anchorCtr="0">
          <a:noAutofit/>
        </a:bodyPr>
        <a:lstStyle/>
        <a:p>
          <a:pPr marL="228600" lvl="1" indent="-228600" algn="l" defTabSz="1066800">
            <a:lnSpc>
              <a:spcPct val="100000"/>
            </a:lnSpc>
            <a:spcBef>
              <a:spcPct val="0"/>
            </a:spcBef>
            <a:spcAft>
              <a:spcPct val="15000"/>
            </a:spcAft>
            <a:buNone/>
          </a:pPr>
          <a:r>
            <a:rPr lang="en-GB" sz="2400" b="0" i="0" u="none" kern="1200" dirty="0" err="1">
              <a:latin typeface="Inter Light" panose="020B0604020202020204" charset="0"/>
              <a:ea typeface="Inter Light" panose="020B0604020202020204" charset="0"/>
            </a:rPr>
            <a:t>Khashyah</a:t>
          </a:r>
          <a:r>
            <a:rPr lang="en-GB" sz="2400" b="0" i="0" u="none" kern="1200" dirty="0">
              <a:latin typeface="Inter Light" panose="020B0604020202020204" charset="0"/>
              <a:ea typeface="Inter Light" panose="020B0604020202020204" charset="0"/>
            </a:rPr>
            <a:t> (awe) = fear + respect.</a:t>
          </a:r>
          <a:endParaRPr lang="en-GB" sz="2400" kern="1200" dirty="0">
            <a:latin typeface="Inter Light" panose="020B0604020202020204" charset="0"/>
            <a:ea typeface="Inter Light" panose="020B0604020202020204" charset="0"/>
          </a:endParaRPr>
        </a:p>
      </dsp:txBody>
      <dsp:txXfrm>
        <a:off x="64353" y="534459"/>
        <a:ext cx="7783340" cy="1189569"/>
      </dsp:txXfrm>
    </dsp:sp>
    <dsp:sp modelId="{9F60D0E8-480B-40E1-BEDA-F0EB7BC72A86}">
      <dsp:nvSpPr>
        <dsp:cNvPr id="0" name=""/>
        <dsp:cNvSpPr/>
      </dsp:nvSpPr>
      <dsp:spPr>
        <a:xfrm>
          <a:off x="395602" y="12546"/>
          <a:ext cx="5538432" cy="915120"/>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40" tIns="0" rIns="209340" bIns="0" numCol="1" spcCol="1270" anchor="ctr" anchorCtr="0">
          <a:noAutofit/>
        </a:bodyPr>
        <a:lstStyle/>
        <a:p>
          <a:pPr marL="0" lvl="0" indent="0" algn="ctr" defTabSz="1377950">
            <a:lnSpc>
              <a:spcPct val="90000"/>
            </a:lnSpc>
            <a:spcBef>
              <a:spcPct val="0"/>
            </a:spcBef>
            <a:spcAft>
              <a:spcPct val="35000"/>
            </a:spcAft>
            <a:buNone/>
          </a:pPr>
          <a:r>
            <a:rPr lang="ar-SA" sz="3100" i="0" u="none" strike="noStrike" kern="1200" dirty="0">
              <a:solidFill>
                <a:srgbClr val="413169"/>
              </a:solidFill>
              <a:effectLst/>
              <a:latin typeface="Noto Naskh Arabic SemiBold" pitchFamily="2" charset="-78"/>
              <a:cs typeface="Noto Naskh Arabic SemiBold" pitchFamily="2" charset="-78"/>
            </a:rPr>
            <a:t>خَشِىَ</a:t>
          </a:r>
          <a:endParaRPr lang="en-GB" sz="3100" kern="1200" dirty="0">
            <a:solidFill>
              <a:srgbClr val="4B116F"/>
            </a:solidFill>
            <a:latin typeface="Noto Naskh Arabic SemiBold" pitchFamily="2" charset="-78"/>
            <a:cs typeface="Noto Naskh Arabic SemiBold" pitchFamily="2" charset="-78"/>
          </a:endParaRPr>
        </a:p>
      </dsp:txBody>
      <dsp:txXfrm>
        <a:off x="440274" y="57218"/>
        <a:ext cx="5449088" cy="825776"/>
      </dsp:txXfrm>
    </dsp:sp>
    <dsp:sp modelId="{B63B34FF-601D-4F19-A8DB-24897B842782}">
      <dsp:nvSpPr>
        <dsp:cNvPr id="0" name=""/>
        <dsp:cNvSpPr/>
      </dsp:nvSpPr>
      <dsp:spPr>
        <a:xfrm>
          <a:off x="0" y="2413341"/>
          <a:ext cx="7912046" cy="3222450"/>
        </a:xfrm>
        <a:prstGeom prst="roundRect">
          <a:avLst/>
        </a:prstGeom>
        <a:solidFill>
          <a:schemeClr val="lt1">
            <a:alpha val="90000"/>
            <a:hueOff val="0"/>
            <a:satOff val="0"/>
            <a:lumOff val="0"/>
            <a:alphaOff val="0"/>
          </a:schemeClr>
        </a:solidFill>
        <a:ln w="25400" cap="flat" cmpd="sng" algn="ctr">
          <a:solidFill>
            <a:schemeClr val="tx2">
              <a:lumMod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063" tIns="645668" rIns="614063" bIns="170688" numCol="1" spcCol="1270" anchor="t" anchorCtr="0">
          <a:noAutofit/>
        </a:bodyPr>
        <a:lstStyle/>
        <a:p>
          <a:pPr marL="228600" lvl="1" indent="-228600" algn="l" defTabSz="1066800">
            <a:lnSpc>
              <a:spcPct val="100000"/>
            </a:lnSpc>
            <a:spcBef>
              <a:spcPct val="0"/>
            </a:spcBef>
            <a:spcAft>
              <a:spcPct val="15000"/>
            </a:spcAft>
            <a:buNone/>
          </a:pPr>
          <a:r>
            <a:rPr lang="en-GB" sz="2400" b="0" i="0" u="none" kern="1200" dirty="0">
              <a:latin typeface="Inter Light" panose="020B0604020202020204" charset="0"/>
              <a:ea typeface="Inter Light" panose="020B0604020202020204" charset="0"/>
            </a:rPr>
            <a:t>- Heart that is always turning to Allah.</a:t>
          </a:r>
          <a:endParaRPr lang="en-GB" sz="2400" kern="1200" dirty="0">
            <a:latin typeface="Inter Light" panose="020B0604020202020204" charset="0"/>
            <a:ea typeface="Inter Light" panose="020B0604020202020204" charset="0"/>
          </a:endParaRPr>
        </a:p>
        <a:p>
          <a:pPr marL="228600" lvl="1" indent="-228600" algn="l" defTabSz="1066800">
            <a:lnSpc>
              <a:spcPct val="100000"/>
            </a:lnSpc>
            <a:spcBef>
              <a:spcPct val="0"/>
            </a:spcBef>
            <a:spcAft>
              <a:spcPct val="15000"/>
            </a:spcAft>
            <a:buNone/>
          </a:pPr>
          <a:r>
            <a:rPr lang="en-GB" sz="2400" kern="1200" dirty="0">
              <a:latin typeface="Inter Light" panose="020B0604020202020204" charset="0"/>
              <a:ea typeface="Inter Light" panose="020B0604020202020204" charset="0"/>
            </a:rPr>
            <a:t>- </a:t>
          </a:r>
          <a:r>
            <a:rPr lang="en-GB" sz="2400" kern="1200" dirty="0" err="1">
              <a:latin typeface="Inter Light" panose="020B0604020202020204" charset="0"/>
              <a:ea typeface="Inter Light" panose="020B0604020202020204" charset="0"/>
            </a:rPr>
            <a:t>Munīb</a:t>
          </a:r>
          <a:r>
            <a:rPr lang="en-GB" sz="2400" kern="1200" dirty="0">
              <a:latin typeface="Inter Light" panose="020B0604020202020204" charset="0"/>
              <a:ea typeface="Inter Light" panose="020B0604020202020204" charset="0"/>
            </a:rPr>
            <a:t> is from </a:t>
          </a:r>
          <a:r>
            <a:rPr lang="en-GB" sz="2400" i="1" kern="1200" dirty="0" err="1">
              <a:latin typeface="Inter Light" panose="020B0604020202020204" charset="0"/>
              <a:ea typeface="Inter Light" panose="020B0604020202020204" charset="0"/>
            </a:rPr>
            <a:t>inābah</a:t>
          </a:r>
          <a:r>
            <a:rPr lang="en-GB" sz="2400" kern="1200" dirty="0">
              <a:latin typeface="Inter Light" panose="020B0604020202020204" charset="0"/>
              <a:ea typeface="Inter Light" panose="020B0604020202020204" charset="0"/>
            </a:rPr>
            <a:t>. </a:t>
          </a:r>
        </a:p>
        <a:p>
          <a:pPr marL="228600" lvl="1" indent="-228600" algn="l" defTabSz="1066800">
            <a:lnSpc>
              <a:spcPct val="100000"/>
            </a:lnSpc>
            <a:spcBef>
              <a:spcPct val="0"/>
            </a:spcBef>
            <a:spcAft>
              <a:spcPct val="15000"/>
            </a:spcAft>
            <a:buNone/>
          </a:pPr>
          <a:r>
            <a:rPr lang="en-GB" sz="2400" kern="1200" dirty="0">
              <a:latin typeface="Inter Light" panose="020B0604020202020204" charset="0"/>
              <a:ea typeface="Inter Light" panose="020B0604020202020204" charset="0"/>
            </a:rPr>
            <a:t>[A] Which āyah was this word previously mentioned in?</a:t>
          </a:r>
        </a:p>
        <a:p>
          <a:pPr marL="228600" lvl="1" indent="-228600" algn="l" defTabSz="1066800">
            <a:lnSpc>
              <a:spcPct val="100000"/>
            </a:lnSpc>
            <a:spcBef>
              <a:spcPct val="0"/>
            </a:spcBef>
            <a:spcAft>
              <a:spcPct val="15000"/>
            </a:spcAft>
            <a:buNone/>
          </a:pPr>
          <a:r>
            <a:rPr lang="en-GB" sz="2400" kern="1200" dirty="0">
              <a:latin typeface="Inter Light" panose="020B0604020202020204" charset="0"/>
              <a:ea typeface="Inter Light" panose="020B0604020202020204" charset="0"/>
            </a:rPr>
            <a:t>- Importance of the heart in our </a:t>
          </a:r>
          <a:r>
            <a:rPr lang="en-GB" sz="2400" kern="1200" dirty="0" err="1">
              <a:latin typeface="Inter Light" panose="020B0604020202020204" charset="0"/>
              <a:ea typeface="Inter Light" panose="020B0604020202020204" charset="0"/>
            </a:rPr>
            <a:t>dīn</a:t>
          </a:r>
          <a:endParaRPr lang="en-GB" sz="2400" kern="1200" dirty="0">
            <a:latin typeface="Inter Light" panose="020B0604020202020204" charset="0"/>
            <a:ea typeface="Inter Light" panose="020B0604020202020204" charset="0"/>
          </a:endParaRPr>
        </a:p>
      </dsp:txBody>
      <dsp:txXfrm>
        <a:off x="157307" y="2570648"/>
        <a:ext cx="7597432" cy="2907836"/>
      </dsp:txXfrm>
    </dsp:sp>
    <dsp:sp modelId="{84B37FE1-3CCB-4B44-A01A-7CDA24FBDCFC}">
      <dsp:nvSpPr>
        <dsp:cNvPr id="0" name=""/>
        <dsp:cNvSpPr/>
      </dsp:nvSpPr>
      <dsp:spPr>
        <a:xfrm>
          <a:off x="395602" y="1955781"/>
          <a:ext cx="5538432" cy="915120"/>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40" tIns="0" rIns="209340" bIns="0" numCol="1" spcCol="1270" anchor="ctr" anchorCtr="0">
          <a:noAutofit/>
        </a:bodyPr>
        <a:lstStyle/>
        <a:p>
          <a:pPr marL="0" lvl="0" indent="0" algn="ctr" defTabSz="1377950">
            <a:lnSpc>
              <a:spcPct val="90000"/>
            </a:lnSpc>
            <a:spcBef>
              <a:spcPct val="0"/>
            </a:spcBef>
            <a:spcAft>
              <a:spcPct val="35000"/>
            </a:spcAft>
            <a:buNone/>
          </a:pPr>
          <a:r>
            <a:rPr lang="ar-SA" sz="3100" i="0" u="none" strike="noStrike" kern="1200" dirty="0">
              <a:solidFill>
                <a:srgbClr val="413169"/>
              </a:solidFill>
              <a:effectLst/>
              <a:latin typeface="Noto Naskh Arabic SemiBold" pitchFamily="2" charset="-78"/>
              <a:cs typeface="Noto Naskh Arabic SemiBold" pitchFamily="2" charset="-78"/>
            </a:rPr>
            <a:t>بِقَلْبٍ مُّنِيبٍ </a:t>
          </a:r>
          <a:endParaRPr lang="en-GB" sz="3100" kern="1200" dirty="0">
            <a:solidFill>
              <a:srgbClr val="4B116F"/>
            </a:solidFill>
            <a:latin typeface="Noto Naskh Arabic SemiBold" pitchFamily="2" charset="-78"/>
            <a:cs typeface="Noto Naskh Arabic SemiBold" pitchFamily="2" charset="-78"/>
          </a:endParaRPr>
        </a:p>
      </dsp:txBody>
      <dsp:txXfrm>
        <a:off x="440274" y="2000453"/>
        <a:ext cx="5449088"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BC8D9-AAF5-4462-88F1-8FC896AF52AD}">
      <dsp:nvSpPr>
        <dsp:cNvPr id="0" name=""/>
        <dsp:cNvSpPr/>
      </dsp:nvSpPr>
      <dsp:spPr>
        <a:xfrm>
          <a:off x="0" y="0"/>
          <a:ext cx="7495604" cy="1282996"/>
        </a:xfrm>
        <a:prstGeom prst="roundRect">
          <a:avLst>
            <a:gd name="adj" fmla="val 10000"/>
          </a:avLst>
        </a:prstGeom>
        <a:solidFill>
          <a:srgbClr val="FAAC69"/>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u="none" kern="1200" dirty="0">
              <a:solidFill>
                <a:schemeClr val="bg1"/>
              </a:solidFill>
              <a:latin typeface="+mn-lt"/>
              <a:ea typeface="Inter Light" panose="020B0604020202020204" charset="0"/>
            </a:rPr>
            <a:t>Think of a recent sin you have committed. Write down a letter to Allah begging Him to forgive you</a:t>
          </a:r>
          <a:endParaRPr lang="en-GB" sz="2400" b="0" kern="1200" dirty="0">
            <a:solidFill>
              <a:schemeClr val="bg1"/>
            </a:solidFill>
            <a:latin typeface="+mn-lt"/>
            <a:ea typeface="Inter Light" panose="020B0604020202020204" charset="0"/>
          </a:endParaRPr>
        </a:p>
      </dsp:txBody>
      <dsp:txXfrm>
        <a:off x="37578" y="37578"/>
        <a:ext cx="5961040" cy="1207840"/>
      </dsp:txXfrm>
    </dsp:sp>
    <dsp:sp modelId="{1715C9F6-D210-43CD-87C1-6DF97F1E297D}">
      <dsp:nvSpPr>
        <dsp:cNvPr id="0" name=""/>
        <dsp:cNvSpPr/>
      </dsp:nvSpPr>
      <dsp:spPr>
        <a:xfrm>
          <a:off x="559736" y="1461190"/>
          <a:ext cx="7495604" cy="1282996"/>
        </a:xfrm>
        <a:prstGeom prst="roundRect">
          <a:avLst>
            <a:gd name="adj" fmla="val 10000"/>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u="none" kern="1200" dirty="0">
              <a:solidFill>
                <a:srgbClr val="4B116F"/>
              </a:solidFill>
              <a:latin typeface="Inter Light" panose="020B0604020202020204" charset="0"/>
              <a:ea typeface="Inter Light" panose="020B0604020202020204" charset="0"/>
            </a:rPr>
            <a:t>Acknowledge your lowly status</a:t>
          </a:r>
          <a:endParaRPr lang="en-GB" sz="2400" kern="1200" dirty="0">
            <a:solidFill>
              <a:srgbClr val="4B116F"/>
            </a:solidFill>
            <a:latin typeface="Inter Light" panose="020B0604020202020204" charset="0"/>
            <a:ea typeface="Inter Light" panose="020B0604020202020204" charset="0"/>
          </a:endParaRPr>
        </a:p>
      </dsp:txBody>
      <dsp:txXfrm>
        <a:off x="597314" y="1498768"/>
        <a:ext cx="6026764" cy="1207840"/>
      </dsp:txXfrm>
    </dsp:sp>
    <dsp:sp modelId="{F0CF8227-B88F-484D-A63B-EA25BE0EEC84}">
      <dsp:nvSpPr>
        <dsp:cNvPr id="0" name=""/>
        <dsp:cNvSpPr/>
      </dsp:nvSpPr>
      <dsp:spPr>
        <a:xfrm>
          <a:off x="1119473" y="2922380"/>
          <a:ext cx="7495604" cy="1282996"/>
        </a:xfrm>
        <a:prstGeom prst="roundRect">
          <a:avLst>
            <a:gd name="adj" fmla="val 10000"/>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u="none" kern="1200" dirty="0">
              <a:solidFill>
                <a:srgbClr val="4B116F"/>
              </a:solidFill>
              <a:latin typeface="Inter Light" panose="020B0604020202020204" charset="0"/>
              <a:ea typeface="Inter Light" panose="020B0604020202020204" charset="0"/>
            </a:rPr>
            <a:t>BEG</a:t>
          </a:r>
          <a:endParaRPr lang="en-GB" sz="2400" kern="1200" dirty="0">
            <a:solidFill>
              <a:srgbClr val="4B116F"/>
            </a:solidFill>
            <a:latin typeface="Inter Light" panose="020B0604020202020204" charset="0"/>
            <a:ea typeface="Inter Light" panose="020B0604020202020204" charset="0"/>
          </a:endParaRPr>
        </a:p>
      </dsp:txBody>
      <dsp:txXfrm>
        <a:off x="1157051" y="2959958"/>
        <a:ext cx="6026764" cy="1207840"/>
      </dsp:txXfrm>
    </dsp:sp>
    <dsp:sp modelId="{F3323ED8-C27F-4E5A-9C9A-C7FF3E5D97C5}">
      <dsp:nvSpPr>
        <dsp:cNvPr id="0" name=""/>
        <dsp:cNvSpPr/>
      </dsp:nvSpPr>
      <dsp:spPr>
        <a:xfrm>
          <a:off x="1679210" y="4383570"/>
          <a:ext cx="7495604" cy="1282996"/>
        </a:xfrm>
        <a:prstGeom prst="roundRect">
          <a:avLst>
            <a:gd name="adj" fmla="val 10000"/>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u="none" kern="1200" dirty="0">
              <a:solidFill>
                <a:srgbClr val="4B116F"/>
              </a:solidFill>
              <a:latin typeface="Inter Light" panose="020B0604020202020204" charset="0"/>
              <a:ea typeface="Inter Light" panose="020B0604020202020204" charset="0"/>
            </a:rPr>
            <a:t>Promise to try your best to never go back to the sin</a:t>
          </a:r>
          <a:endParaRPr lang="en-GB" sz="2400" kern="1200" dirty="0">
            <a:solidFill>
              <a:srgbClr val="4B116F"/>
            </a:solidFill>
            <a:latin typeface="Inter Light" panose="020B0604020202020204" charset="0"/>
            <a:ea typeface="Inter Light" panose="020B0604020202020204" charset="0"/>
          </a:endParaRPr>
        </a:p>
      </dsp:txBody>
      <dsp:txXfrm>
        <a:off x="1716788" y="4421148"/>
        <a:ext cx="6026764" cy="1207840"/>
      </dsp:txXfrm>
    </dsp:sp>
    <dsp:sp modelId="{DDA09DC0-00C7-4D4F-A45E-4F4A9AFF1EA6}">
      <dsp:nvSpPr>
        <dsp:cNvPr id="0" name=""/>
        <dsp:cNvSpPr/>
      </dsp:nvSpPr>
      <dsp:spPr>
        <a:xfrm>
          <a:off x="2238946" y="5844760"/>
          <a:ext cx="7495604" cy="1282996"/>
        </a:xfrm>
        <a:prstGeom prst="roundRect">
          <a:avLst>
            <a:gd name="adj" fmla="val 10000"/>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u="none" kern="1200" dirty="0">
              <a:solidFill>
                <a:srgbClr val="4B116F"/>
              </a:solidFill>
              <a:latin typeface="Inter Light" panose="020B0604020202020204" charset="0"/>
              <a:ea typeface="Inter Light" panose="020B0604020202020204" charset="0"/>
            </a:rPr>
            <a:t>Ask Allah to help you stay away from the sin</a:t>
          </a:r>
          <a:endParaRPr lang="en-GB" sz="2400" kern="1200" dirty="0">
            <a:solidFill>
              <a:srgbClr val="4B116F"/>
            </a:solidFill>
            <a:latin typeface="Inter Light" panose="020B0604020202020204" charset="0"/>
            <a:ea typeface="Inter Light" panose="020B0604020202020204" charset="0"/>
          </a:endParaRPr>
        </a:p>
      </dsp:txBody>
      <dsp:txXfrm>
        <a:off x="2276524" y="5882338"/>
        <a:ext cx="6026764" cy="1207840"/>
      </dsp:txXfrm>
    </dsp:sp>
    <dsp:sp modelId="{A3DF6413-E9E7-411C-9C51-635E8B45EA57}">
      <dsp:nvSpPr>
        <dsp:cNvPr id="0" name=""/>
        <dsp:cNvSpPr/>
      </dsp:nvSpPr>
      <dsp:spPr>
        <a:xfrm>
          <a:off x="6661656" y="937300"/>
          <a:ext cx="833947" cy="83394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849294" y="937300"/>
        <a:ext cx="458671" cy="627545"/>
      </dsp:txXfrm>
    </dsp:sp>
    <dsp:sp modelId="{D68E3F38-71DE-4726-8500-A5693C3A1FEB}">
      <dsp:nvSpPr>
        <dsp:cNvPr id="0" name=""/>
        <dsp:cNvSpPr/>
      </dsp:nvSpPr>
      <dsp:spPr>
        <a:xfrm>
          <a:off x="7221393" y="2398490"/>
          <a:ext cx="833947" cy="83394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409031" y="2398490"/>
        <a:ext cx="458671" cy="627545"/>
      </dsp:txXfrm>
    </dsp:sp>
    <dsp:sp modelId="{9B7143ED-DE92-4AA4-ABFC-7C4345C9E469}">
      <dsp:nvSpPr>
        <dsp:cNvPr id="0" name=""/>
        <dsp:cNvSpPr/>
      </dsp:nvSpPr>
      <dsp:spPr>
        <a:xfrm>
          <a:off x="7781130" y="3838297"/>
          <a:ext cx="833947" cy="83394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968768" y="3838297"/>
        <a:ext cx="458671" cy="627545"/>
      </dsp:txXfrm>
    </dsp:sp>
    <dsp:sp modelId="{781FA6C6-83A5-46FA-8335-1F0112D5C446}">
      <dsp:nvSpPr>
        <dsp:cNvPr id="0" name=""/>
        <dsp:cNvSpPr/>
      </dsp:nvSpPr>
      <dsp:spPr>
        <a:xfrm>
          <a:off x="8340866" y="5313742"/>
          <a:ext cx="833947" cy="83394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528504" y="5313742"/>
        <a:ext cx="458671" cy="6275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200548-7EBE-0E21-797C-AD66A20EF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a:extLst>
              <a:ext uri="{FF2B5EF4-FFF2-40B4-BE49-F238E27FC236}">
                <a16:creationId xmlns:a16="http://schemas.microsoft.com/office/drawing/2014/main" id="{1B14E242-D49C-E3EA-6D06-6CEDEDBB2C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944F31-D98B-4664-B24D-78FD4B26DFB8}" type="datetimeFigureOut">
              <a:rPr lang="en-PK" smtClean="0"/>
              <a:t>25/02/2025</a:t>
            </a:fld>
            <a:endParaRPr lang="en-PK"/>
          </a:p>
        </p:txBody>
      </p:sp>
      <p:sp>
        <p:nvSpPr>
          <p:cNvPr id="4" name="Footer Placeholder 3">
            <a:extLst>
              <a:ext uri="{FF2B5EF4-FFF2-40B4-BE49-F238E27FC236}">
                <a16:creationId xmlns:a16="http://schemas.microsoft.com/office/drawing/2014/main" id="{79A69138-6F1A-4ECC-3923-32C1A9803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5" name="Slide Number Placeholder 4">
            <a:extLst>
              <a:ext uri="{FF2B5EF4-FFF2-40B4-BE49-F238E27FC236}">
                <a16:creationId xmlns:a16="http://schemas.microsoft.com/office/drawing/2014/main" id="{4E3BEC6F-D5AA-9F24-D99B-925C0A44DB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CD279-3F22-48EB-B7F4-A44D482A3C6F}" type="slidenum">
              <a:rPr lang="en-PK" smtClean="0"/>
              <a:t>‹#›</a:t>
            </a:fld>
            <a:endParaRPr lang="en-PK"/>
          </a:p>
        </p:txBody>
      </p:sp>
    </p:spTree>
    <p:extLst>
      <p:ext uri="{BB962C8B-B14F-4D97-AF65-F5344CB8AC3E}">
        <p14:creationId xmlns:p14="http://schemas.microsoft.com/office/powerpoint/2010/main" val="82830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7706F92-3207-6936-E3E6-EA208847416C}"/>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12FD63F7-EE0B-A478-D5C6-7DB0B24C9F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solidFill>
                  <a:srgbClr val="000000"/>
                </a:solidFill>
                <a:effectLst/>
                <a:latin typeface="Arial" panose="020B0604020202020204" pitchFamily="34" charset="0"/>
              </a:rPr>
              <a:t>This āyah further describes two more characteristics of the people of Jannah: </a:t>
            </a:r>
          </a:p>
          <a:p>
            <a:pPr marL="0" lvl="0" indent="0" algn="l" rtl="0">
              <a:spcBef>
                <a:spcPts val="0"/>
              </a:spcBef>
              <a:spcAft>
                <a:spcPts val="0"/>
              </a:spcAft>
              <a:buNone/>
            </a:pPr>
            <a:endParaRPr lang="en-GB" sz="1800" b="0" i="0" u="none" strike="noStrike" dirty="0">
              <a:solidFill>
                <a:srgbClr val="000000"/>
              </a:solidFill>
              <a:effectLst/>
              <a:latin typeface="Arial" panose="020B0604020202020204" pitchFamily="34" charset="0"/>
            </a:endParaRPr>
          </a:p>
          <a:p>
            <a:pPr marL="457200" rtl="0" fontAlgn="base">
              <a:buFont typeface="+mj-lt"/>
              <a:buAutoNum type="arabicPeriod"/>
            </a:pPr>
            <a:r>
              <a:rPr lang="ar-SA" sz="1100" b="0" i="0" u="none" strike="noStrike" dirty="0">
                <a:solidFill>
                  <a:srgbClr val="000000"/>
                </a:solidFill>
                <a:effectLst/>
                <a:latin typeface="Arial" panose="020B0604020202020204" pitchFamily="34" charset="0"/>
              </a:rPr>
              <a:t>خَشِىَ ٱلرَّحْمَـٰنَ بِٱلْغَيْبِ </a:t>
            </a:r>
            <a:r>
              <a:rPr lang="en-GB" sz="1100" b="0" i="0" u="none" strike="noStrike" dirty="0">
                <a:solidFill>
                  <a:srgbClr val="000000"/>
                </a:solidFill>
                <a:effectLst/>
                <a:latin typeface="Arial" panose="020B0604020202020204" pitchFamily="34" charset="0"/>
              </a:rPr>
              <a:t>: </a:t>
            </a:r>
            <a:r>
              <a:rPr lang="en-GB" sz="1100" b="0" i="0" u="none" strike="noStrike" dirty="0" err="1">
                <a:solidFill>
                  <a:srgbClr val="000000"/>
                </a:solidFill>
                <a:effectLst/>
                <a:latin typeface="Arial" panose="020B0604020202020204" pitchFamily="34" charset="0"/>
              </a:rPr>
              <a:t>Khashyah</a:t>
            </a:r>
            <a:r>
              <a:rPr lang="en-GB" sz="1100" b="0" i="0" u="none" strike="noStrike" dirty="0">
                <a:solidFill>
                  <a:srgbClr val="000000"/>
                </a:solidFill>
                <a:effectLst/>
                <a:latin typeface="Arial" panose="020B0604020202020204" pitchFamily="34" charset="0"/>
              </a:rPr>
              <a:t> is a type of fear (translated as ‘awe’) = fear + respect. When a believer is alone and can commit a sin, the only thing that stops them is knowing that Allah is watching them. This is the essence of taqwa. </a:t>
            </a:r>
          </a:p>
          <a:p>
            <a:pPr marL="457200" rtl="0" fontAlgn="base">
              <a:buFont typeface="+mj-lt"/>
              <a:buAutoNum type="arabicPeriod"/>
            </a:pPr>
            <a:endParaRPr lang="en-GB" sz="1100" b="0" i="0" u="none" strike="noStrike" dirty="0">
              <a:solidFill>
                <a:srgbClr val="000000"/>
              </a:solidFill>
              <a:effectLst/>
              <a:latin typeface="Arial" panose="020B0604020202020204" pitchFamily="34" charset="0"/>
            </a:endParaRPr>
          </a:p>
          <a:p>
            <a:pPr marL="457200" rtl="0" fontAlgn="base">
              <a:buFont typeface="+mj-lt"/>
              <a:buAutoNum type="arabicPeriod"/>
            </a:pPr>
            <a:r>
              <a:rPr lang="en-GB" sz="1100" b="0" i="0" u="none" strike="noStrike" dirty="0">
                <a:solidFill>
                  <a:srgbClr val="000000"/>
                </a:solidFill>
                <a:effectLst/>
                <a:latin typeface="Arial" panose="020B0604020202020204" pitchFamily="34" charset="0"/>
              </a:rPr>
              <a:t> </a:t>
            </a:r>
            <a:r>
              <a:rPr lang="ar-SA" sz="1100" b="0" i="0" u="none" strike="noStrike" dirty="0">
                <a:solidFill>
                  <a:srgbClr val="000000"/>
                </a:solidFill>
                <a:effectLst/>
                <a:latin typeface="Arial" panose="020B0604020202020204" pitchFamily="34" charset="0"/>
              </a:rPr>
              <a:t>بِقَلْبٍۢ مُّنِيبٍ </a:t>
            </a:r>
            <a:r>
              <a:rPr lang="en-GB" sz="1100" b="0" i="0" u="none" strike="noStrike" dirty="0">
                <a:solidFill>
                  <a:srgbClr val="000000"/>
                </a:solidFill>
                <a:effectLst/>
                <a:latin typeface="Arial" panose="020B0604020202020204" pitchFamily="34" charset="0"/>
              </a:rPr>
              <a:t>: A sincere heart, one that is always turning to Allah. A heart that remembers its sins in private and seeks repentance for it</a:t>
            </a:r>
          </a:p>
          <a:p>
            <a:pPr marL="914400" rtl="0"/>
            <a:r>
              <a:rPr lang="en-GB" sz="1100" b="0" i="0" u="none" strike="noStrike" dirty="0">
                <a:solidFill>
                  <a:srgbClr val="000000"/>
                </a:solidFill>
                <a:effectLst/>
                <a:latin typeface="Arial" panose="020B0604020202020204" pitchFamily="34" charset="0"/>
              </a:rPr>
              <a:t>This gives us hope. Don’t think Jannah is exclusive to those who don’t commit sins—it is for those who return to Allah. </a:t>
            </a:r>
          </a:p>
          <a:p>
            <a:pPr marL="914400" rtl="0"/>
            <a:endParaRPr lang="en-GB" sz="1100" b="0" i="0" u="none" strike="noStrike" dirty="0">
              <a:solidFill>
                <a:srgbClr val="000000"/>
              </a:solidFill>
              <a:effectLst/>
              <a:latin typeface="Arial" panose="020B0604020202020204" pitchFamily="34" charset="0"/>
            </a:endParaRPr>
          </a:p>
          <a:p>
            <a:pPr marL="9144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latin typeface="Inter Light" panose="020B0604020202020204" charset="0"/>
                <a:ea typeface="Inter Light" panose="020B0604020202020204" charset="0"/>
              </a:rPr>
              <a:t>- </a:t>
            </a:r>
            <a:r>
              <a:rPr lang="en-GB" sz="1100" dirty="0" err="1">
                <a:latin typeface="Inter Light" panose="020B0604020202020204" charset="0"/>
                <a:ea typeface="Inter Light" panose="020B0604020202020204" charset="0"/>
              </a:rPr>
              <a:t>Munīb</a:t>
            </a:r>
            <a:r>
              <a:rPr lang="en-GB" sz="1100" dirty="0">
                <a:latin typeface="Inter Light" panose="020B0604020202020204" charset="0"/>
                <a:ea typeface="Inter Light" panose="020B0604020202020204" charset="0"/>
              </a:rPr>
              <a:t> is from </a:t>
            </a:r>
            <a:r>
              <a:rPr lang="en-GB" sz="1100" i="1" dirty="0" err="1">
                <a:latin typeface="Inter Light" panose="020B0604020202020204" charset="0"/>
                <a:ea typeface="Inter Light" panose="020B0604020202020204" charset="0"/>
              </a:rPr>
              <a:t>inābah</a:t>
            </a:r>
            <a:r>
              <a:rPr lang="en-GB" sz="1100" i="1" dirty="0">
                <a:latin typeface="Inter Light" panose="020B0604020202020204" charset="0"/>
                <a:ea typeface="Inter Light" panose="020B0604020202020204" charset="0"/>
              </a:rPr>
              <a:t>: </a:t>
            </a:r>
            <a:r>
              <a:rPr lang="en-GB" sz="1100" i="0" dirty="0">
                <a:latin typeface="Inter Light" panose="020B0604020202020204" charset="0"/>
                <a:ea typeface="Inter Light" panose="020B0604020202020204" charset="0"/>
              </a:rPr>
              <a:t>repeatedly turning to Allah. </a:t>
            </a:r>
          </a:p>
          <a:p>
            <a:pPr marL="914400" rtl="0"/>
            <a:endParaRPr lang="en-GB" sz="1100" b="0" i="0" u="none" strike="noStrike" dirty="0">
              <a:solidFill>
                <a:srgbClr val="000000"/>
              </a:solidFill>
              <a:effectLst/>
              <a:latin typeface="Arial" panose="020B0604020202020204" pitchFamily="34" charset="0"/>
            </a:endParaRPr>
          </a:p>
          <a:p>
            <a:pPr marL="914400" rtl="0"/>
            <a:endParaRPr lang="en-GB" sz="1100" b="0" i="0" u="none" strike="noStrike" dirty="0">
              <a:solidFill>
                <a:srgbClr val="000000"/>
              </a:solidFill>
              <a:effectLst/>
              <a:latin typeface="Arial" panose="020B0604020202020204" pitchFamily="34" charset="0"/>
            </a:endParaRPr>
          </a:p>
          <a:p>
            <a:pPr marL="914400" rtl="0"/>
            <a:r>
              <a:rPr lang="en-GB" sz="1100" b="0" i="0" u="none" strike="noStrike" dirty="0">
                <a:solidFill>
                  <a:srgbClr val="000000"/>
                </a:solidFill>
                <a:effectLst/>
                <a:latin typeface="Arial" panose="020B0604020202020204" pitchFamily="34" charset="0"/>
              </a:rPr>
              <a:t>The heart is very important in our </a:t>
            </a:r>
            <a:r>
              <a:rPr lang="en-GB" sz="1100" b="0" i="0" u="none" strike="noStrike" dirty="0" err="1">
                <a:solidFill>
                  <a:srgbClr val="000000"/>
                </a:solidFill>
                <a:effectLst/>
                <a:latin typeface="Arial" panose="020B0604020202020204" pitchFamily="34" charset="0"/>
              </a:rPr>
              <a:t>dīn</a:t>
            </a:r>
            <a:r>
              <a:rPr lang="en-GB" sz="1100" b="0" i="0" u="none" strike="noStrike" dirty="0">
                <a:solidFill>
                  <a:srgbClr val="000000"/>
                </a:solidFill>
                <a:effectLst/>
                <a:latin typeface="Arial" panose="020B0604020202020204" pitchFamily="34" charset="0"/>
              </a:rPr>
              <a:t>. Every act has an outer and an inner element. The inner is the essence. We must focus on purifying our hearts and bringing our hearts to our outer physical acts of worship. </a:t>
            </a:r>
          </a:p>
          <a:p>
            <a:pPr marL="914400" rtl="0"/>
            <a:endParaRPr lang="en-GB" dirty="0">
              <a:effectLst/>
            </a:endParaRPr>
          </a:p>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25AD3163-D14F-AB03-8AE8-0572AA7201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10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GB" b="1" u="sng" dirty="0"/>
              <a:t>[Practical Activity: </a:t>
            </a:r>
            <a:r>
              <a:rPr lang="en-GB" dirty="0"/>
              <a:t>The Crumpled Paper Heart</a:t>
            </a:r>
          </a:p>
          <a:p>
            <a:pPr marL="228600" indent="0">
              <a:buFont typeface="Arial" panose="020B0604020202020204" pitchFamily="34" charset="0"/>
              <a:buNone/>
            </a:pPr>
            <a:endParaRPr lang="en-GB" dirty="0"/>
          </a:p>
          <a:p>
            <a:pPr>
              <a:buFont typeface="Arial" panose="020B0604020202020204" pitchFamily="34" charset="0"/>
              <a:buChar char="•"/>
            </a:pPr>
            <a:r>
              <a:rPr lang="en-GB" dirty="0"/>
              <a:t>Have each teen crumple their paper tightly. This represents the effect of sins on the heart.</a:t>
            </a:r>
          </a:p>
          <a:p>
            <a:pPr>
              <a:buFont typeface="Arial" panose="020B0604020202020204" pitchFamily="34" charset="0"/>
              <a:buChar char="•"/>
            </a:pPr>
            <a:r>
              <a:rPr lang="en-GB" dirty="0"/>
              <a:t>Now, ask them to carefully smooth it out. It won’t be perfect, showing how sins leave marks.</a:t>
            </a:r>
          </a:p>
          <a:p>
            <a:pPr>
              <a:buFont typeface="Arial" panose="020B0604020202020204" pitchFamily="34" charset="0"/>
              <a:buChar char="•"/>
            </a:pPr>
            <a:r>
              <a:rPr lang="en-GB" dirty="0"/>
              <a:t>But then, give each one a brand-new, clean sheet. That represents tawbah!]</a:t>
            </a:r>
          </a:p>
          <a:p>
            <a:pPr>
              <a:buFont typeface="Arial" panose="020B0604020202020204" pitchFamily="34" charset="0"/>
              <a:buChar char="•"/>
            </a:pPr>
            <a:endParaRPr lang="en-GB" dirty="0"/>
          </a:p>
          <a:p>
            <a:r>
              <a:rPr lang="en-GB" b="1" dirty="0"/>
              <a:t>Lesson:</a:t>
            </a:r>
            <a:r>
              <a:rPr lang="en-GB" dirty="0"/>
              <a:t> Even if we feel broken, </a:t>
            </a:r>
            <a:r>
              <a:rPr lang="en-GB" b="1" dirty="0"/>
              <a:t>Allah gives us a fresh start</a:t>
            </a:r>
            <a:r>
              <a:rPr lang="en-GB" dirty="0"/>
              <a:t> when we repent sincerely. </a:t>
            </a:r>
          </a:p>
          <a:p>
            <a:r>
              <a:rPr lang="en-GB" dirty="0"/>
              <a:t>No matter what you’ve done, always do tawbah and repent to Allah. Allah loves His servants who repent and sincerely turn back to Him. </a:t>
            </a:r>
          </a:p>
          <a:p>
            <a:endParaRPr lang="en-GB" dirty="0"/>
          </a:p>
          <a:p>
            <a:r>
              <a:rPr lang="en-GB" dirty="0"/>
              <a:t>[Then ask learners to write this personal letter. Tell them to not peep at others’ letters and keep theirs to themselves too. Scatter them across the room if possible.]</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969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AC4AEAF7-5D2E-D144-6351-E313129B3DCB}"/>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A5D19800-5B03-F183-B2D0-C66C1A89CEA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solidFill>
                  <a:srgbClr val="000000"/>
                </a:solidFill>
                <a:effectLst/>
                <a:latin typeface="Arial" panose="020B0604020202020204" pitchFamily="34" charset="0"/>
              </a:rPr>
              <a:t>Enter with peace because this is </a:t>
            </a:r>
            <a:r>
              <a:rPr lang="en-GB" sz="1800" b="0" i="0" u="none" strike="noStrike" dirty="0" err="1">
                <a:solidFill>
                  <a:srgbClr val="000000"/>
                </a:solidFill>
                <a:effectLst/>
                <a:latin typeface="Arial" panose="020B0604020202020204" pitchFamily="34" charset="0"/>
              </a:rPr>
              <a:t>Dār</a:t>
            </a:r>
            <a:r>
              <a:rPr lang="en-GB" sz="1800" b="0" i="0" u="none" strike="noStrike" dirty="0">
                <a:solidFill>
                  <a:srgbClr val="000000"/>
                </a:solidFill>
                <a:effectLst/>
                <a:latin typeface="Arial" panose="020B0604020202020204" pitchFamily="34" charset="0"/>
              </a:rPr>
              <a:t> as-</a:t>
            </a:r>
            <a:r>
              <a:rPr lang="en-GB" sz="1800" b="0" i="0" u="none" strike="noStrike" dirty="0" err="1">
                <a:solidFill>
                  <a:srgbClr val="000000"/>
                </a:solidFill>
                <a:effectLst/>
                <a:latin typeface="Arial" panose="020B0604020202020204" pitchFamily="34" charset="0"/>
              </a:rPr>
              <a:t>Salām</a:t>
            </a:r>
            <a:r>
              <a:rPr lang="en-GB" sz="1800" b="0" i="0" u="none" strike="noStrike" dirty="0">
                <a:solidFill>
                  <a:srgbClr val="000000"/>
                </a:solidFill>
                <a:effectLst/>
                <a:latin typeface="Arial" panose="020B0604020202020204" pitchFamily="34" charset="0"/>
              </a:rPr>
              <a:t>; the angels will be waiting at the doors of Jannah to greet us.</a:t>
            </a:r>
          </a:p>
          <a:p>
            <a:pPr marL="0" lvl="0" indent="0" algn="l" rtl="0">
              <a:spcBef>
                <a:spcPts val="0"/>
              </a:spcBef>
              <a:spcAft>
                <a:spcPts val="0"/>
              </a:spcAft>
              <a:buNone/>
            </a:pPr>
            <a:r>
              <a:rPr lang="en-GB" sz="1800" b="0" i="0" u="none" strike="noStrike" dirty="0">
                <a:solidFill>
                  <a:srgbClr val="000000"/>
                </a:solidFill>
                <a:effectLst/>
                <a:latin typeface="Arial" panose="020B0604020202020204" pitchFamily="34" charset="0"/>
              </a:rPr>
              <a:t>The best greeting we will </a:t>
            </a:r>
            <a:r>
              <a:rPr lang="en-GB" sz="1800" b="0" i="0" u="none" strike="noStrike" dirty="0" err="1">
                <a:solidFill>
                  <a:srgbClr val="000000"/>
                </a:solidFill>
                <a:effectLst/>
                <a:latin typeface="Arial" panose="020B0604020202020204" pitchFamily="34" charset="0"/>
              </a:rPr>
              <a:t>inshā’Allāh</a:t>
            </a:r>
            <a:r>
              <a:rPr lang="en-GB" sz="1800" b="0" i="0" u="none" strike="noStrike" dirty="0">
                <a:solidFill>
                  <a:srgbClr val="000000"/>
                </a:solidFill>
                <a:effectLst/>
                <a:latin typeface="Arial" panose="020B0604020202020204" pitchFamily="34" charset="0"/>
              </a:rPr>
              <a:t> hear is: </a:t>
            </a:r>
            <a:r>
              <a:rPr lang="ar-SA" sz="1800" b="0" i="0" u="none" strike="noStrike" dirty="0">
                <a:solidFill>
                  <a:srgbClr val="000000"/>
                </a:solidFill>
                <a:effectLst/>
                <a:latin typeface="Arial" panose="020B0604020202020204" pitchFamily="34" charset="0"/>
              </a:rPr>
              <a:t>سَلَامٌ قَوْلًا مِّن رَّبٍّ رَّحِيمٍ (</a:t>
            </a:r>
            <a:r>
              <a:rPr lang="en-GB" sz="1800" b="0" i="0" u="none" strike="noStrike" dirty="0">
                <a:solidFill>
                  <a:srgbClr val="000000"/>
                </a:solidFill>
                <a:effectLst/>
                <a:latin typeface="Arial" panose="020B0604020202020204" pitchFamily="34" charset="0"/>
              </a:rPr>
              <a:t>Yasin: 58)</a:t>
            </a:r>
          </a:p>
          <a:p>
            <a:pPr marL="0" lvl="0" indent="0" algn="l" rtl="0">
              <a:spcBef>
                <a:spcPts val="0"/>
              </a:spcBef>
              <a:spcAft>
                <a:spcPts val="0"/>
              </a:spcAft>
              <a:buNone/>
            </a:pPr>
            <a:endParaRPr lang="en-GB"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GB" sz="1800" b="0" i="0" u="none" strike="noStrike" dirty="0">
                <a:solidFill>
                  <a:srgbClr val="000000"/>
                </a:solidFill>
                <a:effectLst/>
                <a:latin typeface="Arial" panose="020B0604020202020204" pitchFamily="34" charset="0"/>
              </a:rPr>
              <a:t>Jannah is forever and forever!</a:t>
            </a:r>
          </a:p>
          <a:p>
            <a:pPr marL="0" lvl="0" indent="0" algn="l" rtl="0">
              <a:spcBef>
                <a:spcPts val="0"/>
              </a:spcBef>
              <a:spcAft>
                <a:spcPts val="0"/>
              </a:spcAft>
              <a:buNone/>
            </a:pPr>
            <a:endParaRPr lang="en-GB"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GB" sz="1800" b="0" i="0" u="none" strike="noStrike" dirty="0">
                <a:solidFill>
                  <a:srgbClr val="000000"/>
                </a:solidFill>
                <a:effectLst/>
                <a:latin typeface="Arial" panose="020B0604020202020204" pitchFamily="34" charset="0"/>
              </a:rPr>
              <a:t>The Prophet </a:t>
            </a:r>
            <a:r>
              <a:rPr lang="ar-SA" sz="1800" b="0" i="0" u="none" strike="noStrike" dirty="0">
                <a:solidFill>
                  <a:srgbClr val="000000"/>
                </a:solidFill>
                <a:effectLst/>
                <a:latin typeface="Arial" panose="020B0604020202020204" pitchFamily="34" charset="0"/>
              </a:rPr>
              <a:t>ﷺ </a:t>
            </a:r>
            <a:r>
              <a:rPr lang="en-GB" sz="1800" b="0" i="0" u="none" strike="noStrike" dirty="0">
                <a:solidFill>
                  <a:srgbClr val="000000"/>
                </a:solidFill>
                <a:effectLst/>
                <a:latin typeface="Arial" panose="020B0604020202020204" pitchFamily="34" charset="0"/>
              </a:rPr>
              <a:t>said: “When the people of Paradise go to Paradise and the people of Hell go to Hell, death will be brought and placed between Paradise and Hell. Then it will be slaughtered, and a caller will call out: ‘O people of Paradise, there is no death; O people of Hell, there is no death.’ Then the joy of the people of Paradise will increase, and the sorrow of the people of Hell will increase.</a:t>
            </a:r>
            <a:endParaRPr dirty="0"/>
          </a:p>
        </p:txBody>
      </p:sp>
      <p:sp>
        <p:nvSpPr>
          <p:cNvPr id="200" name="Google Shape;200;p13:notes">
            <a:extLst>
              <a:ext uri="{FF2B5EF4-FFF2-40B4-BE49-F238E27FC236}">
                <a16:creationId xmlns:a16="http://schemas.microsoft.com/office/drawing/2014/main" id="{8EF95610-F099-775C-1DF2-ACD423546F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92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F4EB8B3-5378-B794-3F57-C56FD37CA08D}"/>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CF5C07E2-5052-EC5E-E55E-101EC353623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01A06B06-99F8-8BD6-0E88-3141234ABE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17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mn-lt"/>
              </a:rPr>
              <a:t>Make learners watch from 6:11- end of video</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851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DFDDDA2-087F-5249-909F-88902E380CD1}"/>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EDE405BC-9B82-E303-E1EC-F7C73F9F3D1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a:extLst>
              <a:ext uri="{FF2B5EF4-FFF2-40B4-BE49-F238E27FC236}">
                <a16:creationId xmlns:a16="http://schemas.microsoft.com/office/drawing/2014/main" id="{33EF428B-174B-3C9A-7813-51A423C62A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62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D0F84AA7-A01A-31EA-7F84-83FF419037CF}"/>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A02799D6-7011-2694-C982-AA8D27241A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a:extLst>
              <a:ext uri="{FF2B5EF4-FFF2-40B4-BE49-F238E27FC236}">
                <a16:creationId xmlns:a16="http://schemas.microsoft.com/office/drawing/2014/main" id="{80CF6B05-4CDE-754A-0256-A95556E10E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51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5CC6715B-3270-ED18-EAEC-A269886CC2E9}"/>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3DA66DEE-B7B7-4787-49B4-A40A6F48BF9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Worshipping Allah.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should always keep this in mind as there are SO many shay</a:t>
            </a:r>
            <a:r>
              <a:rPr lang="en-GB" dirty="0" err="1"/>
              <a:t>āṭīn</a:t>
            </a:r>
            <a:r>
              <a:rPr lang="en-GB" dirty="0"/>
              <a:t>, both jinn and human, who are trying to distract us and divert us. Today, everything around us is pushing us away from Allah ﷻ and Jannah—entertainment, social media, societal ideas and notions of success; and other ideologies. There are so many distractions. As young people especially, we need to have a clear focus and direction. We don’t want to be regretting on our deathbeds or on the Day of Judgement.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know the truth. We know the reality. We are people of Surah Qaaf. We are people of the Qur’an. Allah is giving us these reminders NOW so we don’t regret it tomorrow </a:t>
            </a:r>
            <a:r>
              <a:rPr lang="en-GB" dirty="0" err="1"/>
              <a:t>bi’idhnillah</a:t>
            </a:r>
            <a:r>
              <a:rPr lang="en-GB" dirty="0"/>
              <a:t>.</a:t>
            </a:r>
            <a:br>
              <a:rPr lang="en-GB" dirty="0"/>
            </a:br>
            <a:br>
              <a:rPr lang="en-GB" dirty="0"/>
            </a:br>
            <a:r>
              <a:rPr lang="en-GB" dirty="0"/>
              <a:t>No matter what difficulties and trials we face in life, our vision and focus should always be clear: the pleasure of Allah and Jannah al-</a:t>
            </a:r>
            <a:r>
              <a:rPr lang="en-GB" dirty="0" err="1"/>
              <a:t>Firdaws</a:t>
            </a:r>
            <a:r>
              <a:rPr lang="en-GB" dirty="0"/>
              <a:t>. And the way we’re going to work hard to attain this is taqwa: constant awareness, obedience and consciousness of Allah ﷺ. </a:t>
            </a:r>
            <a:endParaRPr dirty="0"/>
          </a:p>
        </p:txBody>
      </p:sp>
      <p:sp>
        <p:nvSpPr>
          <p:cNvPr id="200" name="Google Shape;200;p13:notes">
            <a:extLst>
              <a:ext uri="{FF2B5EF4-FFF2-40B4-BE49-F238E27FC236}">
                <a16:creationId xmlns:a16="http://schemas.microsoft.com/office/drawing/2014/main" id="{E77E8CA0-A977-8A4F-6B25-FE3F1C11D1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88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47520609-87B0-CD2A-33B5-0737A4D71668}"/>
            </a:ext>
          </a:extLst>
        </p:cNvPr>
        <p:cNvGrpSpPr/>
        <p:nvPr/>
      </p:nvGrpSpPr>
      <p:grpSpPr>
        <a:xfrm>
          <a:off x="0" y="0"/>
          <a:ext cx="0" cy="0"/>
          <a:chOff x="0" y="0"/>
          <a:chExt cx="0" cy="0"/>
        </a:xfrm>
      </p:grpSpPr>
      <p:sp>
        <p:nvSpPr>
          <p:cNvPr id="161" name="Google Shape;161;p11:notes">
            <a:extLst>
              <a:ext uri="{FF2B5EF4-FFF2-40B4-BE49-F238E27FC236}">
                <a16:creationId xmlns:a16="http://schemas.microsoft.com/office/drawing/2014/main" id="{5AB37F0B-2AD0-D8C5-018D-2FEB6B6D68C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mj-lt"/>
              <a:buNone/>
            </a:pPr>
            <a:endParaRPr lang="en-GB" dirty="0"/>
          </a:p>
          <a:p>
            <a:pPr marL="0" lvl="0" indent="0" algn="l" rtl="0">
              <a:spcBef>
                <a:spcPts val="0"/>
              </a:spcBef>
              <a:spcAft>
                <a:spcPts val="0"/>
              </a:spcAft>
              <a:buFont typeface="+mj-lt"/>
              <a:buNone/>
            </a:pPr>
            <a:r>
              <a:rPr lang="en-GB" dirty="0"/>
              <a:t>What does ‘</a:t>
            </a:r>
            <a:r>
              <a:rPr lang="en-GB" dirty="0" err="1"/>
              <a:t>mazīd</a:t>
            </a:r>
            <a:r>
              <a:rPr lang="en-GB" dirty="0"/>
              <a:t>’ (more) refer to?</a:t>
            </a:r>
          </a:p>
        </p:txBody>
      </p:sp>
      <p:sp>
        <p:nvSpPr>
          <p:cNvPr id="162" name="Google Shape;162;p11:notes">
            <a:extLst>
              <a:ext uri="{FF2B5EF4-FFF2-40B4-BE49-F238E27FC236}">
                <a16:creationId xmlns:a16="http://schemas.microsoft.com/office/drawing/2014/main" id="{625000B6-E1B2-FDAB-CD8D-E2BF1E0C53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21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24CC-75E4-972A-FBC1-FCC616BF1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E614D-7F7A-F114-D36B-629A76426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E4201-77BE-E3FA-5A9A-EAD9736CB9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220111-9DD4-4CD2-17C0-9F8D7BAC848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021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1955E-6C2A-B9D4-317B-E9347F793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94394-2B61-CFAB-0724-8E797A905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794A6-E774-FCAD-7038-6D6C94D59EB0}"/>
              </a:ext>
            </a:extLst>
          </p:cNvPr>
          <p:cNvSpPr>
            <a:spLocks noGrp="1"/>
          </p:cNvSpPr>
          <p:nvPr>
            <p:ph type="body" idx="1"/>
          </p:nvPr>
        </p:nvSpPr>
        <p:spPr/>
        <p:txBody>
          <a:bodyPr/>
          <a:lstStyle/>
          <a:p>
            <a:r>
              <a:rPr lang="en-GB" dirty="0"/>
              <a:t>Start with bismillah, </a:t>
            </a:r>
            <a:r>
              <a:rPr lang="en-GB" dirty="0" err="1"/>
              <a:t>hamd</a:t>
            </a:r>
            <a:r>
              <a:rPr lang="en-GB" dirty="0"/>
              <a:t> and </a:t>
            </a:r>
            <a:r>
              <a:rPr lang="en-GB" dirty="0" err="1"/>
              <a:t>salawat</a:t>
            </a:r>
            <a:r>
              <a:rPr lang="en-GB" dirty="0"/>
              <a:t>. Greet learners, welcome them and thank them for attending.</a:t>
            </a:r>
          </a:p>
          <a:p>
            <a:r>
              <a:rPr lang="en-GB" dirty="0"/>
              <a:t>Have the question ready on the board so learners can start thinking as they walk in/wait for the session to start.</a:t>
            </a:r>
            <a:endParaRPr lang="ar-IQ" dirty="0"/>
          </a:p>
          <a:p>
            <a:r>
              <a:rPr lang="en-GB" dirty="0"/>
              <a:t>Ask for some responses/mini-whiteboards to be raised.</a:t>
            </a:r>
          </a:p>
        </p:txBody>
      </p:sp>
      <p:sp>
        <p:nvSpPr>
          <p:cNvPr id="4" name="Slide Number Placeholder 3">
            <a:extLst>
              <a:ext uri="{FF2B5EF4-FFF2-40B4-BE49-F238E27FC236}">
                <a16:creationId xmlns:a16="http://schemas.microsoft.com/office/drawing/2014/main" id="{52650C29-B469-B5A0-93ED-B64CA1AEC71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238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463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980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20D568FA-43F5-9A13-6FDB-D5AECBD20F3C}"/>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7FCDB28F-19A4-A437-4EDF-D25E98A55E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Today is the 3rd</a:t>
            </a:r>
            <a:r>
              <a:rPr lang="en-GB" baseline="30000" dirty="0"/>
              <a:t>nd </a:t>
            </a:r>
            <a:r>
              <a:rPr lang="en-GB" dirty="0"/>
              <a:t>of a four-part series on Surah Qaaf. The next session will be on…. Inshallah.</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Resources required: Projector/screen, </a:t>
            </a:r>
            <a:r>
              <a:rPr lang="en-GB" dirty="0" err="1"/>
              <a:t>post-it</a:t>
            </a:r>
            <a:r>
              <a:rPr lang="en-GB" dirty="0"/>
              <a:t> notes, speaker</a:t>
            </a:r>
          </a:p>
          <a:p>
            <a:pPr marL="0" lvl="0" indent="0" algn="l" rtl="0">
              <a:spcBef>
                <a:spcPts val="0"/>
              </a:spcBef>
              <a:spcAft>
                <a:spcPts val="0"/>
              </a:spcAft>
              <a:buNone/>
            </a:pPr>
            <a:r>
              <a:rPr lang="en-GB" dirty="0"/>
              <a:t>Optional: Mini-whiteboards, art supplies</a:t>
            </a:r>
            <a:endParaRPr dirty="0"/>
          </a:p>
        </p:txBody>
      </p:sp>
      <p:sp>
        <p:nvSpPr>
          <p:cNvPr id="29" name="Google Shape;29;p1:notes">
            <a:extLst>
              <a:ext uri="{FF2B5EF4-FFF2-40B4-BE49-F238E27FC236}">
                <a16:creationId xmlns:a16="http://schemas.microsoft.com/office/drawing/2014/main" id="{434EE579-35F9-D07B-9881-E78BA649E2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99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a:extLst>
            <a:ext uri="{FF2B5EF4-FFF2-40B4-BE49-F238E27FC236}">
              <a16:creationId xmlns:a16="http://schemas.microsoft.com/office/drawing/2014/main" id="{583BD788-F1E0-BEE5-9C54-C69BF1323677}"/>
            </a:ext>
          </a:extLst>
        </p:cNvPr>
        <p:cNvGrpSpPr/>
        <p:nvPr/>
      </p:nvGrpSpPr>
      <p:grpSpPr>
        <a:xfrm>
          <a:off x="0" y="0"/>
          <a:ext cx="0" cy="0"/>
          <a:chOff x="0" y="0"/>
          <a:chExt cx="0" cy="0"/>
        </a:xfrm>
      </p:grpSpPr>
      <p:sp>
        <p:nvSpPr>
          <p:cNvPr id="47" name="Google Shape;47;p3:notes">
            <a:extLst>
              <a:ext uri="{FF2B5EF4-FFF2-40B4-BE49-F238E27FC236}">
                <a16:creationId xmlns:a16="http://schemas.microsoft.com/office/drawing/2014/main" id="{E034751B-9BF2-C9CA-D2FF-92668D4F4E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Today we will…</a:t>
            </a:r>
            <a:endParaRPr dirty="0"/>
          </a:p>
        </p:txBody>
      </p:sp>
      <p:sp>
        <p:nvSpPr>
          <p:cNvPr id="48" name="Google Shape;48;p3:notes">
            <a:extLst>
              <a:ext uri="{FF2B5EF4-FFF2-40B4-BE49-F238E27FC236}">
                <a16:creationId xmlns:a16="http://schemas.microsoft.com/office/drawing/2014/main" id="{4B9C5A17-B47B-9595-A08A-5334FF493A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91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Starter for Surah Qaaf Session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two pupils/two groups of 3-4 learners to come to the front. They have to successfully define the terms in order to be able to click successfully. Winner(s) to be rewarded/points added to the collective team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Majeed – Glorious, Noble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Hablil-Wareed</a:t>
            </a:r>
            <a:r>
              <a:rPr lang="en-US" dirty="0"/>
              <a:t> – Jugular vein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Ghaflah</a:t>
            </a:r>
            <a:r>
              <a:rPr lang="en-US" dirty="0"/>
              <a:t> - Heedlessness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Taqwa</a:t>
            </a:r>
            <a:r>
              <a:rPr lang="en-US" dirty="0"/>
              <a:t> – Allah-consciousness/God-consciousness/Fear of Allah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Haqq - Truth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Abd – Servant, slave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Maa’ -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Mubarak - Blessed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Rizq</a:t>
            </a:r>
            <a:r>
              <a:rPr lang="en-US" dirty="0"/>
              <a:t> - Sustenance</a:t>
            </a:r>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5</a:t>
            </a:fld>
            <a:endParaRPr lang="en-GB"/>
          </a:p>
        </p:txBody>
      </p:sp>
    </p:spTree>
    <p:extLst>
      <p:ext uri="{BB962C8B-B14F-4D97-AF65-F5344CB8AC3E}">
        <p14:creationId xmlns:p14="http://schemas.microsoft.com/office/powerpoint/2010/main" val="37812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587BCFD5-863F-A0C7-3AB7-0EE377592580}"/>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17D9A7A4-1B83-0AFE-BA7E-333D8E9B3E3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is a very scary ayah. This ayah draws a very powerful image and the wording is very powerful. Instead of merely ‘Jannah is huge’ there is this dialogue.</a:t>
            </a:r>
          </a:p>
          <a:p>
            <a:pPr marL="0" lvl="0" indent="0" algn="l" rtl="0">
              <a:spcBef>
                <a:spcPts val="0"/>
              </a:spcBef>
              <a:spcAft>
                <a:spcPts val="0"/>
              </a:spcAft>
              <a:buNone/>
            </a:pPr>
            <a:endParaRPr lang="en-GB" dirty="0"/>
          </a:p>
          <a:p>
            <a:pPr marL="0" lvl="0" indent="0" algn="l" rtl="0">
              <a:spcBef>
                <a:spcPts val="0"/>
              </a:spcBef>
              <a:spcAft>
                <a:spcPts val="0"/>
              </a:spcAft>
              <a:buNone/>
            </a:pPr>
            <a:r>
              <a:rPr lang="en-GB" sz="1800" b="0" i="0" u="none" strike="noStrike" dirty="0">
                <a:solidFill>
                  <a:srgbClr val="000000"/>
                </a:solidFill>
                <a:effectLst/>
                <a:latin typeface="Arial" panose="020B0604020202020204" pitchFamily="34" charset="0"/>
              </a:rPr>
              <a:t>We see every disbeliever and aggressor being thrown into Hell where they pile up, and then Hell is being questioned whether it’s full—it’s a truly </a:t>
            </a:r>
            <a:r>
              <a:rPr lang="en-GB" sz="1800" b="1" i="0" u="none" strike="noStrike" dirty="0">
                <a:solidFill>
                  <a:srgbClr val="000000"/>
                </a:solidFill>
                <a:effectLst/>
                <a:latin typeface="Arial" panose="020B0604020202020204" pitchFamily="34" charset="0"/>
              </a:rPr>
              <a:t>horrifying and frightening</a:t>
            </a:r>
            <a:r>
              <a:rPr lang="en-GB" sz="1800" b="0" i="0" u="none" strike="noStrike" dirty="0">
                <a:solidFill>
                  <a:srgbClr val="000000"/>
                </a:solidFill>
                <a:effectLst/>
                <a:latin typeface="Arial" panose="020B0604020202020204" pitchFamily="34" charset="0"/>
              </a:rPr>
              <a:t> scene!</a:t>
            </a:r>
          </a:p>
          <a:p>
            <a:pPr marL="0" lvl="0" indent="0" algn="l" rtl="0">
              <a:spcBef>
                <a:spcPts val="0"/>
              </a:spcBef>
              <a:spcAft>
                <a:spcPts val="0"/>
              </a:spcAft>
              <a:buNone/>
            </a:pPr>
            <a:endParaRPr lang="en-GB" sz="1800" b="0" i="0" u="none" strike="noStrike" dirty="0">
              <a:solidFill>
                <a:srgbClr val="000000"/>
              </a:solidFill>
              <a:effectLst/>
              <a:latin typeface="Arial" panose="020B0604020202020204" pitchFamily="34" charset="0"/>
            </a:endParaRPr>
          </a:p>
          <a:p>
            <a:pPr marL="457200"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Hell is so huge that despite the huge numbers of people entering it, there will be room for more.</a:t>
            </a:r>
          </a:p>
          <a:p>
            <a:pPr marL="457200"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There will always be room for more as it will just mean that the existing inhabitants will get squashed and constricted even further.</a:t>
            </a:r>
          </a:p>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55998E86-1882-E55A-FDD4-88F4FD7A9A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38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50F63ED-94F9-D06B-9602-4EB4646E819A}"/>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E68BB223-8C01-15E5-0871-B5C240DE367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a:extLst>
              <a:ext uri="{FF2B5EF4-FFF2-40B4-BE49-F238E27FC236}">
                <a16:creationId xmlns:a16="http://schemas.microsoft.com/office/drawing/2014/main" id="{D29A11BE-15D1-15FB-516E-AFCCDBE172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22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302336E-01FF-EE9E-A42D-4A860A0011B4}"/>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C5CD6A23-25FF-4885-EA0D-B30691D5DF0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u="none" strike="noStrike" dirty="0">
                <a:solidFill>
                  <a:srgbClr val="000000"/>
                </a:solidFill>
                <a:effectLst/>
                <a:latin typeface="Arial" panose="020B0604020202020204" pitchFamily="34" charset="0"/>
              </a:rPr>
              <a:t>The next set of verses is in contrast to the verses above. This is the perfect balance of the Din; the balance between hope and fear that we, as believers, should always have. </a:t>
            </a:r>
            <a:endParaRPr lang="en-GB" dirty="0">
              <a:effectLst/>
            </a:endParaRPr>
          </a:p>
          <a:p>
            <a:pPr marL="0" lvl="0" indent="0" algn="l" rtl="0">
              <a:spcBef>
                <a:spcPts val="0"/>
              </a:spcBef>
              <a:spcAft>
                <a:spcPts val="0"/>
              </a:spcAft>
              <a:buNone/>
            </a:pPr>
            <a:endParaRPr lang="en-GB" dirty="0"/>
          </a:p>
          <a:p>
            <a:pPr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image in this āyah is of a pleasant, calm and friendly scene. </a:t>
            </a:r>
          </a:p>
          <a:p>
            <a:pPr rtl="0" fontAlgn="base">
              <a:buFont typeface="Arial" panose="020B0604020202020204" pitchFamily="34" charset="0"/>
              <a:buChar char="•"/>
            </a:pPr>
            <a:r>
              <a:rPr lang="ar-SA" sz="1800" b="0" i="0" u="none" strike="noStrike" dirty="0">
                <a:solidFill>
                  <a:srgbClr val="000000"/>
                </a:solidFill>
                <a:effectLst/>
                <a:latin typeface="Arial" panose="020B0604020202020204" pitchFamily="34" charset="0"/>
              </a:rPr>
              <a:t>أُزْلِفَتِ </a:t>
            </a:r>
            <a:r>
              <a:rPr lang="en-GB" sz="1800" b="0" i="0" u="none" strike="noStrike" dirty="0">
                <a:solidFill>
                  <a:srgbClr val="000000"/>
                </a:solidFill>
                <a:effectLst/>
                <a:latin typeface="Arial" panose="020B0604020202020204" pitchFamily="34" charset="0"/>
              </a:rPr>
              <a:t>: brought close. They won’t go to Jannah—it will be brought close to them.  </a:t>
            </a:r>
          </a:p>
          <a:p>
            <a:pPr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Every word and action in this scene is indicative of the </a:t>
            </a:r>
            <a:r>
              <a:rPr lang="en-GB" sz="1800" b="1" i="0" u="none" strike="noStrike" dirty="0">
                <a:solidFill>
                  <a:srgbClr val="000000"/>
                </a:solidFill>
                <a:effectLst/>
                <a:latin typeface="Arial" panose="020B0604020202020204" pitchFamily="34" charset="0"/>
              </a:rPr>
              <a:t>honour</a:t>
            </a:r>
            <a:r>
              <a:rPr lang="en-GB" sz="1800" b="0" i="0" u="none" strike="noStrike" dirty="0">
                <a:solidFill>
                  <a:srgbClr val="000000"/>
                </a:solidFill>
                <a:effectLst/>
                <a:latin typeface="Arial" panose="020B0604020202020204" pitchFamily="34" charset="0"/>
              </a:rPr>
              <a:t> that will be shown to the people of Paradise; Paradise is brought near so they don’t have to trouble themselves by going close to it. </a:t>
            </a:r>
          </a:p>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4DCB33B1-EC93-1984-5381-099F8E8BB0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78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DFFF33E-1BDB-2066-4CD1-C41EEAEB4491}"/>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21EBC81C-4056-A448-EB8E-A962F460FAC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This āyah describes </a:t>
            </a:r>
            <a:r>
              <a:rPr lang="en-GB" sz="1100" b="1" i="0" u="none" strike="noStrike" dirty="0">
                <a:solidFill>
                  <a:srgbClr val="000000"/>
                </a:solidFill>
                <a:effectLst/>
                <a:latin typeface="Arial" panose="020B0604020202020204" pitchFamily="34" charset="0"/>
              </a:rPr>
              <a:t>two </a:t>
            </a:r>
            <a:r>
              <a:rPr lang="en-GB" sz="1100" b="0" i="0" u="none" strike="noStrike" dirty="0">
                <a:solidFill>
                  <a:srgbClr val="000000"/>
                </a:solidFill>
                <a:effectLst/>
                <a:latin typeface="Arial" panose="020B0604020202020204" pitchFamily="34" charset="0"/>
              </a:rPr>
              <a:t>key characteristics of the people of Jannah: </a:t>
            </a:r>
          </a:p>
          <a:p>
            <a:pPr marL="742950" lvl="1" indent="-285750" rtl="0" fontAlgn="base">
              <a:buFont typeface="+mj-lt"/>
              <a:buAutoNum type="arabicPeriod"/>
            </a:pPr>
            <a:r>
              <a:rPr lang="ar-SA" sz="1100" b="0" i="0" u="none" strike="noStrike" dirty="0">
                <a:solidFill>
                  <a:srgbClr val="000000"/>
                </a:solidFill>
                <a:effectLst/>
                <a:latin typeface="Arial" panose="020B0604020202020204" pitchFamily="34" charset="0"/>
              </a:rPr>
              <a:t>أَوَّابٍ </a:t>
            </a:r>
            <a:r>
              <a:rPr lang="en-GB" sz="1100" b="0" i="0" u="none" strike="noStrike" dirty="0">
                <a:solidFill>
                  <a:srgbClr val="000000"/>
                </a:solidFill>
                <a:effectLst/>
                <a:latin typeface="Arial" panose="020B0604020202020204" pitchFamily="34" charset="0"/>
              </a:rPr>
              <a:t>: the one who </a:t>
            </a:r>
            <a:r>
              <a:rPr lang="en-GB" sz="1100" b="1" i="0" u="none" strike="noStrike" dirty="0">
                <a:solidFill>
                  <a:srgbClr val="000000"/>
                </a:solidFill>
                <a:effectLst/>
                <a:latin typeface="Arial" panose="020B0604020202020204" pitchFamily="34" charset="0"/>
              </a:rPr>
              <a:t>constantly </a:t>
            </a:r>
            <a:r>
              <a:rPr lang="en-GB" sz="1100" b="0" i="0" u="none" strike="noStrike" dirty="0">
                <a:solidFill>
                  <a:srgbClr val="000000"/>
                </a:solidFill>
                <a:effectLst/>
                <a:latin typeface="Arial" panose="020B0604020202020204" pitchFamily="34" charset="0"/>
              </a:rPr>
              <a:t>returns to his Lord, he one who </a:t>
            </a:r>
            <a:r>
              <a:rPr lang="en-GB" sz="1100" b="1" i="0" u="none" strike="noStrike" dirty="0">
                <a:solidFill>
                  <a:srgbClr val="000000"/>
                </a:solidFill>
                <a:effectLst/>
                <a:latin typeface="Arial" panose="020B0604020202020204" pitchFamily="34" charset="0"/>
              </a:rPr>
              <a:t>always </a:t>
            </a:r>
            <a:r>
              <a:rPr lang="en-GB" sz="1100" b="0" i="0" u="none" strike="noStrike" dirty="0">
                <a:solidFill>
                  <a:srgbClr val="000000"/>
                </a:solidFill>
                <a:effectLst/>
                <a:latin typeface="Arial" panose="020B0604020202020204" pitchFamily="34" charset="0"/>
              </a:rPr>
              <a:t>repents to Allah. Allah knows we are human and we sin continuously. He is so Kind and just wants us to return to Him and repent. The 5 prayers are a chance for repentance and for us to turn to Allah.</a:t>
            </a:r>
          </a:p>
          <a:p>
            <a:pPr marL="742950" lvl="1" indent="-285750" rtl="0" fontAlgn="base">
              <a:buFont typeface="+mj-lt"/>
              <a:buAutoNum type="arabicPeriod"/>
            </a:pPr>
            <a:endParaRPr lang="en-GB" sz="11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Tawbah (repentance) is the hallmark of the believer: truly turning with one’s heart to Allah, and humbly apologising to Him. </a:t>
            </a:r>
          </a:p>
          <a:p>
            <a:pPr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It is inevitable that we are going to sin; but each time we sin, we should rush to make tawbah, so that the sins do not corrode our hearts. </a:t>
            </a:r>
          </a:p>
          <a:p>
            <a:pPr marL="457200" lvl="1" indent="0" rtl="0" fontAlgn="base">
              <a:buFont typeface="+mj-lt"/>
              <a:buNone/>
            </a:pPr>
            <a:endParaRPr lang="en-GB" sz="1100" b="0" i="0" u="none" strike="noStrike" dirty="0">
              <a:solidFill>
                <a:srgbClr val="000000"/>
              </a:solidFill>
              <a:effectLst/>
              <a:latin typeface="Arial" panose="020B0604020202020204" pitchFamily="34" charset="0"/>
            </a:endParaRPr>
          </a:p>
          <a:p>
            <a:pPr marL="457200" lvl="1" indent="0" rtl="0" fontAlgn="base">
              <a:buFont typeface="+mj-lt"/>
              <a:buNone/>
            </a:pPr>
            <a:r>
              <a:rPr lang="en-GB" sz="1100" b="0" i="0" u="none" strike="noStrike" dirty="0">
                <a:solidFill>
                  <a:srgbClr val="000000"/>
                </a:solidFill>
                <a:effectLst/>
                <a:latin typeface="Arial" panose="020B0604020202020204" pitchFamily="34" charset="0"/>
              </a:rPr>
              <a:t>2. </a:t>
            </a:r>
            <a:r>
              <a:rPr lang="ar-SA" sz="1100" b="0" i="0" u="none" strike="noStrike" dirty="0">
                <a:solidFill>
                  <a:srgbClr val="000000"/>
                </a:solidFill>
                <a:effectLst/>
                <a:latin typeface="Arial" panose="020B0604020202020204" pitchFamily="34" charset="0"/>
              </a:rPr>
              <a:t>حَفِيظٍۢ </a:t>
            </a:r>
            <a:r>
              <a:rPr lang="en-GB" sz="1100" b="0" i="0" u="none" strike="noStrike" dirty="0">
                <a:solidFill>
                  <a:srgbClr val="000000"/>
                </a:solidFill>
                <a:effectLst/>
                <a:latin typeface="Arial" panose="020B0604020202020204" pitchFamily="34" charset="0"/>
              </a:rPr>
              <a:t> : protector; the one who protects their eyes, ears etc from anything </a:t>
            </a:r>
            <a:r>
              <a:rPr lang="en-GB" sz="1100" b="0" i="0" u="none" strike="noStrike" dirty="0" err="1">
                <a:solidFill>
                  <a:srgbClr val="000000"/>
                </a:solidFill>
                <a:effectLst/>
                <a:latin typeface="Arial" panose="020B0604020202020204" pitchFamily="34" charset="0"/>
              </a:rPr>
              <a:t>ḥarām</a:t>
            </a:r>
            <a:r>
              <a:rPr lang="en-GB" sz="1100" b="0" i="0" u="none" strike="noStrike" dirty="0">
                <a:solidFill>
                  <a:srgbClr val="000000"/>
                </a:solidFill>
                <a:effectLst/>
                <a:latin typeface="Arial" panose="020B0604020202020204" pitchFamily="34" charset="0"/>
              </a:rPr>
              <a:t>. Someone who does not exceed/cross the boundaries of Allah. </a:t>
            </a:r>
          </a:p>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42D721A9-1023-1971-9112-D3A3162944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86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FAAC69"/>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3" name="Google Shape;10;p1">
            <a:extLst>
              <a:ext uri="{FF2B5EF4-FFF2-40B4-BE49-F238E27FC236}">
                <a16:creationId xmlns:a16="http://schemas.microsoft.com/office/drawing/2014/main" id="{077FCDA5-8720-17E2-D497-88FD2FFDA64A}"/>
              </a:ext>
            </a:extLst>
          </p:cNvPr>
          <p:cNvSpPr/>
          <p:nvPr userDrawn="1"/>
        </p:nvSpPr>
        <p:spPr>
          <a:xfrm rot="16200000" flipH="1">
            <a:off x="11483250" y="276362"/>
            <a:ext cx="7081110" cy="6528392"/>
          </a:xfrm>
          <a:prstGeom prst="round1Rect">
            <a:avLst>
              <a:gd name="adj" fmla="val 18250"/>
            </a:avLst>
          </a:prstGeom>
          <a:solidFill>
            <a:srgbClr val="C3B8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pic>
        <p:nvPicPr>
          <p:cNvPr id="5" name="Graphic 4">
            <a:extLst>
              <a:ext uri="{FF2B5EF4-FFF2-40B4-BE49-F238E27FC236}">
                <a16:creationId xmlns:a16="http://schemas.microsoft.com/office/drawing/2014/main" id="{E2044A7A-89D3-ABFC-8077-F02EAC4D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56687" y="9629133"/>
            <a:ext cx="1945439" cy="38062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25/02/2025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424338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flipH="1">
            <a:off x="17167934" y="9377778"/>
            <a:ext cx="1120066" cy="909221"/>
          </a:xfrm>
          <a:prstGeom prst="round1Rect">
            <a:avLst>
              <a:gd name="adj" fmla="val 37898"/>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p:nvPr/>
        </p:nvSpPr>
        <p:spPr>
          <a:xfrm>
            <a:off x="13594452" y="9632353"/>
            <a:ext cx="3300904" cy="400069"/>
          </a:xfrm>
          <a:prstGeom prst="rect">
            <a:avLst/>
          </a:prstGeom>
          <a:noFill/>
          <a:ln>
            <a:noFill/>
          </a:ln>
        </p:spPr>
        <p:txBody>
          <a:bodyPr spcFirstLastPara="1" wrap="square" lIns="91425" tIns="45700" rIns="91425" bIns="45700" anchor="t" anchorCtr="0">
            <a:spAutoFit/>
          </a:bodyPr>
          <a:lstStyle/>
          <a:p>
            <a:pPr algn="r" rtl="0"/>
            <a:r>
              <a:rPr lang="en-US" sz="2000" b="0" i="0" u="none" strike="noStrike" baseline="0" dirty="0">
                <a:solidFill>
                  <a:srgbClr val="1E1E1E"/>
                </a:solidFill>
                <a:latin typeface="Inter Medium" panose="02000503000000020004" pitchFamily="2" charset="0"/>
                <a:ea typeface="Inter Medium" panose="02000503000000020004" pitchFamily="2" charset="0"/>
              </a:rPr>
              <a:t>Surah </a:t>
            </a:r>
            <a:r>
              <a:rPr lang="en-US" sz="2000" b="0" i="0" u="none" strike="noStrike" baseline="0" dirty="0" err="1">
                <a:solidFill>
                  <a:srgbClr val="1E1E1E"/>
                </a:solidFill>
                <a:latin typeface="Inter Medium" panose="02000503000000020004" pitchFamily="2" charset="0"/>
                <a:ea typeface="Inter Medium" panose="02000503000000020004" pitchFamily="2" charset="0"/>
              </a:rPr>
              <a:t>Qāf</a:t>
            </a:r>
            <a:r>
              <a:rPr lang="en-US" sz="2000" b="0" i="0" u="none" strike="noStrike" baseline="0" dirty="0">
                <a:solidFill>
                  <a:srgbClr val="1E1E1E"/>
                </a:solidFill>
                <a:latin typeface="Inter Medium" panose="02000503000000020004" pitchFamily="2" charset="0"/>
                <a:ea typeface="Inter Medium" panose="02000503000000020004" pitchFamily="2" charset="0"/>
              </a:rPr>
              <a:t>: </a:t>
            </a:r>
            <a:r>
              <a:rPr lang="en-US" sz="2000" b="0" i="0" u="none" strike="noStrike" baseline="0" dirty="0">
                <a:solidFill>
                  <a:srgbClr val="1E1E1E"/>
                </a:solidFill>
                <a:latin typeface="Inter" panose="020B0502030000000004" pitchFamily="34" charset="0"/>
                <a:ea typeface="Inter" panose="020B0502030000000004" pitchFamily="34" charset="0"/>
              </a:rPr>
              <a:t>Session 3</a:t>
            </a:r>
            <a:endParaRPr lang="en-US" sz="2000" b="0" i="0" u="none" strike="noStrike" baseline="0" dirty="0">
              <a:solidFill>
                <a:srgbClr val="FFFFFF"/>
              </a:solidFill>
              <a:latin typeface="Inter" panose="020B0502030000000004" pitchFamily="34" charset="0"/>
              <a:ea typeface="Inter" panose="020B0502030000000004" pitchFamily="34" charset="0"/>
            </a:endParaRPr>
          </a:p>
        </p:txBody>
      </p:sp>
      <p:sp>
        <p:nvSpPr>
          <p:cNvPr id="12" name="Google Shape;12;p1"/>
          <p:cNvSpPr txBox="1"/>
          <p:nvPr/>
        </p:nvSpPr>
        <p:spPr>
          <a:xfrm>
            <a:off x="17458859" y="9603934"/>
            <a:ext cx="5565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bg1"/>
                </a:solidFill>
                <a:latin typeface="Inter Tight"/>
                <a:ea typeface="Inter Tight"/>
                <a:cs typeface="Inter Tight"/>
                <a:sym typeface="Inter Tight"/>
              </a:rPr>
              <a:t>‹#›</a:t>
            </a:fld>
            <a:endParaRPr sz="2400" dirty="0">
              <a:solidFill>
                <a:schemeClr val="bg1"/>
              </a:solidFill>
              <a:latin typeface="Inter Tight"/>
              <a:ea typeface="Inter Tight"/>
              <a:cs typeface="Inter Tight"/>
              <a:sym typeface="Inter Tight"/>
            </a:endParaRPr>
          </a:p>
        </p:txBody>
      </p:sp>
      <p:sp>
        <p:nvSpPr>
          <p:cNvPr id="2" name="Google Shape;10;p1">
            <a:extLst>
              <a:ext uri="{FF2B5EF4-FFF2-40B4-BE49-F238E27FC236}">
                <a16:creationId xmlns:a16="http://schemas.microsoft.com/office/drawing/2014/main" id="{5870D812-4FA5-6431-F486-3705502D5806}"/>
              </a:ext>
            </a:extLst>
          </p:cNvPr>
          <p:cNvSpPr/>
          <p:nvPr userDrawn="1"/>
        </p:nvSpPr>
        <p:spPr>
          <a:xfrm>
            <a:off x="0" y="9377779"/>
            <a:ext cx="14066196" cy="909221"/>
          </a:xfrm>
          <a:prstGeom prst="round1Rect">
            <a:avLst>
              <a:gd name="adj" fmla="val 37898"/>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raphic 3">
            <a:extLst>
              <a:ext uri="{FF2B5EF4-FFF2-40B4-BE49-F238E27FC236}">
                <a16:creationId xmlns:a16="http://schemas.microsoft.com/office/drawing/2014/main" id="{CA7D5EC6-2C2B-27EA-2177-963475E0C30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56687" y="9629133"/>
            <a:ext cx="1945439" cy="380629"/>
          </a:xfrm>
          <a:prstGeom prst="rect">
            <a:avLst/>
          </a:prstGeom>
        </p:spPr>
      </p:pic>
      <p:pic>
        <p:nvPicPr>
          <p:cNvPr id="5" name="Graphic 4">
            <a:extLst>
              <a:ext uri="{FF2B5EF4-FFF2-40B4-BE49-F238E27FC236}">
                <a16:creationId xmlns:a16="http://schemas.microsoft.com/office/drawing/2014/main" id="{901D0D65-F913-654D-0269-E6F47AD33A8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030117" y="9687181"/>
            <a:ext cx="2366253" cy="24977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7.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bin"/><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ideo" Target="https://www.youtube.com/embed/_zvO2uYjm-8?feature=oembed"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3" name="Freeform: Shape 2">
            <a:extLst>
              <a:ext uri="{FF2B5EF4-FFF2-40B4-BE49-F238E27FC236}">
                <a16:creationId xmlns:a16="http://schemas.microsoft.com/office/drawing/2014/main" id="{922B4B19-AC17-5B8F-1540-886A2A242A32}"/>
              </a:ext>
            </a:extLst>
          </p:cNvPr>
          <p:cNvSpPr/>
          <p:nvPr/>
        </p:nvSpPr>
        <p:spPr>
          <a:xfrm rot="20799858" flipH="1" flipV="1">
            <a:off x="9828274" y="-1034392"/>
            <a:ext cx="8575502" cy="4024688"/>
          </a:xfrm>
          <a:custGeom>
            <a:avLst/>
            <a:gdLst>
              <a:gd name="connsiteX0" fmla="*/ 758633 w 2319348"/>
              <a:gd name="connsiteY0" fmla="*/ 99773 h 1088526"/>
              <a:gd name="connsiteX1" fmla="*/ 585988 w 2319348"/>
              <a:gd name="connsiteY1" fmla="*/ 61583 h 1088526"/>
              <a:gd name="connsiteX2" fmla="*/ 250833 w 2319348"/>
              <a:gd name="connsiteY2" fmla="*/ 14785 h 1088526"/>
              <a:gd name="connsiteX3" fmla="*/ 127704 w 2319348"/>
              <a:gd name="connsiteY3" fmla="*/ 0 h 1088526"/>
              <a:gd name="connsiteX4" fmla="*/ 0 w 2319348"/>
              <a:gd name="connsiteY4" fmla="*/ 538729 h 1088526"/>
              <a:gd name="connsiteX5" fmla="*/ 2319348 w 2319348"/>
              <a:gd name="connsiteY5" fmla="*/ 1088526 h 1088526"/>
              <a:gd name="connsiteX6" fmla="*/ 2284277 w 2319348"/>
              <a:gd name="connsiteY6" fmla="*/ 1043739 h 1088526"/>
              <a:gd name="connsiteX7" fmla="*/ 2002911 w 2319348"/>
              <a:gd name="connsiteY7" fmla="*/ 754786 h 1088526"/>
              <a:gd name="connsiteX8" fmla="*/ 758633 w 2319348"/>
              <a:gd name="connsiteY8" fmla="*/ 99773 h 108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348" h="1088526">
                <a:moveTo>
                  <a:pt x="758633" y="99773"/>
                </a:moveTo>
                <a:cubicBezTo>
                  <a:pt x="700296" y="85153"/>
                  <a:pt x="642665" y="72482"/>
                  <a:pt x="585988" y="61583"/>
                </a:cubicBezTo>
                <a:cubicBezTo>
                  <a:pt x="471546" y="40875"/>
                  <a:pt x="360917" y="27251"/>
                  <a:pt x="250833" y="14785"/>
                </a:cubicBezTo>
                <a:lnTo>
                  <a:pt x="127704" y="0"/>
                </a:lnTo>
                <a:lnTo>
                  <a:pt x="0" y="538729"/>
                </a:lnTo>
                <a:lnTo>
                  <a:pt x="2319348" y="1088526"/>
                </a:lnTo>
                <a:lnTo>
                  <a:pt x="2284277" y="1043739"/>
                </a:lnTo>
                <a:cubicBezTo>
                  <a:pt x="2196451" y="939863"/>
                  <a:pt x="2101140" y="842526"/>
                  <a:pt x="2002911" y="754786"/>
                </a:cubicBezTo>
                <a:cubicBezTo>
                  <a:pt x="1609987" y="400009"/>
                  <a:pt x="1166994" y="202117"/>
                  <a:pt x="758633" y="99773"/>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dirty="0">
              <a:solidFill>
                <a:schemeClr val="tx1"/>
              </a:solidFill>
            </a:endParaRPr>
          </a:p>
        </p:txBody>
      </p:sp>
      <p:sp>
        <p:nvSpPr>
          <p:cNvPr id="107" name="Google Shape;107;p16"/>
          <p:cNvSpPr txBox="1"/>
          <p:nvPr/>
        </p:nvSpPr>
        <p:spPr>
          <a:xfrm>
            <a:off x="2008851" y="1107350"/>
            <a:ext cx="1518186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1E1E1E"/>
                </a:solidFill>
                <a:latin typeface="+mj-lt"/>
                <a:ea typeface="Inter Tight Medium"/>
                <a:cs typeface="Inter Tight Medium"/>
                <a:sym typeface="Inter Tight Medium"/>
              </a:rPr>
              <a:t>Important Notes for the Educator  </a:t>
            </a:r>
            <a:endParaRPr lang="en-US" sz="1600" dirty="0">
              <a:highlight>
                <a:srgbClr val="FFFF00"/>
              </a:highlight>
              <a:latin typeface="+mj-lt"/>
            </a:endParaRPr>
          </a:p>
        </p:txBody>
      </p:sp>
      <p:sp>
        <p:nvSpPr>
          <p:cNvPr id="109" name="Google Shape;109;p16"/>
          <p:cNvSpPr txBox="1"/>
          <p:nvPr/>
        </p:nvSpPr>
        <p:spPr>
          <a:xfrm>
            <a:off x="2008851" y="2193719"/>
            <a:ext cx="15380515" cy="637093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Tx/>
              <a:buChar char="-"/>
            </a:pPr>
            <a:endParaRPr lang="en-GB" sz="1800" dirty="0"/>
          </a:p>
          <a:p>
            <a:pPr marL="342900" marR="0" lvl="0" indent="-342900" algn="l" rtl="0">
              <a:lnSpc>
                <a:spcPct val="150000"/>
              </a:lnSpc>
              <a:spcBef>
                <a:spcPts val="0"/>
              </a:spcBef>
              <a:spcAft>
                <a:spcPts val="0"/>
              </a:spcAft>
              <a:buFont typeface="Arial" panose="020B0604020202020204" pitchFamily="34" charset="0"/>
              <a:buChar char="•"/>
            </a:pPr>
            <a:r>
              <a:rPr lang="en-GB" sz="2000" dirty="0"/>
              <a:t>The PowerPoints are </a:t>
            </a:r>
            <a:r>
              <a:rPr lang="en-GB" sz="2000" b="1" dirty="0"/>
              <a:t>animated</a:t>
            </a:r>
            <a:r>
              <a:rPr lang="en-GB" sz="2000" dirty="0"/>
              <a:t> so please use the PPT version if possible.</a:t>
            </a:r>
          </a:p>
          <a:p>
            <a:pPr marL="342900" marR="0" lvl="0" indent="-342900" algn="l" rtl="0">
              <a:lnSpc>
                <a:spcPct val="150000"/>
              </a:lnSpc>
              <a:spcBef>
                <a:spcPts val="0"/>
              </a:spcBef>
              <a:spcAft>
                <a:spcPts val="0"/>
              </a:spcAft>
              <a:buFont typeface="Arial" panose="020B0604020202020204" pitchFamily="34" charset="0"/>
              <a:buChar char="•"/>
            </a:pPr>
            <a:r>
              <a:rPr lang="en-GB" sz="2000" dirty="0"/>
              <a:t>Keep the </a:t>
            </a:r>
            <a:r>
              <a:rPr lang="en-GB" sz="2000" b="1" dirty="0"/>
              <a:t>competition</a:t>
            </a:r>
            <a:r>
              <a:rPr lang="en-GB" sz="2000" dirty="0"/>
              <a:t> active throughout the four sessions. There is a slide in the first session with instructions.</a:t>
            </a:r>
          </a:p>
          <a:p>
            <a:pPr marL="342900" marR="0" lvl="0" indent="-342900" algn="l" rtl="0">
              <a:lnSpc>
                <a:spcPct val="150000"/>
              </a:lnSpc>
              <a:spcBef>
                <a:spcPts val="0"/>
              </a:spcBef>
              <a:spcAft>
                <a:spcPts val="0"/>
              </a:spcAft>
              <a:buFont typeface="Arial" panose="020B0604020202020204" pitchFamily="34" charset="0"/>
              <a:buChar char="•"/>
            </a:pPr>
            <a:r>
              <a:rPr lang="en-GB" sz="2000" dirty="0"/>
              <a:t>Recite the passage/ayah aloud and encourage learners to recite after you OR ask learners to recite an ayah each.</a:t>
            </a:r>
          </a:p>
          <a:p>
            <a:pPr marL="342900" marR="0" lvl="0" indent="-342900" algn="l" rtl="0">
              <a:lnSpc>
                <a:spcPct val="150000"/>
              </a:lnSpc>
              <a:spcBef>
                <a:spcPts val="0"/>
              </a:spcBef>
              <a:spcAft>
                <a:spcPts val="0"/>
              </a:spcAft>
              <a:buFont typeface="Arial" panose="020B0604020202020204" pitchFamily="34" charset="0"/>
              <a:buChar char="•"/>
            </a:pPr>
            <a:r>
              <a:rPr lang="en-GB" sz="2000" dirty="0"/>
              <a:t>Encourage learners to memorise Surah </a:t>
            </a:r>
            <a:r>
              <a:rPr lang="en-GB" sz="2000" dirty="0" err="1"/>
              <a:t>Qaf</a:t>
            </a:r>
            <a:r>
              <a:rPr lang="en-GB" sz="2000" dirty="0"/>
              <a:t> and its translation. Reward them for successful completion.</a:t>
            </a:r>
          </a:p>
          <a:p>
            <a:pPr marL="342900" indent="-342900">
              <a:lnSpc>
                <a:spcPct val="150000"/>
              </a:lnSpc>
              <a:buFont typeface="Arial" panose="020B0604020202020204" pitchFamily="34" charset="0"/>
              <a:buChar char="•"/>
            </a:pPr>
            <a:r>
              <a:rPr lang="en-GB" sz="2000" dirty="0"/>
              <a:t>There are </a:t>
            </a:r>
            <a:r>
              <a:rPr lang="en-GB" sz="2000" b="1" dirty="0"/>
              <a:t>speaker notes </a:t>
            </a:r>
            <a:r>
              <a:rPr lang="en-GB" sz="2000" dirty="0"/>
              <a:t>under each slide. Read the notes before delivering the session.</a:t>
            </a:r>
          </a:p>
          <a:p>
            <a:pPr marL="342900" marR="0" lvl="0" indent="-342900" algn="l" rtl="0">
              <a:lnSpc>
                <a:spcPct val="150000"/>
              </a:lnSpc>
              <a:spcBef>
                <a:spcPts val="0"/>
              </a:spcBef>
              <a:spcAft>
                <a:spcPts val="0"/>
              </a:spcAft>
              <a:buFont typeface="Arial" panose="020B0604020202020204" pitchFamily="34" charset="0"/>
              <a:buChar char="•"/>
            </a:pPr>
            <a:r>
              <a:rPr lang="en-GB" sz="2000" dirty="0"/>
              <a:t>Please thoroughly read the </a:t>
            </a:r>
            <a:r>
              <a:rPr lang="en-GB" sz="2000" b="1" dirty="0"/>
              <a:t>free PDF </a:t>
            </a:r>
            <a:r>
              <a:rPr lang="en-GB" sz="2000" dirty="0"/>
              <a:t>‘A Journey through Surah </a:t>
            </a:r>
            <a:r>
              <a:rPr lang="en-GB" sz="2000" dirty="0" err="1"/>
              <a:t>Qaf</a:t>
            </a:r>
            <a:r>
              <a:rPr lang="en-GB" sz="2000" dirty="0"/>
              <a:t>’ in addition to reading tafsir books and lectures of this surah.</a:t>
            </a:r>
          </a:p>
          <a:p>
            <a:pPr marL="342900" marR="0" lvl="0" indent="-342900" algn="l" rtl="0">
              <a:lnSpc>
                <a:spcPct val="150000"/>
              </a:lnSpc>
              <a:spcBef>
                <a:spcPts val="0"/>
              </a:spcBef>
              <a:spcAft>
                <a:spcPts val="0"/>
              </a:spcAft>
              <a:buFont typeface="Arial" panose="020B0604020202020204" pitchFamily="34" charset="0"/>
              <a:buChar char="•"/>
            </a:pPr>
            <a:r>
              <a:rPr lang="en-GB" sz="2000" dirty="0"/>
              <a:t>Feel free to adjust this PPT to your learners’ needs.</a:t>
            </a:r>
          </a:p>
          <a:p>
            <a:pPr marL="342900" marR="0" lvl="0" indent="-342900" algn="l" rtl="0">
              <a:lnSpc>
                <a:spcPct val="150000"/>
              </a:lnSpc>
              <a:spcBef>
                <a:spcPts val="0"/>
              </a:spcBef>
              <a:spcAft>
                <a:spcPts val="0"/>
              </a:spcAft>
              <a:buFont typeface="Arial" panose="020B0604020202020204" pitchFamily="34" charset="0"/>
              <a:buChar char="•"/>
            </a:pPr>
            <a:r>
              <a:rPr lang="en-GB" sz="2000" dirty="0"/>
              <a:t>[</a:t>
            </a:r>
            <a:r>
              <a:rPr lang="en-GB" sz="2000" b="1" dirty="0"/>
              <a:t>A] in the PPT = Active learning. </a:t>
            </a:r>
            <a:r>
              <a:rPr lang="en-GB" sz="2000" dirty="0"/>
              <a:t>This can be done orally, in writing, on mini-whiteboards (MWB), classroom board, through discussion; alone, in pairs, groups etc, and through other methods. Try to use a variety of methods within each session. These can all contribute to the competition score.</a:t>
            </a:r>
          </a:p>
          <a:p>
            <a:pPr marL="342900" marR="0" lvl="0" indent="-342900" algn="l" rtl="0">
              <a:lnSpc>
                <a:spcPct val="150000"/>
              </a:lnSpc>
              <a:spcBef>
                <a:spcPts val="0"/>
              </a:spcBef>
              <a:spcAft>
                <a:spcPts val="0"/>
              </a:spcAft>
              <a:buFont typeface="Arial" panose="020B0604020202020204" pitchFamily="34" charset="0"/>
              <a:buChar char="•"/>
            </a:pPr>
            <a:r>
              <a:rPr lang="en-GB" sz="2000" dirty="0"/>
              <a:t>LWA is not responsible for external links.</a:t>
            </a:r>
          </a:p>
          <a:p>
            <a:pPr marL="342900" marR="0" lvl="0" indent="-342900" algn="l" rtl="0">
              <a:lnSpc>
                <a:spcPct val="150000"/>
              </a:lnSpc>
              <a:spcBef>
                <a:spcPts val="0"/>
              </a:spcBef>
              <a:spcAft>
                <a:spcPts val="0"/>
              </a:spcAft>
              <a:buFont typeface="Arial" panose="020B0604020202020204" pitchFamily="34" charset="0"/>
              <a:buChar char="•"/>
            </a:pPr>
            <a:r>
              <a:rPr lang="en-GB" sz="2000" dirty="0"/>
              <a:t>If you benefit from this resource, please remember the project in your duʿas. Your feedback to improve the resources is highly appreciated.</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09B3AB3-863C-6468-0E6B-841894DD5908}"/>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5DD2433D-DAE8-A247-945F-D7DCAFB6F6F1}"/>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014BB6CF-666F-8DB5-E197-AD60C251449C}"/>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Hearts Connected to the Creator</a:t>
            </a:r>
            <a:endParaRPr sz="1600" dirty="0">
              <a:solidFill>
                <a:srgbClr val="4B116F"/>
              </a:solidFill>
              <a:latin typeface="+mj-lt"/>
            </a:endParaRPr>
          </a:p>
        </p:txBody>
      </p:sp>
      <p:sp>
        <p:nvSpPr>
          <p:cNvPr id="5" name="Background frame">
            <a:extLst>
              <a:ext uri="{FF2B5EF4-FFF2-40B4-BE49-F238E27FC236}">
                <a16:creationId xmlns:a16="http://schemas.microsoft.com/office/drawing/2014/main" id="{4552C299-2ADC-0B99-B366-340BC5FC8C90}"/>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B0988578-ADAB-D85A-CDE2-46080B3262CF}"/>
              </a:ext>
            </a:extLst>
          </p:cNvPr>
          <p:cNvSpPr txBox="1"/>
          <p:nvPr/>
        </p:nvSpPr>
        <p:spPr>
          <a:xfrm>
            <a:off x="9836727" y="5000202"/>
            <a:ext cx="6965193" cy="1200329"/>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who held the Most Gracious in awe, though He is unseen, who comes before Him with a heart turned to Him in devotion-</a:t>
            </a:r>
            <a:endParaRPr lang="en-GB" sz="4400" dirty="0">
              <a:effectLst/>
            </a:endParaRPr>
          </a:p>
        </p:txBody>
      </p:sp>
      <p:sp>
        <p:nvSpPr>
          <p:cNvPr id="7" name="Arabic Dua">
            <a:extLst>
              <a:ext uri="{FF2B5EF4-FFF2-40B4-BE49-F238E27FC236}">
                <a16:creationId xmlns:a16="http://schemas.microsoft.com/office/drawing/2014/main" id="{F6EB89A9-6B39-D08B-8C15-04819EFBF745}"/>
              </a:ext>
            </a:extLst>
          </p:cNvPr>
          <p:cNvSpPr txBox="1"/>
          <p:nvPr/>
        </p:nvSpPr>
        <p:spPr>
          <a:xfrm>
            <a:off x="9399373" y="2187097"/>
            <a:ext cx="7363622" cy="1685077"/>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 مَّنْ خَشِىَ ٱلرَّحْمَـٰنَ بِٱلْغَيْبِ وَجَآءَ بِقَلْبٍ مُّنِيبٍ ‎﴿٣٣﴾‏</a:t>
            </a:r>
          </a:p>
        </p:txBody>
      </p:sp>
      <p:sp>
        <p:nvSpPr>
          <p:cNvPr id="8" name="Freeform: Shape 7">
            <a:extLst>
              <a:ext uri="{FF2B5EF4-FFF2-40B4-BE49-F238E27FC236}">
                <a16:creationId xmlns:a16="http://schemas.microsoft.com/office/drawing/2014/main" id="{D4602A57-2F35-1C98-C50F-B60E884AFAD7}"/>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graphicFrame>
        <p:nvGraphicFramePr>
          <p:cNvPr id="2" name="Diagram 1">
            <a:extLst>
              <a:ext uri="{FF2B5EF4-FFF2-40B4-BE49-F238E27FC236}">
                <a16:creationId xmlns:a16="http://schemas.microsoft.com/office/drawing/2014/main" id="{F24ED9E0-AF35-9877-BB14-9CFC3303537A}"/>
              </a:ext>
            </a:extLst>
          </p:cNvPr>
          <p:cNvGraphicFramePr/>
          <p:nvPr>
            <p:extLst>
              <p:ext uri="{D42A27DB-BD31-4B8C-83A1-F6EECF244321}">
                <p14:modId xmlns:p14="http://schemas.microsoft.com/office/powerpoint/2010/main" val="638482541"/>
              </p:ext>
            </p:extLst>
          </p:nvPr>
        </p:nvGraphicFramePr>
        <p:xfrm>
          <a:off x="705209" y="3383695"/>
          <a:ext cx="7912046" cy="5648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977387A5-42C6-67C3-27AB-48282A10684D}"/>
              </a:ext>
            </a:extLst>
          </p:cNvPr>
          <p:cNvPicPr>
            <a:picLocks noChangeAspect="1"/>
          </p:cNvPicPr>
          <p:nvPr/>
        </p:nvPicPr>
        <p:blipFill>
          <a:blip r:embed="rId8"/>
          <a:stretch>
            <a:fillRect/>
          </a:stretch>
        </p:blipFill>
        <p:spPr>
          <a:xfrm>
            <a:off x="11444444" y="6780900"/>
            <a:ext cx="3311155" cy="2483366"/>
          </a:xfrm>
          <a:prstGeom prst="rect">
            <a:avLst/>
          </a:prstGeom>
          <a:effectLst>
            <a:softEdge rad="228600"/>
          </a:effectLst>
        </p:spPr>
      </p:pic>
    </p:spTree>
    <p:extLst>
      <p:ext uri="{BB962C8B-B14F-4D97-AF65-F5344CB8AC3E}">
        <p14:creationId xmlns:p14="http://schemas.microsoft.com/office/powerpoint/2010/main" val="21724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9F60D0E8-480B-40E1-BEDA-F0EB7BC72A86}"/>
                                            </p:graphicEl>
                                          </p:spTgt>
                                        </p:tgtEl>
                                        <p:attrNameLst>
                                          <p:attrName>style.visibility</p:attrName>
                                        </p:attrNameLst>
                                      </p:cBhvr>
                                      <p:to>
                                        <p:strVal val="visible"/>
                                      </p:to>
                                    </p:set>
                                    <p:anim calcmode="lin" valueType="num">
                                      <p:cBhvr additive="base">
                                        <p:cTn id="7" dur="500" fill="hold"/>
                                        <p:tgtEl>
                                          <p:spTgt spid="2">
                                            <p:graphicEl>
                                              <a:dgm id="{9F60D0E8-480B-40E1-BEDA-F0EB7BC72A8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9F60D0E8-480B-40E1-BEDA-F0EB7BC72A8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4D8166D2-1731-4100-9E4D-35FF94B368BB}"/>
                                            </p:graphicEl>
                                          </p:spTgt>
                                        </p:tgtEl>
                                        <p:attrNameLst>
                                          <p:attrName>style.visibility</p:attrName>
                                        </p:attrNameLst>
                                      </p:cBhvr>
                                      <p:to>
                                        <p:strVal val="visible"/>
                                      </p:to>
                                    </p:set>
                                    <p:anim calcmode="lin" valueType="num">
                                      <p:cBhvr additive="base">
                                        <p:cTn id="13" dur="500" fill="hold"/>
                                        <p:tgtEl>
                                          <p:spTgt spid="2">
                                            <p:graphicEl>
                                              <a:dgm id="{4D8166D2-1731-4100-9E4D-35FF94B368B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4D8166D2-1731-4100-9E4D-35FF94B368B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84B37FE1-3CCB-4B44-A01A-7CDA24FBDCFC}"/>
                                            </p:graphicEl>
                                          </p:spTgt>
                                        </p:tgtEl>
                                        <p:attrNameLst>
                                          <p:attrName>style.visibility</p:attrName>
                                        </p:attrNameLst>
                                      </p:cBhvr>
                                      <p:to>
                                        <p:strVal val="visible"/>
                                      </p:to>
                                    </p:set>
                                    <p:anim calcmode="lin" valueType="num">
                                      <p:cBhvr additive="base">
                                        <p:cTn id="19" dur="500" fill="hold"/>
                                        <p:tgtEl>
                                          <p:spTgt spid="2">
                                            <p:graphicEl>
                                              <a:dgm id="{84B37FE1-3CCB-4B44-A01A-7CDA24FBDCF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84B37FE1-3CCB-4B44-A01A-7CDA24FBDCF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B63B34FF-601D-4F19-A8DB-24897B842782}"/>
                                            </p:graphicEl>
                                          </p:spTgt>
                                        </p:tgtEl>
                                        <p:attrNameLst>
                                          <p:attrName>style.visibility</p:attrName>
                                        </p:attrNameLst>
                                      </p:cBhvr>
                                      <p:to>
                                        <p:strVal val="visible"/>
                                      </p:to>
                                    </p:set>
                                    <p:anim calcmode="lin" valueType="num">
                                      <p:cBhvr additive="base">
                                        <p:cTn id="25" dur="500" fill="hold"/>
                                        <p:tgtEl>
                                          <p:spTgt spid="2">
                                            <p:graphicEl>
                                              <a:dgm id="{B63B34FF-601D-4F19-A8DB-24897B84278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B63B34FF-601D-4F19-A8DB-24897B8427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2;p22">
            <a:extLst>
              <a:ext uri="{FF2B5EF4-FFF2-40B4-BE49-F238E27FC236}">
                <a16:creationId xmlns:a16="http://schemas.microsoft.com/office/drawing/2014/main" id="{FB120231-55A2-A805-72B5-CEDF4040BDF1}"/>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highlight>
                  <a:srgbClr val="FAAC69"/>
                </a:highlight>
                <a:latin typeface="+mj-lt"/>
                <a:ea typeface="Inter Tight Medium"/>
                <a:cs typeface="Inter Tight Medium"/>
                <a:sym typeface="Inter Tight Medium"/>
              </a:rPr>
              <a:t>Time to </a:t>
            </a:r>
          </a:p>
          <a:p>
            <a:pPr marL="0" marR="0" lvl="0" indent="0" algn="l" rtl="0">
              <a:spcBef>
                <a:spcPts val="0"/>
              </a:spcBef>
              <a:spcAft>
                <a:spcPts val="0"/>
              </a:spcAft>
              <a:buNone/>
            </a:pPr>
            <a:r>
              <a:rPr lang="en-US" sz="6000" dirty="0">
                <a:solidFill>
                  <a:srgbClr val="4B116F"/>
                </a:solidFill>
                <a:highlight>
                  <a:srgbClr val="FAAC69"/>
                </a:highlight>
                <a:latin typeface="+mj-lt"/>
                <a:ea typeface="Inter Tight Medium"/>
                <a:cs typeface="Inter Tight Medium"/>
                <a:sym typeface="Inter Tight Medium"/>
              </a:rPr>
              <a:t>Dig Deep</a:t>
            </a:r>
            <a:endParaRPr sz="1600" dirty="0">
              <a:solidFill>
                <a:srgbClr val="4B116F"/>
              </a:solidFill>
              <a:highlight>
                <a:srgbClr val="FAAC69"/>
              </a:highlight>
              <a:latin typeface="+mj-lt"/>
            </a:endParaRPr>
          </a:p>
        </p:txBody>
      </p:sp>
      <p:pic>
        <p:nvPicPr>
          <p:cNvPr id="9" name="Picture 8">
            <a:extLst>
              <a:ext uri="{FF2B5EF4-FFF2-40B4-BE49-F238E27FC236}">
                <a16:creationId xmlns:a16="http://schemas.microsoft.com/office/drawing/2014/main" id="{052B333A-7A9E-EDCA-127E-645C842356B8}"/>
              </a:ext>
            </a:extLst>
          </p:cNvPr>
          <p:cNvPicPr>
            <a:picLocks noChangeAspect="1"/>
          </p:cNvPicPr>
          <p:nvPr/>
        </p:nvPicPr>
        <p:blipFill>
          <a:blip r:embed="rId3"/>
          <a:stretch>
            <a:fillRect/>
          </a:stretch>
        </p:blipFill>
        <p:spPr>
          <a:xfrm>
            <a:off x="3064189" y="3808908"/>
            <a:ext cx="3355566" cy="5033349"/>
          </a:xfrm>
          <a:prstGeom prst="rect">
            <a:avLst/>
          </a:prstGeom>
          <a:effectLst>
            <a:softEdge rad="177800"/>
          </a:effectLst>
        </p:spPr>
      </p:pic>
      <p:sp>
        <p:nvSpPr>
          <p:cNvPr id="4" name="Google Shape;203;p22">
            <a:extLst>
              <a:ext uri="{FF2B5EF4-FFF2-40B4-BE49-F238E27FC236}">
                <a16:creationId xmlns:a16="http://schemas.microsoft.com/office/drawing/2014/main" id="{9E81AE84-4EB9-17E8-9E0B-E7785C8B56E7}"/>
              </a:ext>
            </a:extLst>
          </p:cNvPr>
          <p:cNvSpPr txBox="1"/>
          <p:nvPr/>
        </p:nvSpPr>
        <p:spPr>
          <a:xfrm>
            <a:off x="3189444" y="4500850"/>
            <a:ext cx="3105056" cy="3016170"/>
          </a:xfrm>
          <a:prstGeom prst="rect">
            <a:avLst/>
          </a:prstGeom>
          <a:noFill/>
          <a:ln>
            <a:noFill/>
          </a:ln>
        </p:spPr>
        <p:txBody>
          <a:bodyPr spcFirstLastPara="1" wrap="square" lIns="91425" tIns="45700" rIns="91425" bIns="45700" anchor="t" anchorCtr="0">
            <a:spAutoFit/>
          </a:bodyPr>
          <a:lstStyle/>
          <a:p>
            <a:pPr lvl="0" algn="ctr">
              <a:lnSpc>
                <a:spcPct val="150000"/>
              </a:lnSpc>
              <a:spcAft>
                <a:spcPts val="600"/>
              </a:spcAft>
            </a:pPr>
            <a:r>
              <a:rPr lang="en-GB" sz="4000" dirty="0">
                <a:solidFill>
                  <a:srgbClr val="4B116F"/>
                </a:solidFill>
                <a:latin typeface="Inter Light"/>
                <a:ea typeface="Inter Light"/>
                <a:cs typeface="Inter Light"/>
                <a:sym typeface="Inter Light"/>
              </a:rPr>
              <a:t>The Crumpled </a:t>
            </a:r>
          </a:p>
          <a:p>
            <a:pPr lvl="0" algn="ctr">
              <a:lnSpc>
                <a:spcPct val="150000"/>
              </a:lnSpc>
              <a:spcAft>
                <a:spcPts val="600"/>
              </a:spcAft>
            </a:pPr>
            <a:r>
              <a:rPr lang="en-GB" sz="4000" dirty="0">
                <a:solidFill>
                  <a:srgbClr val="4B116F"/>
                </a:solidFill>
                <a:latin typeface="Inter Light"/>
                <a:ea typeface="Inter Light"/>
                <a:cs typeface="Inter Light"/>
                <a:sym typeface="Inter Light"/>
              </a:rPr>
              <a:t>Paper Heart</a:t>
            </a:r>
            <a:endParaRPr lang="en-US" sz="4000" dirty="0">
              <a:solidFill>
                <a:srgbClr val="4B116F"/>
              </a:solidFill>
              <a:latin typeface="Inter Light"/>
              <a:ea typeface="Inter Light"/>
              <a:cs typeface="Inter Light"/>
              <a:sym typeface="Inter Light"/>
            </a:endParaRPr>
          </a:p>
        </p:txBody>
      </p:sp>
      <p:graphicFrame>
        <p:nvGraphicFramePr>
          <p:cNvPr id="7" name="Diagram 6">
            <a:extLst>
              <a:ext uri="{FF2B5EF4-FFF2-40B4-BE49-F238E27FC236}">
                <a16:creationId xmlns:a16="http://schemas.microsoft.com/office/drawing/2014/main" id="{08285A88-3C15-5589-4805-338EC112CB7C}"/>
              </a:ext>
            </a:extLst>
          </p:cNvPr>
          <p:cNvGraphicFramePr/>
          <p:nvPr>
            <p:extLst>
              <p:ext uri="{D42A27DB-BD31-4B8C-83A1-F6EECF244321}">
                <p14:modId xmlns:p14="http://schemas.microsoft.com/office/powerpoint/2010/main" val="3321175788"/>
              </p:ext>
            </p:extLst>
          </p:nvPr>
        </p:nvGraphicFramePr>
        <p:xfrm>
          <a:off x="8286750" y="1444742"/>
          <a:ext cx="9734551" cy="7127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357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E2BBC8D9-AAF5-4462-88F1-8FC896AF52AD}"/>
                                            </p:graphicEl>
                                          </p:spTgt>
                                        </p:tgtEl>
                                        <p:attrNameLst>
                                          <p:attrName>style.visibility</p:attrName>
                                        </p:attrNameLst>
                                      </p:cBhvr>
                                      <p:to>
                                        <p:strVal val="visible"/>
                                      </p:to>
                                    </p:set>
                                    <p:anim calcmode="lin" valueType="num">
                                      <p:cBhvr additive="base">
                                        <p:cTn id="17" dur="500" fill="hold"/>
                                        <p:tgtEl>
                                          <p:spTgt spid="7">
                                            <p:graphicEl>
                                              <a:dgm id="{E2BBC8D9-AAF5-4462-88F1-8FC896AF52A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E2BBC8D9-AAF5-4462-88F1-8FC896AF52A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A3DF6413-E9E7-411C-9C51-635E8B45EA57}"/>
                                            </p:graphicEl>
                                          </p:spTgt>
                                        </p:tgtEl>
                                        <p:attrNameLst>
                                          <p:attrName>style.visibility</p:attrName>
                                        </p:attrNameLst>
                                      </p:cBhvr>
                                      <p:to>
                                        <p:strVal val="visible"/>
                                      </p:to>
                                    </p:set>
                                    <p:anim calcmode="lin" valueType="num">
                                      <p:cBhvr additive="base">
                                        <p:cTn id="23" dur="500" fill="hold"/>
                                        <p:tgtEl>
                                          <p:spTgt spid="7">
                                            <p:graphicEl>
                                              <a:dgm id="{A3DF6413-E9E7-411C-9C51-635E8B45EA57}"/>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A3DF6413-E9E7-411C-9C51-635E8B45EA57}"/>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graphicEl>
                                              <a:dgm id="{1715C9F6-D210-43CD-87C1-6DF97F1E297D}"/>
                                            </p:graphicEl>
                                          </p:spTgt>
                                        </p:tgtEl>
                                        <p:attrNameLst>
                                          <p:attrName>style.visibility</p:attrName>
                                        </p:attrNameLst>
                                      </p:cBhvr>
                                      <p:to>
                                        <p:strVal val="visible"/>
                                      </p:to>
                                    </p:set>
                                    <p:anim calcmode="lin" valueType="num">
                                      <p:cBhvr additive="base">
                                        <p:cTn id="27" dur="500" fill="hold"/>
                                        <p:tgtEl>
                                          <p:spTgt spid="7">
                                            <p:graphicEl>
                                              <a:dgm id="{1715C9F6-D210-43CD-87C1-6DF97F1E297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1715C9F6-D210-43CD-87C1-6DF97F1E297D}"/>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dgm id="{D68E3F38-71DE-4726-8500-A5693C3A1FEB}"/>
                                            </p:graphicEl>
                                          </p:spTgt>
                                        </p:tgtEl>
                                        <p:attrNameLst>
                                          <p:attrName>style.visibility</p:attrName>
                                        </p:attrNameLst>
                                      </p:cBhvr>
                                      <p:to>
                                        <p:strVal val="visible"/>
                                      </p:to>
                                    </p:set>
                                    <p:anim calcmode="lin" valueType="num">
                                      <p:cBhvr additive="base">
                                        <p:cTn id="33" dur="500" fill="hold"/>
                                        <p:tgtEl>
                                          <p:spTgt spid="7">
                                            <p:graphicEl>
                                              <a:dgm id="{D68E3F38-71DE-4726-8500-A5693C3A1FE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D68E3F38-71DE-4726-8500-A5693C3A1FE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graphicEl>
                                              <a:dgm id="{F0CF8227-B88F-484D-A63B-EA25BE0EEC84}"/>
                                            </p:graphicEl>
                                          </p:spTgt>
                                        </p:tgtEl>
                                        <p:attrNameLst>
                                          <p:attrName>style.visibility</p:attrName>
                                        </p:attrNameLst>
                                      </p:cBhvr>
                                      <p:to>
                                        <p:strVal val="visible"/>
                                      </p:to>
                                    </p:set>
                                    <p:anim calcmode="lin" valueType="num">
                                      <p:cBhvr additive="base">
                                        <p:cTn id="37" dur="500" fill="hold"/>
                                        <p:tgtEl>
                                          <p:spTgt spid="7">
                                            <p:graphicEl>
                                              <a:dgm id="{F0CF8227-B88F-484D-A63B-EA25BE0EEC8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F0CF8227-B88F-484D-A63B-EA25BE0EEC8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9B7143ED-DE92-4AA4-ABFC-7C4345C9E469}"/>
                                            </p:graphicEl>
                                          </p:spTgt>
                                        </p:tgtEl>
                                        <p:attrNameLst>
                                          <p:attrName>style.visibility</p:attrName>
                                        </p:attrNameLst>
                                      </p:cBhvr>
                                      <p:to>
                                        <p:strVal val="visible"/>
                                      </p:to>
                                    </p:set>
                                    <p:anim calcmode="lin" valueType="num">
                                      <p:cBhvr additive="base">
                                        <p:cTn id="43" dur="500" fill="hold"/>
                                        <p:tgtEl>
                                          <p:spTgt spid="7">
                                            <p:graphicEl>
                                              <a:dgm id="{9B7143ED-DE92-4AA4-ABFC-7C4345C9E46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9B7143ED-DE92-4AA4-ABFC-7C4345C9E469}"/>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graphicEl>
                                              <a:dgm id="{F3323ED8-C27F-4E5A-9C9A-C7FF3E5D97C5}"/>
                                            </p:graphicEl>
                                          </p:spTgt>
                                        </p:tgtEl>
                                        <p:attrNameLst>
                                          <p:attrName>style.visibility</p:attrName>
                                        </p:attrNameLst>
                                      </p:cBhvr>
                                      <p:to>
                                        <p:strVal val="visible"/>
                                      </p:to>
                                    </p:set>
                                    <p:anim calcmode="lin" valueType="num">
                                      <p:cBhvr additive="base">
                                        <p:cTn id="47" dur="500" fill="hold"/>
                                        <p:tgtEl>
                                          <p:spTgt spid="7">
                                            <p:graphicEl>
                                              <a:dgm id="{F3323ED8-C27F-4E5A-9C9A-C7FF3E5D97C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F3323ED8-C27F-4E5A-9C9A-C7FF3E5D97C5}"/>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graphicEl>
                                              <a:dgm id="{781FA6C6-83A5-46FA-8335-1F0112D5C446}"/>
                                            </p:graphicEl>
                                          </p:spTgt>
                                        </p:tgtEl>
                                        <p:attrNameLst>
                                          <p:attrName>style.visibility</p:attrName>
                                        </p:attrNameLst>
                                      </p:cBhvr>
                                      <p:to>
                                        <p:strVal val="visible"/>
                                      </p:to>
                                    </p:set>
                                    <p:anim calcmode="lin" valueType="num">
                                      <p:cBhvr additive="base">
                                        <p:cTn id="53" dur="500" fill="hold"/>
                                        <p:tgtEl>
                                          <p:spTgt spid="7">
                                            <p:graphicEl>
                                              <a:dgm id="{781FA6C6-83A5-46FA-8335-1F0112D5C44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781FA6C6-83A5-46FA-8335-1F0112D5C446}"/>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graphicEl>
                                              <a:dgm id="{DDA09DC0-00C7-4D4F-A45E-4F4A9AFF1EA6}"/>
                                            </p:graphicEl>
                                          </p:spTgt>
                                        </p:tgtEl>
                                        <p:attrNameLst>
                                          <p:attrName>style.visibility</p:attrName>
                                        </p:attrNameLst>
                                      </p:cBhvr>
                                      <p:to>
                                        <p:strVal val="visible"/>
                                      </p:to>
                                    </p:set>
                                    <p:anim calcmode="lin" valueType="num">
                                      <p:cBhvr additive="base">
                                        <p:cTn id="57" dur="500" fill="hold"/>
                                        <p:tgtEl>
                                          <p:spTgt spid="7">
                                            <p:graphicEl>
                                              <a:dgm id="{DDA09DC0-00C7-4D4F-A45E-4F4A9AFF1EA6}"/>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DDA09DC0-00C7-4D4F-A45E-4F4A9AFF1EA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9A81A9B-5722-39C8-B93A-751336378340}"/>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C2DD3BC9-C72C-FF7F-6984-3DC7A7E18168}"/>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7B5B9B14-A9E0-804A-0385-236C872F1DDD}"/>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The Best </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Welcome</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D6562708-1077-2367-051C-8AD9715014B6}"/>
              </a:ext>
            </a:extLst>
          </p:cNvPr>
          <p:cNvSpPr txBox="1"/>
          <p:nvPr/>
        </p:nvSpPr>
        <p:spPr>
          <a:xfrm>
            <a:off x="1932842" y="3501521"/>
            <a:ext cx="6527418" cy="2539116"/>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Eternal peace and serenity.</a:t>
            </a:r>
          </a:p>
          <a:p>
            <a:pPr marL="342900" lvl="0" indent="-342900">
              <a:lnSpc>
                <a:spcPct val="150000"/>
              </a:lnSpc>
              <a:spcAft>
                <a:spcPts val="600"/>
              </a:spcAft>
              <a:buFont typeface="Arial" panose="020B0604020202020204" pitchFamily="34" charset="0"/>
              <a:buChar char="•"/>
            </a:pPr>
            <a:r>
              <a:rPr lang="en-US" sz="2400" dirty="0">
                <a:solidFill>
                  <a:srgbClr val="1E1E1E"/>
                </a:solidFill>
                <a:latin typeface="Inter Light"/>
                <a:ea typeface="Inter Light"/>
                <a:cs typeface="Inter Light"/>
                <a:sym typeface="Inter Light"/>
              </a:rPr>
              <a:t>The best greeting we will inshaAllah hear is: </a:t>
            </a:r>
            <a:r>
              <a:rPr lang="ar-SA" sz="2400" dirty="0">
                <a:solidFill>
                  <a:srgbClr val="1E1E1E"/>
                </a:solidFill>
                <a:latin typeface="Noto Naskh Arabic" pitchFamily="2" charset="-78"/>
                <a:ea typeface="Inter Light"/>
                <a:cs typeface="Noto Naskh Arabic" pitchFamily="2" charset="-78"/>
                <a:sym typeface="Inter Light"/>
              </a:rPr>
              <a:t>سَلَامٌ قَوْلًا مِّن رَّبٍّ رَّحِيمٍ </a:t>
            </a:r>
            <a:endParaRPr lang="en-GB" sz="2400" dirty="0">
              <a:solidFill>
                <a:srgbClr val="1E1E1E"/>
              </a:solidFill>
              <a:latin typeface="Noto Naskh Arabic" pitchFamily="2" charset="-78"/>
              <a:ea typeface="Inter Light"/>
              <a:cs typeface="Noto Naskh Arabic" pitchFamily="2" charset="-78"/>
              <a:sym typeface="Inter Light"/>
            </a:endParaRP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Which </a:t>
            </a:r>
            <a:r>
              <a:rPr lang="en-GB" sz="2400" dirty="0" err="1">
                <a:solidFill>
                  <a:srgbClr val="1E1E1E"/>
                </a:solidFill>
                <a:latin typeface="Inter Light"/>
                <a:ea typeface="Inter Light"/>
                <a:cs typeface="Inter Light"/>
                <a:sym typeface="Inter Light"/>
              </a:rPr>
              <a:t>sūrah</a:t>
            </a:r>
            <a:r>
              <a:rPr lang="en-GB" sz="2400" dirty="0">
                <a:solidFill>
                  <a:srgbClr val="1E1E1E"/>
                </a:solidFill>
                <a:latin typeface="Inter Light"/>
                <a:ea typeface="Inter Light"/>
                <a:cs typeface="Inter Light"/>
                <a:sym typeface="Inter Light"/>
              </a:rPr>
              <a:t> is this āyah in?</a:t>
            </a: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4334FF59-4C63-8A9F-6215-18943BD2EC46}"/>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F0CCB11A-34AD-C9DB-4192-8B81EB92E323}"/>
              </a:ext>
            </a:extLst>
          </p:cNvPr>
          <p:cNvSpPr txBox="1"/>
          <p:nvPr/>
        </p:nvSpPr>
        <p:spPr>
          <a:xfrm>
            <a:off x="9836727" y="5000202"/>
            <a:ext cx="6965193" cy="830997"/>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so enter it in peace. This is the Day of everlasting Life.’</a:t>
            </a:r>
            <a:endParaRPr lang="en-GB" sz="4400" dirty="0">
              <a:effectLst/>
            </a:endParaRPr>
          </a:p>
        </p:txBody>
      </p:sp>
      <p:sp>
        <p:nvSpPr>
          <p:cNvPr id="7" name="Arabic Dua">
            <a:extLst>
              <a:ext uri="{FF2B5EF4-FFF2-40B4-BE49-F238E27FC236}">
                <a16:creationId xmlns:a16="http://schemas.microsoft.com/office/drawing/2014/main" id="{88997FFE-388B-E413-50C1-8AA3BCE1BC09}"/>
              </a:ext>
            </a:extLst>
          </p:cNvPr>
          <p:cNvSpPr txBox="1"/>
          <p:nvPr/>
        </p:nvSpPr>
        <p:spPr>
          <a:xfrm>
            <a:off x="9399373" y="2187097"/>
            <a:ext cx="7363622" cy="854080"/>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ٱدْخُلُوهَا بِسَلَـٰمٍ ذَٰلِكَ يَوْمُ ٱلْخُلُودِ ‎﴿٣٤﴾</a:t>
            </a:r>
          </a:p>
        </p:txBody>
      </p:sp>
      <p:sp>
        <p:nvSpPr>
          <p:cNvPr id="8" name="Freeform: Shape 7">
            <a:extLst>
              <a:ext uri="{FF2B5EF4-FFF2-40B4-BE49-F238E27FC236}">
                <a16:creationId xmlns:a16="http://schemas.microsoft.com/office/drawing/2014/main" id="{C1A5CF47-0C70-63CF-ECAD-78BD0697994D}"/>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pic>
        <p:nvPicPr>
          <p:cNvPr id="10" name="Picture 9">
            <a:extLst>
              <a:ext uri="{FF2B5EF4-FFF2-40B4-BE49-F238E27FC236}">
                <a16:creationId xmlns:a16="http://schemas.microsoft.com/office/drawing/2014/main" id="{9C4ACB7E-1B62-F437-36F5-3C0423E7588E}"/>
              </a:ext>
            </a:extLst>
          </p:cNvPr>
          <p:cNvPicPr>
            <a:picLocks noChangeAspect="1"/>
          </p:cNvPicPr>
          <p:nvPr/>
        </p:nvPicPr>
        <p:blipFill>
          <a:blip r:embed="rId3"/>
          <a:stretch>
            <a:fillRect/>
          </a:stretch>
        </p:blipFill>
        <p:spPr>
          <a:xfrm>
            <a:off x="10897417" y="6491417"/>
            <a:ext cx="4493742" cy="2950891"/>
          </a:xfrm>
          <a:prstGeom prst="rect">
            <a:avLst/>
          </a:prstGeom>
          <a:effectLst>
            <a:softEdge rad="431800"/>
          </a:effectLst>
        </p:spPr>
      </p:pic>
    </p:spTree>
    <p:extLst>
      <p:ext uri="{BB962C8B-B14F-4D97-AF65-F5344CB8AC3E}">
        <p14:creationId xmlns:p14="http://schemas.microsoft.com/office/powerpoint/2010/main" val="39046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39560DC-7B83-3A9E-DC0F-1634FC606230}"/>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FB4FB29E-45CE-BF71-E7D2-B035F2D4A9B7}"/>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64B225C5-3183-8141-6F12-C55500EE4835}"/>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Everything You’ve Ever Dreamed of</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E2C432A4-68F0-23A5-47E3-6D0947A165D0}"/>
              </a:ext>
            </a:extLst>
          </p:cNvPr>
          <p:cNvSpPr txBox="1"/>
          <p:nvPr/>
        </p:nvSpPr>
        <p:spPr>
          <a:xfrm>
            <a:off x="1932842" y="3501521"/>
            <a:ext cx="6527418" cy="1985118"/>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Literally ANYTHING you wish for.</a:t>
            </a:r>
          </a:p>
          <a:p>
            <a:pPr marL="342900" lvl="0" indent="-342900">
              <a:lnSpc>
                <a:spcPct val="150000"/>
              </a:lnSpc>
              <a:spcAft>
                <a:spcPts val="600"/>
              </a:spcAft>
              <a:buFont typeface="Arial" panose="020B0604020202020204" pitchFamily="34" charset="0"/>
              <a:buChar char="•"/>
            </a:pPr>
            <a:r>
              <a:rPr lang="en-GB" sz="2400" dirty="0" err="1">
                <a:solidFill>
                  <a:srgbClr val="1E1E1E"/>
                </a:solidFill>
                <a:latin typeface="Inter Light"/>
                <a:ea typeface="Inter Light"/>
                <a:cs typeface="Inter Light"/>
                <a:sym typeface="Inter Light"/>
              </a:rPr>
              <a:t>Mazīd</a:t>
            </a:r>
            <a:r>
              <a:rPr lang="en-GB" sz="2400" dirty="0">
                <a:solidFill>
                  <a:srgbClr val="1E1E1E"/>
                </a:solidFill>
                <a:latin typeface="Inter Light"/>
                <a:ea typeface="Inter Light"/>
                <a:cs typeface="Inter Light"/>
                <a:sym typeface="Inter Light"/>
              </a:rPr>
              <a:t>: the Ultimate Gift. </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What do you think this refers to?</a:t>
            </a:r>
          </a:p>
        </p:txBody>
      </p:sp>
      <p:sp>
        <p:nvSpPr>
          <p:cNvPr id="5" name="Background frame">
            <a:extLst>
              <a:ext uri="{FF2B5EF4-FFF2-40B4-BE49-F238E27FC236}">
                <a16:creationId xmlns:a16="http://schemas.microsoft.com/office/drawing/2014/main" id="{24FEB70E-3118-9C34-3AB5-A83757F6517D}"/>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4FC8E6B8-18BC-41AD-3B5B-A9101E107B39}"/>
              </a:ext>
            </a:extLst>
          </p:cNvPr>
          <p:cNvSpPr txBox="1"/>
          <p:nvPr/>
        </p:nvSpPr>
        <p:spPr>
          <a:xfrm>
            <a:off x="9836727" y="5000202"/>
            <a:ext cx="6965193" cy="830997"/>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They will have all that they wish for there, and We have more for them.</a:t>
            </a:r>
            <a:endParaRPr lang="en-GB" sz="4400" dirty="0">
              <a:effectLst/>
            </a:endParaRPr>
          </a:p>
        </p:txBody>
      </p:sp>
      <p:sp>
        <p:nvSpPr>
          <p:cNvPr id="7" name="Arabic Dua">
            <a:extLst>
              <a:ext uri="{FF2B5EF4-FFF2-40B4-BE49-F238E27FC236}">
                <a16:creationId xmlns:a16="http://schemas.microsoft.com/office/drawing/2014/main" id="{CD5764E5-FC99-23B9-EDB8-B33B223DE560}"/>
              </a:ext>
            </a:extLst>
          </p:cNvPr>
          <p:cNvSpPr txBox="1"/>
          <p:nvPr/>
        </p:nvSpPr>
        <p:spPr>
          <a:xfrm>
            <a:off x="9399373" y="2187097"/>
            <a:ext cx="7363622" cy="854080"/>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لَهُم مَّا يَشَآءُونَ فِيهَا وَلَدَيْنَا مَزِيدٌ ‎﴿٣٥﴾</a:t>
            </a:r>
          </a:p>
        </p:txBody>
      </p:sp>
      <p:sp>
        <p:nvSpPr>
          <p:cNvPr id="8" name="Freeform: Shape 7">
            <a:extLst>
              <a:ext uri="{FF2B5EF4-FFF2-40B4-BE49-F238E27FC236}">
                <a16:creationId xmlns:a16="http://schemas.microsoft.com/office/drawing/2014/main" id="{9BB4F990-A9F3-6D81-46AA-94FF0BE4B9BE}"/>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pic>
        <p:nvPicPr>
          <p:cNvPr id="10" name="Picture 9">
            <a:extLst>
              <a:ext uri="{FF2B5EF4-FFF2-40B4-BE49-F238E27FC236}">
                <a16:creationId xmlns:a16="http://schemas.microsoft.com/office/drawing/2014/main" id="{6EB0BDD1-6423-F7EA-05FF-631262E51203}"/>
              </a:ext>
            </a:extLst>
          </p:cNvPr>
          <p:cNvPicPr>
            <a:picLocks noChangeAspect="1"/>
          </p:cNvPicPr>
          <p:nvPr/>
        </p:nvPicPr>
        <p:blipFill>
          <a:blip r:embed="rId3"/>
          <a:stretch>
            <a:fillRect/>
          </a:stretch>
        </p:blipFill>
        <p:spPr>
          <a:xfrm>
            <a:off x="11107300" y="6694101"/>
            <a:ext cx="3985444" cy="2656963"/>
          </a:xfrm>
          <a:prstGeom prst="rect">
            <a:avLst/>
          </a:prstGeom>
          <a:effectLst>
            <a:softEdge rad="317500"/>
          </a:effectLst>
        </p:spPr>
      </p:pic>
    </p:spTree>
    <p:extLst>
      <p:ext uri="{BB962C8B-B14F-4D97-AF65-F5344CB8AC3E}">
        <p14:creationId xmlns:p14="http://schemas.microsoft.com/office/powerpoint/2010/main" val="7646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eeing Allah in Jannah | Ep. 27 | #JannahSeries with Dr. Omar Suleiman">
            <a:hlinkClick r:id="" action="ppaction://media"/>
            <a:extLst>
              <a:ext uri="{FF2B5EF4-FFF2-40B4-BE49-F238E27FC236}">
                <a16:creationId xmlns:a16="http://schemas.microsoft.com/office/drawing/2014/main" id="{85919969-C9C5-E1C1-8369-C9FBA50CBA21}"/>
              </a:ext>
            </a:extLst>
          </p:cNvPr>
          <p:cNvPicPr>
            <a:picLocks noRot="1" noChangeAspect="1"/>
          </p:cNvPicPr>
          <p:nvPr>
            <a:videoFile r:link="rId1"/>
          </p:nvPr>
        </p:nvPicPr>
        <p:blipFill>
          <a:blip r:embed="rId4"/>
          <a:stretch>
            <a:fillRect/>
          </a:stretch>
        </p:blipFill>
        <p:spPr>
          <a:xfrm>
            <a:off x="3048000" y="1701800"/>
            <a:ext cx="12192000" cy="6883400"/>
          </a:xfrm>
          <a:prstGeom prst="rect">
            <a:avLst/>
          </a:prstGeom>
        </p:spPr>
      </p:pic>
    </p:spTree>
    <p:extLst>
      <p:ext uri="{BB962C8B-B14F-4D97-AF65-F5344CB8AC3E}">
        <p14:creationId xmlns:p14="http://schemas.microsoft.com/office/powerpoint/2010/main" val="31510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4EC54AC-7DF6-96DF-3DAD-C8B2B3B9703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9C96433-D6BD-202C-1E7D-E05D231AA5FE}"/>
              </a:ext>
            </a:extLst>
          </p:cNvPr>
          <p:cNvPicPr>
            <a:picLocks noChangeAspect="1"/>
          </p:cNvPicPr>
          <p:nvPr/>
        </p:nvPicPr>
        <p:blipFill>
          <a:blip r:embed="rId3"/>
          <a:srcRect t="17004" r="26283" b="27418"/>
          <a:stretch/>
        </p:blipFill>
        <p:spPr>
          <a:xfrm>
            <a:off x="0" y="0"/>
            <a:ext cx="18288000" cy="10287000"/>
          </a:xfrm>
          <a:prstGeom prst="rect">
            <a:avLst/>
          </a:prstGeom>
        </p:spPr>
      </p:pic>
      <p:sp>
        <p:nvSpPr>
          <p:cNvPr id="4" name="Google Shape;203;p22">
            <a:extLst>
              <a:ext uri="{FF2B5EF4-FFF2-40B4-BE49-F238E27FC236}">
                <a16:creationId xmlns:a16="http://schemas.microsoft.com/office/drawing/2014/main" id="{539BFEA9-4074-242B-445A-04097A9EC95C}"/>
              </a:ext>
            </a:extLst>
          </p:cNvPr>
          <p:cNvSpPr txBox="1"/>
          <p:nvPr/>
        </p:nvSpPr>
        <p:spPr>
          <a:xfrm>
            <a:off x="1908355" y="2545682"/>
            <a:ext cx="13147714" cy="77867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dirty="0">
                <a:solidFill>
                  <a:schemeClr val="bg1"/>
                </a:solidFill>
                <a:latin typeface="Inter Medium" panose="020B0604020202020204" charset="0"/>
                <a:ea typeface="Inter Medium" panose="020B0604020202020204" charset="0"/>
                <a:cs typeface="Inter Light"/>
                <a:sym typeface="Inter Light"/>
              </a:rPr>
              <a:t>The greatest joy a believer will enjoy in the hereafter will be the joy of seeing Allah and meeting Him. There are no words which can describe how phenomenal this experience will be. </a:t>
            </a: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PK" dirty="0"/>
          </a:p>
        </p:txBody>
      </p:sp>
      <p:sp>
        <p:nvSpPr>
          <p:cNvPr id="6" name="TextBox 5">
            <a:extLst>
              <a:ext uri="{FF2B5EF4-FFF2-40B4-BE49-F238E27FC236}">
                <a16:creationId xmlns:a16="http://schemas.microsoft.com/office/drawing/2014/main" id="{5B42A286-364B-F64D-E6C9-BC11F92D7BE8}"/>
              </a:ext>
            </a:extLst>
          </p:cNvPr>
          <p:cNvSpPr txBox="1"/>
          <p:nvPr/>
        </p:nvSpPr>
        <p:spPr>
          <a:xfrm>
            <a:off x="1939159" y="977952"/>
            <a:ext cx="2207172" cy="3154710"/>
          </a:xfrm>
          <a:prstGeom prst="rect">
            <a:avLst/>
          </a:prstGeom>
          <a:noFill/>
        </p:spPr>
        <p:txBody>
          <a:bodyPr wrap="square" rtlCol="0">
            <a:spAutoFit/>
          </a:bodyPr>
          <a:lstStyle/>
          <a:p>
            <a:pPr marL="0" marR="0" lvl="0" indent="0" algn="l" rtl="0">
              <a:spcBef>
                <a:spcPts val="0"/>
              </a:spcBef>
              <a:spcAft>
                <a:spcPts val="0"/>
              </a:spcAft>
              <a:buNone/>
            </a:pPr>
            <a:r>
              <a:rPr lang="en-US" sz="19900" dirty="0">
                <a:solidFill>
                  <a:srgbClr val="FAAC69"/>
                </a:solidFill>
                <a:latin typeface="Brandon Grotesque Black" panose="020B0A03020203060202" pitchFamily="34" charset="0"/>
                <a:ea typeface="Inter Tight Medium"/>
                <a:cs typeface="Inter Tight Medium"/>
                <a:sym typeface="Inter Tight Medium"/>
              </a:rPr>
              <a:t>“</a:t>
            </a:r>
            <a:endParaRPr lang="en-US" sz="19900" dirty="0">
              <a:solidFill>
                <a:srgbClr val="FAAC69"/>
              </a:solidFill>
              <a:latin typeface="Brandon Grotesque Black" panose="020B0A03020203060202" pitchFamily="34" charset="0"/>
              <a:ea typeface="Inter Tight Medium"/>
            </a:endParaRPr>
          </a:p>
        </p:txBody>
      </p:sp>
    </p:spTree>
    <p:extLst>
      <p:ext uri="{BB962C8B-B14F-4D97-AF65-F5344CB8AC3E}">
        <p14:creationId xmlns:p14="http://schemas.microsoft.com/office/powerpoint/2010/main" val="250411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925744F-E073-978E-6B4E-1D2927F07CC6}"/>
            </a:ext>
          </a:extLst>
        </p:cNvPr>
        <p:cNvGrpSpPr/>
        <p:nvPr/>
      </p:nvGrpSpPr>
      <p:grpSpPr>
        <a:xfrm>
          <a:off x="0" y="0"/>
          <a:ext cx="0" cy="0"/>
          <a:chOff x="0" y="0"/>
          <a:chExt cx="0" cy="0"/>
        </a:xfrm>
      </p:grpSpPr>
      <p:sp>
        <p:nvSpPr>
          <p:cNvPr id="5" name="Google Shape;107;p16">
            <a:extLst>
              <a:ext uri="{FF2B5EF4-FFF2-40B4-BE49-F238E27FC236}">
                <a16:creationId xmlns:a16="http://schemas.microsoft.com/office/drawing/2014/main" id="{981B909D-9756-0020-C45F-6F427D10C67C}"/>
              </a:ext>
            </a:extLst>
          </p:cNvPr>
          <p:cNvSpPr txBox="1"/>
          <p:nvPr/>
        </p:nvSpPr>
        <p:spPr>
          <a:xfrm>
            <a:off x="2008851" y="1420490"/>
            <a:ext cx="8035901"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highlight>
                  <a:srgbClr val="FAAC69"/>
                </a:highlight>
                <a:latin typeface="+mj-lt"/>
                <a:ea typeface="Inter Tight Medium"/>
                <a:cs typeface="Inter Tight Medium"/>
                <a:sym typeface="Inter Tight Medium"/>
              </a:rPr>
              <a:t>It’s Competition Time</a:t>
            </a:r>
            <a:endParaRPr lang="en-US" sz="1200" dirty="0">
              <a:solidFill>
                <a:srgbClr val="4B116F"/>
              </a:solidFill>
              <a:highlight>
                <a:srgbClr val="FFFF00"/>
              </a:highlight>
              <a:latin typeface="+mj-lt"/>
            </a:endParaRPr>
          </a:p>
        </p:txBody>
      </p:sp>
      <p:sp>
        <p:nvSpPr>
          <p:cNvPr id="4" name="TextBox 3">
            <a:extLst>
              <a:ext uri="{FF2B5EF4-FFF2-40B4-BE49-F238E27FC236}">
                <a16:creationId xmlns:a16="http://schemas.microsoft.com/office/drawing/2014/main" id="{255AA04B-7F12-2710-1F2E-84F6D468E73C}"/>
              </a:ext>
            </a:extLst>
          </p:cNvPr>
          <p:cNvSpPr txBox="1"/>
          <p:nvPr/>
        </p:nvSpPr>
        <p:spPr>
          <a:xfrm>
            <a:off x="2066612" y="3001769"/>
            <a:ext cx="7309798" cy="5567550"/>
          </a:xfrm>
          <a:prstGeom prst="rect">
            <a:avLst/>
          </a:prstGeom>
          <a:noFill/>
        </p:spPr>
        <p:txBody>
          <a:bodyPr wrap="square" rtlCol="0">
            <a:spAutoFit/>
          </a:bodyPr>
          <a:lstStyle/>
          <a:p>
            <a:pPr>
              <a:lnSpc>
                <a:spcPct val="150000"/>
              </a:lnSpc>
            </a:pPr>
            <a:r>
              <a:rPr lang="en-GB" sz="2400" dirty="0">
                <a:latin typeface="Inter Light" panose="020B0604020202020204" charset="0"/>
                <a:ea typeface="Inter Light" panose="020B0604020202020204" charset="0"/>
              </a:rPr>
              <a:t>Imagine your </a:t>
            </a:r>
            <a:r>
              <a:rPr lang="en-GB" sz="2400" b="1" dirty="0">
                <a:latin typeface="Inter Light" panose="020B0604020202020204" charset="0"/>
                <a:ea typeface="Inter Light" panose="020B0604020202020204" charset="0"/>
              </a:rPr>
              <a:t>ideal Jannah</a:t>
            </a:r>
            <a:r>
              <a:rPr lang="en-GB" sz="2400" dirty="0">
                <a:latin typeface="Inter Light" panose="020B0604020202020204" charset="0"/>
                <a:ea typeface="Inter Light" panose="020B0604020202020204" charset="0"/>
              </a:rPr>
              <a:t>. Choose one of the below:</a:t>
            </a:r>
          </a:p>
          <a:p>
            <a:pPr>
              <a:lnSpc>
                <a:spcPct val="150000"/>
              </a:lnSpc>
            </a:pPr>
            <a:r>
              <a:rPr lang="en-GB" sz="2400" dirty="0">
                <a:latin typeface="Inter Light" panose="020B0604020202020204" charset="0"/>
                <a:ea typeface="Inter Light" panose="020B0604020202020204" charset="0"/>
              </a:rPr>
              <a:t>1) Draw/sketch</a:t>
            </a:r>
          </a:p>
          <a:p>
            <a:pPr>
              <a:lnSpc>
                <a:spcPct val="150000"/>
              </a:lnSpc>
            </a:pPr>
            <a:r>
              <a:rPr lang="en-GB" sz="2400" dirty="0">
                <a:latin typeface="Inter Light" panose="020B0604020202020204" charset="0"/>
                <a:ea typeface="Inter Light" panose="020B0604020202020204" charset="0"/>
              </a:rPr>
              <a:t>2) Write a poem/spoken word </a:t>
            </a:r>
          </a:p>
          <a:p>
            <a:pPr>
              <a:lnSpc>
                <a:spcPct val="150000"/>
              </a:lnSpc>
            </a:pPr>
            <a:r>
              <a:rPr lang="en-GB" sz="2400" dirty="0">
                <a:latin typeface="Inter Light" panose="020B0604020202020204" charset="0"/>
                <a:ea typeface="Inter Light" panose="020B0604020202020204" charset="0"/>
              </a:rPr>
              <a:t>3) Write a descriptive piece </a:t>
            </a:r>
          </a:p>
          <a:p>
            <a:pPr>
              <a:lnSpc>
                <a:spcPct val="150000"/>
              </a:lnSpc>
            </a:pPr>
            <a:endParaRPr lang="en-GB" sz="2400" dirty="0">
              <a:latin typeface="Inter Light" panose="020B0604020202020204" charset="0"/>
              <a:ea typeface="Inter Light" panose="020B0604020202020204" charset="0"/>
            </a:endParaRPr>
          </a:p>
          <a:p>
            <a:pPr>
              <a:lnSpc>
                <a:spcPct val="150000"/>
              </a:lnSpc>
            </a:pPr>
            <a:r>
              <a:rPr lang="en-GB" sz="2400" dirty="0">
                <a:latin typeface="Inter Light" panose="020B0604020202020204" charset="0"/>
                <a:ea typeface="Inter Light" panose="020B0604020202020204" charset="0"/>
              </a:rPr>
              <a:t>The top 3 will earn points for their team inshaAllah!</a:t>
            </a:r>
          </a:p>
          <a:p>
            <a:pPr>
              <a:lnSpc>
                <a:spcPct val="150000"/>
              </a:lnSpc>
            </a:pPr>
            <a:endParaRPr lang="en-GB" sz="2400" dirty="0">
              <a:latin typeface="Inter Light" panose="020B0604020202020204" charset="0"/>
              <a:ea typeface="Inter Light" panose="020B0604020202020204" charset="0"/>
            </a:endParaRPr>
          </a:p>
          <a:p>
            <a:pPr>
              <a:lnSpc>
                <a:spcPct val="150000"/>
              </a:lnSpc>
            </a:pPr>
            <a:r>
              <a:rPr lang="en-GB" sz="2400" dirty="0">
                <a:latin typeface="Inter Light" panose="020B0604020202020204" charset="0"/>
                <a:ea typeface="Inter Light" panose="020B0604020202020204" charset="0"/>
              </a:rPr>
              <a:t>Don’t forget to engage all of your senses.</a:t>
            </a:r>
          </a:p>
        </p:txBody>
      </p:sp>
      <p:pic>
        <p:nvPicPr>
          <p:cNvPr id="17" name="Picture 16">
            <a:extLst>
              <a:ext uri="{FF2B5EF4-FFF2-40B4-BE49-F238E27FC236}">
                <a16:creationId xmlns:a16="http://schemas.microsoft.com/office/drawing/2014/main" id="{32B53D65-0252-9D78-C156-7CE3F7C91F7C}"/>
              </a:ext>
            </a:extLst>
          </p:cNvPr>
          <p:cNvPicPr>
            <a:picLocks noChangeAspect="1"/>
          </p:cNvPicPr>
          <p:nvPr/>
        </p:nvPicPr>
        <p:blipFill>
          <a:blip r:embed="rId3"/>
          <a:stretch>
            <a:fillRect/>
          </a:stretch>
        </p:blipFill>
        <p:spPr>
          <a:xfrm>
            <a:off x="10591800" y="1043310"/>
            <a:ext cx="5215467" cy="7823200"/>
          </a:xfrm>
          <a:prstGeom prst="rect">
            <a:avLst/>
          </a:prstGeom>
          <a:effectLst>
            <a:softEdge rad="304800"/>
          </a:effectLst>
        </p:spPr>
      </p:pic>
    </p:spTree>
    <p:extLst>
      <p:ext uri="{BB962C8B-B14F-4D97-AF65-F5344CB8AC3E}">
        <p14:creationId xmlns:p14="http://schemas.microsoft.com/office/powerpoint/2010/main" val="7602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6887214-6378-E2F1-F7A4-EF2D2019EB9E}"/>
            </a:ext>
          </a:extLst>
        </p:cNvPr>
        <p:cNvGrpSpPr/>
        <p:nvPr/>
      </p:nvGrpSpPr>
      <p:grpSpPr>
        <a:xfrm>
          <a:off x="0" y="0"/>
          <a:ext cx="0" cy="0"/>
          <a:chOff x="0" y="0"/>
          <a:chExt cx="0" cy="0"/>
        </a:xfrm>
      </p:grpSpPr>
      <p:sp>
        <p:nvSpPr>
          <p:cNvPr id="202" name="Google Shape;202;p22">
            <a:extLst>
              <a:ext uri="{FF2B5EF4-FFF2-40B4-BE49-F238E27FC236}">
                <a16:creationId xmlns:a16="http://schemas.microsoft.com/office/drawing/2014/main" id="{639CC023-4A18-0B20-6E32-760E00448BA9}"/>
              </a:ext>
            </a:extLst>
          </p:cNvPr>
          <p:cNvSpPr txBox="1"/>
          <p:nvPr/>
        </p:nvSpPr>
        <p:spPr>
          <a:xfrm>
            <a:off x="1932841" y="1444743"/>
            <a:ext cx="597548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Jannah-Focused</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DBA4475A-F6B3-EF48-257F-462E0F1F0B08}"/>
              </a:ext>
            </a:extLst>
          </p:cNvPr>
          <p:cNvSpPr txBox="1"/>
          <p:nvPr/>
        </p:nvSpPr>
        <p:spPr>
          <a:xfrm>
            <a:off x="1932842" y="2834771"/>
            <a:ext cx="6527418" cy="3170058"/>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Always stay focused on your goal. </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What is your purpose in life?</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Why do we need to always keep this in mind?</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Taqwa = Jannah</a:t>
            </a:r>
          </a:p>
        </p:txBody>
      </p:sp>
      <p:sp>
        <p:nvSpPr>
          <p:cNvPr id="8" name="Freeform: Shape 7">
            <a:extLst>
              <a:ext uri="{FF2B5EF4-FFF2-40B4-BE49-F238E27FC236}">
                <a16:creationId xmlns:a16="http://schemas.microsoft.com/office/drawing/2014/main" id="{BF39A363-2CF9-55C6-0977-9DDBFF676782}"/>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pic>
        <p:nvPicPr>
          <p:cNvPr id="10" name="Graphic 9" descr="Magnifying glass">
            <a:extLst>
              <a:ext uri="{FF2B5EF4-FFF2-40B4-BE49-F238E27FC236}">
                <a16:creationId xmlns:a16="http://schemas.microsoft.com/office/drawing/2014/main" id="{B3E5A697-F846-8DA7-E34A-1C63236D1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9812" y="1136788"/>
            <a:ext cx="7481432" cy="7481432"/>
          </a:xfrm>
          <a:prstGeom prst="rect">
            <a:avLst/>
          </a:prstGeom>
        </p:spPr>
      </p:pic>
      <p:sp>
        <p:nvSpPr>
          <p:cNvPr id="11" name="TextBox 10">
            <a:extLst>
              <a:ext uri="{FF2B5EF4-FFF2-40B4-BE49-F238E27FC236}">
                <a16:creationId xmlns:a16="http://schemas.microsoft.com/office/drawing/2014/main" id="{F6294530-D599-F9AF-36DF-EF57A1201068}"/>
              </a:ext>
            </a:extLst>
          </p:cNvPr>
          <p:cNvSpPr txBox="1"/>
          <p:nvPr/>
        </p:nvSpPr>
        <p:spPr>
          <a:xfrm>
            <a:off x="11849100" y="3554065"/>
            <a:ext cx="2647950" cy="1323439"/>
          </a:xfrm>
          <a:prstGeom prst="rect">
            <a:avLst/>
          </a:prstGeom>
          <a:noFill/>
        </p:spPr>
        <p:txBody>
          <a:bodyPr wrap="square" rtlCol="0">
            <a:spAutoFit/>
          </a:bodyPr>
          <a:lstStyle/>
          <a:p>
            <a:pPr algn="ctr"/>
            <a:r>
              <a:rPr lang="en-US" sz="8000" dirty="0">
                <a:solidFill>
                  <a:srgbClr val="FAAC69"/>
                </a:solidFill>
                <a:latin typeface="Amatic SC" pitchFamily="2" charset="0"/>
              </a:rPr>
              <a:t>Jannah</a:t>
            </a:r>
            <a:endParaRPr lang="en-GB" sz="8000" dirty="0">
              <a:solidFill>
                <a:srgbClr val="FAAC69"/>
              </a:solidFill>
              <a:latin typeface="Amatic SC" pitchFamily="2" charset="0"/>
            </a:endParaRPr>
          </a:p>
        </p:txBody>
      </p:sp>
    </p:spTree>
    <p:extLst>
      <p:ext uri="{BB962C8B-B14F-4D97-AF65-F5344CB8AC3E}">
        <p14:creationId xmlns:p14="http://schemas.microsoft.com/office/powerpoint/2010/main" val="36004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2F18DC19-BAA4-7E6E-4D5F-1B1DD083603E}"/>
            </a:ext>
          </a:extLst>
        </p:cNvPr>
        <p:cNvGrpSpPr/>
        <p:nvPr/>
      </p:nvGrpSpPr>
      <p:grpSpPr>
        <a:xfrm>
          <a:off x="0" y="0"/>
          <a:ext cx="0" cy="0"/>
          <a:chOff x="0" y="0"/>
          <a:chExt cx="0" cy="0"/>
        </a:xfrm>
      </p:grpSpPr>
      <p:sp>
        <p:nvSpPr>
          <p:cNvPr id="164" name="Google Shape;164;p20">
            <a:extLst>
              <a:ext uri="{FF2B5EF4-FFF2-40B4-BE49-F238E27FC236}">
                <a16:creationId xmlns:a16="http://schemas.microsoft.com/office/drawing/2014/main" id="{43EA2DC7-5BFB-DF71-352C-6ABA1465F96B}"/>
              </a:ext>
            </a:extLst>
          </p:cNvPr>
          <p:cNvSpPr txBox="1"/>
          <p:nvPr/>
        </p:nvSpPr>
        <p:spPr>
          <a:xfrm>
            <a:off x="1699376" y="3544219"/>
            <a:ext cx="711388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highlight>
                  <a:srgbClr val="FAAC69"/>
                </a:highlight>
                <a:latin typeface="+mj-lt"/>
                <a:ea typeface="Inter Tight Medium"/>
                <a:cs typeface="Inter Tight Medium"/>
                <a:sym typeface="Inter Tight Medium"/>
              </a:rPr>
              <a:t>Plenary</a:t>
            </a:r>
            <a:endParaRPr dirty="0">
              <a:solidFill>
                <a:srgbClr val="4B116F"/>
              </a:solidFill>
              <a:highlight>
                <a:srgbClr val="FAAC69"/>
              </a:highlight>
              <a:latin typeface="+mj-lt"/>
            </a:endParaRPr>
          </a:p>
        </p:txBody>
      </p:sp>
      <p:sp>
        <p:nvSpPr>
          <p:cNvPr id="2" name="Rectangle 1">
            <a:extLst>
              <a:ext uri="{FF2B5EF4-FFF2-40B4-BE49-F238E27FC236}">
                <a16:creationId xmlns:a16="http://schemas.microsoft.com/office/drawing/2014/main" id="{5886CEBF-1011-6859-A6EB-E411695F57FB}"/>
              </a:ext>
            </a:extLst>
          </p:cNvPr>
          <p:cNvSpPr/>
          <p:nvPr/>
        </p:nvSpPr>
        <p:spPr>
          <a:xfrm>
            <a:off x="0" y="0"/>
            <a:ext cx="18288000" cy="2665379"/>
          </a:xfrm>
          <a:prstGeom prst="rect">
            <a:avLst/>
          </a:prstGeom>
          <a:solidFill>
            <a:srgbClr val="C3B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9" name="Picture 8">
            <a:extLst>
              <a:ext uri="{FF2B5EF4-FFF2-40B4-BE49-F238E27FC236}">
                <a16:creationId xmlns:a16="http://schemas.microsoft.com/office/drawing/2014/main" id="{B892A311-F9F7-6276-C9C6-FDEB61277153}"/>
              </a:ext>
            </a:extLst>
          </p:cNvPr>
          <p:cNvPicPr>
            <a:picLocks noChangeAspect="1"/>
          </p:cNvPicPr>
          <p:nvPr/>
        </p:nvPicPr>
        <p:blipFill>
          <a:blip r:embed="rId3"/>
          <a:stretch>
            <a:fillRect/>
          </a:stretch>
        </p:blipFill>
        <p:spPr>
          <a:xfrm>
            <a:off x="9474743" y="2478122"/>
            <a:ext cx="6558788" cy="6938222"/>
          </a:xfrm>
          <a:prstGeom prst="rect">
            <a:avLst/>
          </a:prstGeom>
        </p:spPr>
      </p:pic>
      <p:sp>
        <p:nvSpPr>
          <p:cNvPr id="10" name="TextBox 9">
            <a:extLst>
              <a:ext uri="{FF2B5EF4-FFF2-40B4-BE49-F238E27FC236}">
                <a16:creationId xmlns:a16="http://schemas.microsoft.com/office/drawing/2014/main" id="{57990FB1-B9BA-CBCD-CD73-23ECFB42B109}"/>
              </a:ext>
            </a:extLst>
          </p:cNvPr>
          <p:cNvSpPr txBox="1"/>
          <p:nvPr/>
        </p:nvSpPr>
        <p:spPr>
          <a:xfrm>
            <a:off x="10580585" y="5947233"/>
            <a:ext cx="4130566" cy="2308324"/>
          </a:xfrm>
          <a:prstGeom prst="rect">
            <a:avLst/>
          </a:prstGeom>
          <a:noFill/>
        </p:spPr>
        <p:txBody>
          <a:bodyPr wrap="square" rtlCol="0">
            <a:spAutoFit/>
          </a:bodyPr>
          <a:lstStyle/>
          <a:p>
            <a:pPr algn="ctr"/>
            <a:r>
              <a:rPr lang="en-GB" sz="2400" dirty="0">
                <a:latin typeface="+mn-lt"/>
              </a:rPr>
              <a:t>What </a:t>
            </a:r>
            <a:r>
              <a:rPr lang="en-GB" sz="2400" b="1" dirty="0">
                <a:latin typeface="+mn-lt"/>
              </a:rPr>
              <a:t>one</a:t>
            </a:r>
            <a:r>
              <a:rPr lang="en-GB" sz="2400" dirty="0">
                <a:latin typeface="+mn-lt"/>
              </a:rPr>
              <a:t> action will you start from today to develop one of the 4 characteristics of the People of Jannah mentioned in the session?</a:t>
            </a:r>
          </a:p>
        </p:txBody>
      </p:sp>
      <p:pic>
        <p:nvPicPr>
          <p:cNvPr id="4" name="Picture 3">
            <a:extLst>
              <a:ext uri="{FF2B5EF4-FFF2-40B4-BE49-F238E27FC236}">
                <a16:creationId xmlns:a16="http://schemas.microsoft.com/office/drawing/2014/main" id="{AF2886F9-E3FB-8084-D9C8-4C31E27C511A}"/>
              </a:ext>
            </a:extLst>
          </p:cNvPr>
          <p:cNvPicPr>
            <a:picLocks noChangeAspect="1"/>
          </p:cNvPicPr>
          <p:nvPr/>
        </p:nvPicPr>
        <p:blipFill>
          <a:blip r:embed="rId4"/>
          <a:stretch>
            <a:fillRect/>
          </a:stretch>
        </p:blipFill>
        <p:spPr>
          <a:xfrm>
            <a:off x="1325525" y="5186030"/>
            <a:ext cx="5181600" cy="3886200"/>
          </a:xfrm>
          <a:prstGeom prst="rect">
            <a:avLst/>
          </a:prstGeom>
          <a:effectLst>
            <a:softEdge rad="596900"/>
          </a:effectLst>
        </p:spPr>
      </p:pic>
    </p:spTree>
    <p:extLst>
      <p:ext uri="{BB962C8B-B14F-4D97-AF65-F5344CB8AC3E}">
        <p14:creationId xmlns:p14="http://schemas.microsoft.com/office/powerpoint/2010/main" val="37000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758B-CC84-AA9E-440B-9C59D20A9277}"/>
            </a:ext>
          </a:extLst>
        </p:cNvPr>
        <p:cNvGrpSpPr/>
        <p:nvPr/>
      </p:nvGrpSpPr>
      <p:grpSpPr>
        <a:xfrm>
          <a:off x="0" y="0"/>
          <a:ext cx="0" cy="0"/>
          <a:chOff x="0" y="0"/>
          <a:chExt cx="0" cy="0"/>
        </a:xfrm>
      </p:grpSpPr>
      <p:sp>
        <p:nvSpPr>
          <p:cNvPr id="5" name="Google Shape;107;p16">
            <a:extLst>
              <a:ext uri="{FF2B5EF4-FFF2-40B4-BE49-F238E27FC236}">
                <a16:creationId xmlns:a16="http://schemas.microsoft.com/office/drawing/2014/main" id="{8501010F-17D6-3B9F-2084-0061413F2349}"/>
              </a:ext>
            </a:extLst>
          </p:cNvPr>
          <p:cNvSpPr txBox="1"/>
          <p:nvPr/>
        </p:nvSpPr>
        <p:spPr>
          <a:xfrm>
            <a:off x="2008851" y="1420490"/>
            <a:ext cx="8035901"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a:ln>
                  <a:noFill/>
                </a:ln>
                <a:solidFill>
                  <a:srgbClr val="4B116F"/>
                </a:solidFill>
                <a:effectLst/>
                <a:uLnTx/>
                <a:uFillTx/>
                <a:latin typeface="Pangea Afrikan SemiBold"/>
                <a:ea typeface="Inter Tight Medium"/>
                <a:cs typeface="Inter Tight Medium"/>
                <a:sym typeface="Inter Tight Medium"/>
              </a:rPr>
              <a:t>For Next Week</a:t>
            </a:r>
            <a:endParaRPr kumimoji="0" lang="en-US" sz="1600" b="0" i="0" u="none" strike="noStrike" kern="0" cap="none" spc="0" normalizeH="0" baseline="0" noProof="0" dirty="0">
              <a:ln>
                <a:noFill/>
              </a:ln>
              <a:solidFill>
                <a:srgbClr val="4B116F"/>
              </a:solidFill>
              <a:effectLst/>
              <a:uLnTx/>
              <a:uFillTx/>
              <a:latin typeface="Pangea Afrikan SemiBold"/>
              <a:cs typeface="Arial"/>
              <a:sym typeface="Arial"/>
            </a:endParaRPr>
          </a:p>
        </p:txBody>
      </p:sp>
      <p:sp>
        <p:nvSpPr>
          <p:cNvPr id="3" name="TextBox 2">
            <a:extLst>
              <a:ext uri="{FF2B5EF4-FFF2-40B4-BE49-F238E27FC236}">
                <a16:creationId xmlns:a16="http://schemas.microsoft.com/office/drawing/2014/main" id="{E7AE4CBA-8CAA-80C0-473A-FC97EA67EBA1}"/>
              </a:ext>
            </a:extLst>
          </p:cNvPr>
          <p:cNvSpPr txBox="1"/>
          <p:nvPr/>
        </p:nvSpPr>
        <p:spPr>
          <a:xfrm>
            <a:off x="12447037" y="1847459"/>
            <a:ext cx="5393093" cy="3416320"/>
          </a:xfrm>
          <a:prstGeom prst="rect">
            <a:avLst/>
          </a:prstGeom>
          <a:noFill/>
        </p:spPr>
        <p:txBody>
          <a:bodyPr wrap="square" rtlCol="0">
            <a:spAutoFit/>
          </a:bodyPr>
          <a:lstStyle/>
          <a:p>
            <a:pPr algn="ctr" rtl="1"/>
            <a:r>
              <a:rPr lang="ar-SA" sz="5400" dirty="0">
                <a:solidFill>
                  <a:schemeClr val="tx1">
                    <a:lumMod val="75000"/>
                    <a:lumOff val="25000"/>
                  </a:schemeClr>
                </a:solidFill>
                <a:latin typeface="Noto Naskh Arabic SemiBold" pitchFamily="2" charset="-78"/>
                <a:cs typeface="Noto Naskh Arabic SemiBold" pitchFamily="2" charset="-78"/>
              </a:rPr>
              <a:t>سُبْحَانَكَ اللّٰهُمَّ وَبِحَمْدِكَ ، أَشْهَدُ أَنْ لَّا إِلٰهَ إِلَّا أَنْتَ</a:t>
            </a:r>
            <a:r>
              <a:rPr lang="en-GB" sz="5400" dirty="0">
                <a:solidFill>
                  <a:schemeClr val="tx1">
                    <a:lumMod val="75000"/>
                    <a:lumOff val="25000"/>
                  </a:schemeClr>
                </a:solidFill>
                <a:latin typeface="Noto Naskh Arabic SemiBold" pitchFamily="2" charset="-78"/>
                <a:cs typeface="Noto Naskh Arabic SemiBold" pitchFamily="2" charset="-78"/>
              </a:rPr>
              <a:t> </a:t>
            </a:r>
            <a:r>
              <a:rPr lang="ar-SA" sz="5400" dirty="0">
                <a:solidFill>
                  <a:schemeClr val="tx1">
                    <a:lumMod val="75000"/>
                    <a:lumOff val="25000"/>
                  </a:schemeClr>
                </a:solidFill>
                <a:latin typeface="Noto Naskh Arabic SemiBold" pitchFamily="2" charset="-78"/>
                <a:cs typeface="Noto Naskh Arabic SemiBold" pitchFamily="2" charset="-78"/>
              </a:rPr>
              <a:t>، أَسْتَغْفِرُكَ وأَتُوْبُ إِلَيْكَ</a:t>
            </a:r>
            <a:endParaRPr lang="en-GB" sz="5400" dirty="0">
              <a:solidFill>
                <a:schemeClr val="tx1">
                  <a:lumMod val="75000"/>
                  <a:lumOff val="25000"/>
                </a:schemeClr>
              </a:solidFill>
              <a:latin typeface="Noto Naskh Arabic SemiBold" pitchFamily="2" charset="-78"/>
              <a:cs typeface="Noto Naskh Arabic SemiBold" pitchFamily="2" charset="-78"/>
            </a:endParaRPr>
          </a:p>
        </p:txBody>
      </p:sp>
      <p:sp>
        <p:nvSpPr>
          <p:cNvPr id="4" name="Google Shape;203;p22">
            <a:extLst>
              <a:ext uri="{FF2B5EF4-FFF2-40B4-BE49-F238E27FC236}">
                <a16:creationId xmlns:a16="http://schemas.microsoft.com/office/drawing/2014/main" id="{329FCC45-E6F6-68D4-1265-0775EC5CAD87}"/>
              </a:ext>
            </a:extLst>
          </p:cNvPr>
          <p:cNvSpPr txBox="1"/>
          <p:nvPr/>
        </p:nvSpPr>
        <p:spPr>
          <a:xfrm>
            <a:off x="2008851" y="3555619"/>
            <a:ext cx="6889531" cy="1354176"/>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600"/>
              </a:spcAft>
            </a:pPr>
            <a:r>
              <a:rPr lang="en-GB" sz="2400" dirty="0">
                <a:solidFill>
                  <a:srgbClr val="1E1E1E"/>
                </a:solidFill>
                <a:latin typeface="Inter Light"/>
                <a:ea typeface="Inter Light"/>
                <a:cs typeface="Inter Light"/>
                <a:sym typeface="Inter Light"/>
              </a:rPr>
              <a:t>1) Memorise Ayahs 30-35</a:t>
            </a:r>
          </a:p>
          <a:p>
            <a:pPr marR="0" lvl="0" algn="l" rtl="0">
              <a:lnSpc>
                <a:spcPct val="150000"/>
              </a:lnSpc>
              <a:spcBef>
                <a:spcPts val="0"/>
              </a:spcBef>
              <a:spcAft>
                <a:spcPts val="600"/>
              </a:spcAft>
            </a:pPr>
            <a:r>
              <a:rPr lang="en-GB" sz="2400" dirty="0">
                <a:solidFill>
                  <a:srgbClr val="1E1E1E"/>
                </a:solidFill>
                <a:latin typeface="Inter Light"/>
                <a:ea typeface="Inter Light"/>
                <a:cs typeface="Inter Light"/>
                <a:sym typeface="Inter Light"/>
              </a:rPr>
              <a:t>2) Bonus: Memorise the translation</a:t>
            </a:r>
            <a:endParaRPr lang="en-US" sz="2400" dirty="0">
              <a:solidFill>
                <a:srgbClr val="1E1E1E"/>
              </a:solidFill>
              <a:latin typeface="Inter Light"/>
              <a:ea typeface="Inter Light"/>
              <a:cs typeface="Inter Light"/>
              <a:sym typeface="Inter Light"/>
            </a:endParaRPr>
          </a:p>
        </p:txBody>
      </p:sp>
    </p:spTree>
    <p:extLst>
      <p:ext uri="{BB962C8B-B14F-4D97-AF65-F5344CB8AC3E}">
        <p14:creationId xmlns:p14="http://schemas.microsoft.com/office/powerpoint/2010/main" val="370432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DCBB-040A-418E-D75E-B91FEB57AD2E}"/>
            </a:ext>
          </a:extLst>
        </p:cNvPr>
        <p:cNvGrpSpPr/>
        <p:nvPr/>
      </p:nvGrpSpPr>
      <p:grpSpPr>
        <a:xfrm>
          <a:off x="0" y="0"/>
          <a:ext cx="0" cy="0"/>
          <a:chOff x="0" y="0"/>
          <a:chExt cx="0" cy="0"/>
        </a:xfrm>
      </p:grpSpPr>
      <p:sp>
        <p:nvSpPr>
          <p:cNvPr id="2" name="Google Shape;50;p12">
            <a:extLst>
              <a:ext uri="{FF2B5EF4-FFF2-40B4-BE49-F238E27FC236}">
                <a16:creationId xmlns:a16="http://schemas.microsoft.com/office/drawing/2014/main" id="{43E63277-2C11-D7F3-98A3-FD56809766BE}"/>
              </a:ext>
            </a:extLst>
          </p:cNvPr>
          <p:cNvSpPr txBox="1"/>
          <p:nvPr/>
        </p:nvSpPr>
        <p:spPr>
          <a:xfrm>
            <a:off x="4949290" y="1569328"/>
            <a:ext cx="8035901" cy="1200288"/>
          </a:xfrm>
          <a:prstGeom prst="rect">
            <a:avLst/>
          </a:prstGeom>
          <a:noFill/>
          <a:ln>
            <a:noFill/>
          </a:ln>
        </p:spPr>
        <p:txBody>
          <a:bodyPr spcFirstLastPara="1" wrap="square" lIns="91425" tIns="45700" rIns="91425" bIns="45700" anchor="t" anchorCtr="0">
            <a:spAutoFit/>
          </a:bodyPr>
          <a:lstStyle/>
          <a:p>
            <a:pPr algn="r"/>
            <a:r>
              <a:rPr lang="ar-SA" sz="7200" dirty="0">
                <a:solidFill>
                  <a:srgbClr val="4B116F"/>
                </a:solidFill>
                <a:highlight>
                  <a:srgbClr val="FAAC69"/>
                </a:highlight>
                <a:latin typeface="Noto Naskh Arabic SemiBold" pitchFamily="2" charset="-78"/>
                <a:cs typeface="Noto Naskh Arabic SemiBold" pitchFamily="2" charset="-78"/>
              </a:rPr>
              <a:t>بِسۡمِ ٱللَّهِ ٱلرَّحۡمَـٰنِ ٱلرَّحِیمِ</a:t>
            </a:r>
            <a:endParaRPr lang="en-US" sz="7200" dirty="0">
              <a:solidFill>
                <a:srgbClr val="4B116F"/>
              </a:solidFill>
              <a:highlight>
                <a:srgbClr val="FAAC69"/>
              </a:highlight>
              <a:latin typeface="+mj-lt"/>
              <a:ea typeface="Inter Tight Medium"/>
              <a:cs typeface="Inter Tight Medium"/>
              <a:sym typeface="Inter Tight Medium"/>
            </a:endParaRPr>
          </a:p>
        </p:txBody>
      </p:sp>
      <p:sp>
        <p:nvSpPr>
          <p:cNvPr id="5" name="Google Shape;107;p16">
            <a:extLst>
              <a:ext uri="{FF2B5EF4-FFF2-40B4-BE49-F238E27FC236}">
                <a16:creationId xmlns:a16="http://schemas.microsoft.com/office/drawing/2014/main" id="{56AE0B8F-432A-9EB8-20E2-45A967EF5428}"/>
              </a:ext>
            </a:extLst>
          </p:cNvPr>
          <p:cNvSpPr txBox="1"/>
          <p:nvPr/>
        </p:nvSpPr>
        <p:spPr>
          <a:xfrm>
            <a:off x="5723207" y="3034569"/>
            <a:ext cx="803590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Welcome Back!</a:t>
            </a:r>
            <a:endParaRPr lang="en-US" sz="1600" dirty="0">
              <a:solidFill>
                <a:srgbClr val="4B116F"/>
              </a:solidFill>
              <a:latin typeface="+mj-lt"/>
            </a:endParaRPr>
          </a:p>
        </p:txBody>
      </p:sp>
      <p:sp>
        <p:nvSpPr>
          <p:cNvPr id="6" name="Google Shape;203;p22">
            <a:extLst>
              <a:ext uri="{FF2B5EF4-FFF2-40B4-BE49-F238E27FC236}">
                <a16:creationId xmlns:a16="http://schemas.microsoft.com/office/drawing/2014/main" id="{48A7069F-1BE9-8BB2-7DFF-166446F29549}"/>
              </a:ext>
            </a:extLst>
          </p:cNvPr>
          <p:cNvSpPr txBox="1"/>
          <p:nvPr/>
        </p:nvSpPr>
        <p:spPr>
          <a:xfrm>
            <a:off x="4949290" y="6865437"/>
            <a:ext cx="7571377" cy="3754834"/>
          </a:xfrm>
          <a:prstGeom prst="rect">
            <a:avLst/>
          </a:prstGeom>
          <a:noFill/>
          <a:ln>
            <a:noFill/>
          </a:ln>
        </p:spPr>
        <p:txBody>
          <a:bodyPr spcFirstLastPara="1" wrap="square" lIns="91425" tIns="45700" rIns="91425" bIns="45700" anchor="t" anchorCtr="0">
            <a:spAutoFit/>
          </a:bodyPr>
          <a:lstStyle/>
          <a:p>
            <a:pPr algn="ctr"/>
            <a:r>
              <a:rPr lang="en-GB" sz="3600" dirty="0">
                <a:latin typeface="Inter Light" panose="020B0604020202020204" charset="0"/>
                <a:ea typeface="Inter Light" panose="020B0604020202020204" charset="0"/>
              </a:rPr>
              <a:t>What aspect of Jahannam sends shivers down your spine the most?</a:t>
            </a:r>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PK" dirty="0"/>
          </a:p>
        </p:txBody>
      </p:sp>
      <p:pic>
        <p:nvPicPr>
          <p:cNvPr id="8" name="Graphic 7" descr="Lightbulb and gear">
            <a:extLst>
              <a:ext uri="{FF2B5EF4-FFF2-40B4-BE49-F238E27FC236}">
                <a16:creationId xmlns:a16="http://schemas.microsoft.com/office/drawing/2014/main" id="{04D773B2-7747-A998-813E-248F14CB0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8802" y="4499810"/>
            <a:ext cx="2012356" cy="2012356"/>
          </a:xfrm>
          <a:prstGeom prst="rect">
            <a:avLst/>
          </a:prstGeom>
        </p:spPr>
      </p:pic>
    </p:spTree>
    <p:extLst>
      <p:ext uri="{BB962C8B-B14F-4D97-AF65-F5344CB8AC3E}">
        <p14:creationId xmlns:p14="http://schemas.microsoft.com/office/powerpoint/2010/main" val="920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DC5D28-CD55-5E33-8339-902E5157ABB3}"/>
              </a:ext>
            </a:extLst>
          </p:cNvPr>
          <p:cNvSpPr txBox="1"/>
          <p:nvPr/>
        </p:nvSpPr>
        <p:spPr>
          <a:xfrm>
            <a:off x="6848669" y="3939636"/>
            <a:ext cx="9423918" cy="1569660"/>
          </a:xfrm>
          <a:prstGeom prst="rect">
            <a:avLst/>
          </a:prstGeom>
          <a:noFill/>
        </p:spPr>
        <p:txBody>
          <a:bodyPr wrap="square" rtlCol="0">
            <a:spAutoFit/>
          </a:bodyPr>
          <a:lstStyle/>
          <a:p>
            <a:r>
              <a:rPr lang="en-GB" sz="9600" dirty="0">
                <a:solidFill>
                  <a:srgbClr val="4B116F"/>
                </a:solidFill>
                <a:highlight>
                  <a:srgbClr val="FAAC69"/>
                </a:highlight>
              </a:rPr>
              <a:t>The End</a:t>
            </a:r>
          </a:p>
        </p:txBody>
      </p:sp>
    </p:spTree>
    <p:extLst>
      <p:ext uri="{BB962C8B-B14F-4D97-AF65-F5344CB8AC3E}">
        <p14:creationId xmlns:p14="http://schemas.microsoft.com/office/powerpoint/2010/main" val="103713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7;p16">
            <a:extLst>
              <a:ext uri="{FF2B5EF4-FFF2-40B4-BE49-F238E27FC236}">
                <a16:creationId xmlns:a16="http://schemas.microsoft.com/office/drawing/2014/main" id="{8668B9D9-CDBC-D357-0E2A-C4A10E87B553}"/>
              </a:ext>
            </a:extLst>
          </p:cNvPr>
          <p:cNvSpPr txBox="1"/>
          <p:nvPr/>
        </p:nvSpPr>
        <p:spPr>
          <a:xfrm>
            <a:off x="2008851" y="1420490"/>
            <a:ext cx="984489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Additional Activities </a:t>
            </a:r>
            <a:endParaRPr lang="en-US" sz="1600" dirty="0">
              <a:solidFill>
                <a:srgbClr val="4B116F"/>
              </a:solidFill>
              <a:highlight>
                <a:srgbClr val="FFFF00"/>
              </a:highlight>
              <a:latin typeface="+mj-lt"/>
            </a:endParaRPr>
          </a:p>
        </p:txBody>
      </p:sp>
      <p:sp>
        <p:nvSpPr>
          <p:cNvPr id="4" name="Google Shape;203;p22">
            <a:extLst>
              <a:ext uri="{FF2B5EF4-FFF2-40B4-BE49-F238E27FC236}">
                <a16:creationId xmlns:a16="http://schemas.microsoft.com/office/drawing/2014/main" id="{A8AB62E3-CE20-F06D-EB6B-42EFE84855F7}"/>
              </a:ext>
            </a:extLst>
          </p:cNvPr>
          <p:cNvSpPr txBox="1"/>
          <p:nvPr/>
        </p:nvSpPr>
        <p:spPr>
          <a:xfrm>
            <a:off x="2008851" y="3555619"/>
            <a:ext cx="6889531" cy="19851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600"/>
              </a:spcAft>
              <a:buAutoNum type="arabicParenR"/>
            </a:pPr>
            <a:r>
              <a:rPr lang="en-GB" sz="2400" dirty="0">
                <a:solidFill>
                  <a:srgbClr val="1E1E1E"/>
                </a:solidFill>
                <a:latin typeface="Inter Light"/>
                <a:ea typeface="Inter Light"/>
                <a:cs typeface="Inter Light"/>
                <a:sym typeface="Inter Light"/>
              </a:rPr>
              <a:t>Guess the word</a:t>
            </a:r>
          </a:p>
          <a:p>
            <a:pPr marL="457200" marR="0" lvl="0" indent="-457200" algn="l" rtl="0">
              <a:lnSpc>
                <a:spcPct val="150000"/>
              </a:lnSpc>
              <a:spcBef>
                <a:spcPts val="0"/>
              </a:spcBef>
              <a:spcAft>
                <a:spcPts val="600"/>
              </a:spcAft>
              <a:buAutoNum type="arabicParenR"/>
            </a:pPr>
            <a:r>
              <a:rPr lang="en-GB" sz="2400" dirty="0">
                <a:solidFill>
                  <a:srgbClr val="1E1E1E"/>
                </a:solidFill>
                <a:latin typeface="Inter Light"/>
                <a:ea typeface="Inter Light"/>
                <a:cs typeface="Inter Light"/>
                <a:sym typeface="Inter Light"/>
              </a:rPr>
              <a:t>Vocabulary crossword</a:t>
            </a:r>
          </a:p>
          <a:p>
            <a:pPr marL="457200" marR="0" lvl="0" indent="-457200" algn="l" rtl="0">
              <a:lnSpc>
                <a:spcPct val="150000"/>
              </a:lnSpc>
              <a:spcBef>
                <a:spcPts val="0"/>
              </a:spcBef>
              <a:spcAft>
                <a:spcPts val="600"/>
              </a:spcAft>
              <a:buAutoNum type="arabicParenR"/>
            </a:pPr>
            <a:endParaRPr lang="en-US" sz="2400" dirty="0">
              <a:solidFill>
                <a:srgbClr val="1E1E1E"/>
              </a:solidFill>
              <a:latin typeface="Inter Light"/>
              <a:ea typeface="Inter Light"/>
              <a:cs typeface="Inter Light"/>
              <a:sym typeface="Inter Light"/>
            </a:endParaRPr>
          </a:p>
        </p:txBody>
      </p:sp>
    </p:spTree>
    <p:extLst>
      <p:ext uri="{BB962C8B-B14F-4D97-AF65-F5344CB8AC3E}">
        <p14:creationId xmlns:p14="http://schemas.microsoft.com/office/powerpoint/2010/main" val="418780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B0675585-680E-73F9-69EC-404FE793A7D4}"/>
            </a:ext>
          </a:extLst>
        </p:cNvPr>
        <p:cNvGrpSpPr/>
        <p:nvPr/>
      </p:nvGrpSpPr>
      <p:grpSpPr>
        <a:xfrm>
          <a:off x="0" y="0"/>
          <a:ext cx="0" cy="0"/>
          <a:chOff x="0" y="0"/>
          <a:chExt cx="0" cy="0"/>
        </a:xfrm>
      </p:grpSpPr>
      <p:sp>
        <p:nvSpPr>
          <p:cNvPr id="31" name="Google Shape;31;p10">
            <a:extLst>
              <a:ext uri="{FF2B5EF4-FFF2-40B4-BE49-F238E27FC236}">
                <a16:creationId xmlns:a16="http://schemas.microsoft.com/office/drawing/2014/main" id="{DCF05D27-B9CF-7C87-C99E-9B6E2D61FA08}"/>
              </a:ext>
            </a:extLst>
          </p:cNvPr>
          <p:cNvSpPr txBox="1"/>
          <p:nvPr/>
        </p:nvSpPr>
        <p:spPr>
          <a:xfrm>
            <a:off x="976333" y="2241438"/>
            <a:ext cx="12726900" cy="22159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b="1" dirty="0">
                <a:solidFill>
                  <a:srgbClr val="4B116F"/>
                </a:solidFill>
                <a:latin typeface="+mj-lt"/>
                <a:sym typeface="Inter Tight SemiBold"/>
              </a:rPr>
              <a:t>Dreams </a:t>
            </a:r>
            <a:endParaRPr dirty="0">
              <a:solidFill>
                <a:srgbClr val="4B116F"/>
              </a:solidFill>
              <a:latin typeface="+mj-lt"/>
            </a:endParaRPr>
          </a:p>
        </p:txBody>
      </p:sp>
      <p:sp>
        <p:nvSpPr>
          <p:cNvPr id="32" name="Google Shape;32;p10">
            <a:extLst>
              <a:ext uri="{FF2B5EF4-FFF2-40B4-BE49-F238E27FC236}">
                <a16:creationId xmlns:a16="http://schemas.microsoft.com/office/drawing/2014/main" id="{A1D37F51-8B19-86F7-0667-62D423A48B38}"/>
              </a:ext>
            </a:extLst>
          </p:cNvPr>
          <p:cNvSpPr txBox="1"/>
          <p:nvPr/>
        </p:nvSpPr>
        <p:spPr>
          <a:xfrm>
            <a:off x="976333" y="3896288"/>
            <a:ext cx="16236900" cy="22159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b="1" dirty="0">
                <a:solidFill>
                  <a:srgbClr val="4B116F"/>
                </a:solidFill>
                <a:latin typeface="+mj-lt"/>
                <a:sym typeface="Inter Tight SemiBold"/>
              </a:rPr>
              <a:t>Come True</a:t>
            </a:r>
            <a:endParaRPr lang="en-US" dirty="0">
              <a:solidFill>
                <a:srgbClr val="4B116F"/>
              </a:solidFill>
              <a:latin typeface="+mj-lt"/>
            </a:endParaRPr>
          </a:p>
        </p:txBody>
      </p:sp>
      <p:sp>
        <p:nvSpPr>
          <p:cNvPr id="5" name="Rectangle: Rounded Corners 4">
            <a:extLst>
              <a:ext uri="{FF2B5EF4-FFF2-40B4-BE49-F238E27FC236}">
                <a16:creationId xmlns:a16="http://schemas.microsoft.com/office/drawing/2014/main" id="{C16F2494-66B3-F6B2-5AF3-02624BEB200C}"/>
              </a:ext>
            </a:extLst>
          </p:cNvPr>
          <p:cNvSpPr/>
          <p:nvPr/>
        </p:nvSpPr>
        <p:spPr>
          <a:xfrm>
            <a:off x="976332" y="6236328"/>
            <a:ext cx="4953822" cy="1006257"/>
          </a:xfrm>
          <a:prstGeom prst="roundRect">
            <a:avLst>
              <a:gd name="adj" fmla="val 50000"/>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1E1E1E"/>
                </a:solidFill>
                <a:latin typeface="Inter Tight Medium" panose="020B0604020202020204" charset="0"/>
                <a:ea typeface="Inter Tight Medium" panose="020B0604020202020204" charset="0"/>
                <a:cs typeface="Inter Tight Medium" panose="020B0604020202020204" charset="0"/>
                <a:sym typeface="Inter Tight"/>
              </a:rPr>
              <a:t>Surah Q</a:t>
            </a:r>
            <a:r>
              <a:rPr lang="en-GB" sz="3200" dirty="0">
                <a:solidFill>
                  <a:srgbClr val="1E1E1E"/>
                </a:solidFill>
                <a:latin typeface="Inter Tight Medium" panose="020B0604020202020204" charset="0"/>
                <a:ea typeface="Inter Tight Medium" panose="020B0604020202020204" charset="0"/>
                <a:cs typeface="Inter Tight Medium" panose="020B0604020202020204" charset="0"/>
                <a:sym typeface="Inter Tight"/>
              </a:rPr>
              <a:t>a</a:t>
            </a:r>
            <a:r>
              <a:rPr lang="en-US" sz="3200" dirty="0">
                <a:solidFill>
                  <a:srgbClr val="1E1E1E"/>
                </a:solidFill>
                <a:latin typeface="Inter Tight Medium" panose="020B0604020202020204" charset="0"/>
                <a:ea typeface="Inter Tight Medium" panose="020B0604020202020204" charset="0"/>
                <a:cs typeface="Inter Tight Medium" panose="020B0604020202020204" charset="0"/>
                <a:sym typeface="Inter Tight"/>
              </a:rPr>
              <a:t>f</a:t>
            </a:r>
            <a:r>
              <a:rPr lang="en-US" sz="3200" dirty="0">
                <a:solidFill>
                  <a:srgbClr val="1E1E1E"/>
                </a:solidFill>
                <a:latin typeface="Inter Tight"/>
                <a:ea typeface="Inter Tight"/>
                <a:cs typeface="Inter Tight"/>
                <a:sym typeface="Inter Tight"/>
              </a:rPr>
              <a:t>: Session 3</a:t>
            </a:r>
            <a:endParaRPr lang="en-US" sz="3200" dirty="0"/>
          </a:p>
        </p:txBody>
      </p:sp>
      <p:sp>
        <p:nvSpPr>
          <p:cNvPr id="2" name="Rectangle: Rounded Corners 1">
            <a:extLst>
              <a:ext uri="{FF2B5EF4-FFF2-40B4-BE49-F238E27FC236}">
                <a16:creationId xmlns:a16="http://schemas.microsoft.com/office/drawing/2014/main" id="{5A8CC14A-1412-1E3C-4C8A-0432A1DA4F29}"/>
              </a:ext>
            </a:extLst>
          </p:cNvPr>
          <p:cNvSpPr/>
          <p:nvPr/>
        </p:nvSpPr>
        <p:spPr>
          <a:xfrm>
            <a:off x="976332" y="-1088670"/>
            <a:ext cx="3047028" cy="2977331"/>
          </a:xfrm>
          <a:prstGeom prst="roundRect">
            <a:avLst/>
          </a:prstGeom>
          <a:solidFill>
            <a:schemeClr val="bg1">
              <a:alpha val="9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ar-IQ" sz="400" dirty="0"/>
              <a:t>سورة</a:t>
            </a:r>
            <a:endParaRPr lang="en-PK" sz="400" dirty="0"/>
          </a:p>
        </p:txBody>
      </p:sp>
      <p:pic>
        <p:nvPicPr>
          <p:cNvPr id="4" name="Graphic 3">
            <a:extLst>
              <a:ext uri="{FF2B5EF4-FFF2-40B4-BE49-F238E27FC236}">
                <a16:creationId xmlns:a16="http://schemas.microsoft.com/office/drawing/2014/main" id="{857D57CD-0939-E619-86B0-5B914CB37C3A}"/>
              </a:ext>
            </a:extLst>
          </p:cNvPr>
          <p:cNvPicPr>
            <a:picLocks noChangeAspect="1"/>
          </p:cNvPicPr>
          <p:nvPr/>
        </p:nvPicPr>
        <p:blipFill>
          <a:blip r:embed="rId3">
            <a:extLst>
              <a:ext uri="{96DAC541-7B7A-43D3-8B79-37D633B846F1}">
                <asvg:svgBlip xmlns:asvg="http://schemas.microsoft.com/office/drawing/2016/SVG/main" r:embed="rId4"/>
              </a:ext>
            </a:extLst>
          </a:blip>
          <a:srcRect r="45241" b="49855"/>
          <a:stretch>
            <a:fillRect/>
          </a:stretch>
        </p:blipFill>
        <p:spPr>
          <a:xfrm>
            <a:off x="7054503" y="1"/>
            <a:ext cx="11233497" cy="10286999"/>
          </a:xfrm>
          <a:custGeom>
            <a:avLst/>
            <a:gdLst>
              <a:gd name="connsiteX0" fmla="*/ 0 w 11233497"/>
              <a:gd name="connsiteY0" fmla="*/ 0 h 10286999"/>
              <a:gd name="connsiteX1" fmla="*/ 11233497 w 11233497"/>
              <a:gd name="connsiteY1" fmla="*/ 0 h 10286999"/>
              <a:gd name="connsiteX2" fmla="*/ 11233497 w 11233497"/>
              <a:gd name="connsiteY2" fmla="*/ 10286999 h 10286999"/>
              <a:gd name="connsiteX3" fmla="*/ 0 w 11233497"/>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1233497" h="10286999">
                <a:moveTo>
                  <a:pt x="0" y="0"/>
                </a:moveTo>
                <a:lnTo>
                  <a:pt x="11233497" y="0"/>
                </a:lnTo>
                <a:lnTo>
                  <a:pt x="11233497" y="10286999"/>
                </a:lnTo>
                <a:lnTo>
                  <a:pt x="0" y="10286999"/>
                </a:lnTo>
                <a:close/>
              </a:path>
            </a:pathLst>
          </a:custGeom>
        </p:spPr>
      </p:pic>
      <p:pic>
        <p:nvPicPr>
          <p:cNvPr id="29" name="Graphic 28">
            <a:extLst>
              <a:ext uri="{FF2B5EF4-FFF2-40B4-BE49-F238E27FC236}">
                <a16:creationId xmlns:a16="http://schemas.microsoft.com/office/drawing/2014/main" id="{E9240DC3-3A32-925F-FAF6-B247F34DC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00622" y="8936706"/>
            <a:ext cx="2311044" cy="654143"/>
          </a:xfrm>
          <a:prstGeom prst="rect">
            <a:avLst/>
          </a:prstGeom>
        </p:spPr>
      </p:pic>
      <p:pic>
        <p:nvPicPr>
          <p:cNvPr id="37" name="Graphic 36">
            <a:extLst>
              <a:ext uri="{FF2B5EF4-FFF2-40B4-BE49-F238E27FC236}">
                <a16:creationId xmlns:a16="http://schemas.microsoft.com/office/drawing/2014/main" id="{01DF7B22-441D-9C05-735D-10DD105E93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332" y="8998354"/>
            <a:ext cx="2707622" cy="530848"/>
          </a:xfrm>
          <a:prstGeom prst="rect">
            <a:avLst/>
          </a:prstGeom>
        </p:spPr>
      </p:pic>
      <p:sp>
        <p:nvSpPr>
          <p:cNvPr id="6" name="TextBox 5">
            <a:extLst>
              <a:ext uri="{FF2B5EF4-FFF2-40B4-BE49-F238E27FC236}">
                <a16:creationId xmlns:a16="http://schemas.microsoft.com/office/drawing/2014/main" id="{B2CA87C2-6EFE-0907-D86C-AC2D8CA97AEA}"/>
              </a:ext>
            </a:extLst>
          </p:cNvPr>
          <p:cNvSpPr txBox="1"/>
          <p:nvPr/>
        </p:nvSpPr>
        <p:spPr>
          <a:xfrm>
            <a:off x="1238250" y="533400"/>
            <a:ext cx="2445704" cy="923330"/>
          </a:xfrm>
          <a:prstGeom prst="rect">
            <a:avLst/>
          </a:prstGeom>
          <a:noFill/>
        </p:spPr>
        <p:txBody>
          <a:bodyPr wrap="square" rtlCol="0">
            <a:spAutoFit/>
          </a:bodyPr>
          <a:lstStyle/>
          <a:p>
            <a:pPr algn="ctr"/>
            <a:r>
              <a:rPr lang="ar-IQ" sz="5400" dirty="0">
                <a:solidFill>
                  <a:srgbClr val="4B116F"/>
                </a:solidFill>
                <a:latin typeface="(A) Arslan Wessam B" panose="03020402040406030203" pitchFamily="66" charset="-78"/>
                <a:cs typeface="(A) Arslan Wessam B" panose="03020402040406030203" pitchFamily="66" charset="-78"/>
              </a:rPr>
              <a:t>سورة ق</a:t>
            </a:r>
            <a:endParaRPr lang="en-GB" sz="5400" dirty="0">
              <a:solidFill>
                <a:srgbClr val="4B116F"/>
              </a:solidFill>
              <a:latin typeface="(A) Arslan Wessam B" panose="03020402040406030203" pitchFamily="66" charset="-78"/>
              <a:cs typeface="(A) Arslan Wessam B" panose="03020402040406030203" pitchFamily="66" charset="-78"/>
            </a:endParaRPr>
          </a:p>
        </p:txBody>
      </p:sp>
    </p:spTree>
    <p:extLst>
      <p:ext uri="{BB962C8B-B14F-4D97-AF65-F5344CB8AC3E}">
        <p14:creationId xmlns:p14="http://schemas.microsoft.com/office/powerpoint/2010/main" val="15537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1A115C99-8C6D-138F-84FC-1BB920658F7F}"/>
            </a:ext>
          </a:extLst>
        </p:cNvPr>
        <p:cNvGrpSpPr/>
        <p:nvPr/>
      </p:nvGrpSpPr>
      <p:grpSpPr>
        <a:xfrm>
          <a:off x="0" y="0"/>
          <a:ext cx="0" cy="0"/>
          <a:chOff x="0" y="0"/>
          <a:chExt cx="0" cy="0"/>
        </a:xfrm>
      </p:grpSpPr>
      <p:sp>
        <p:nvSpPr>
          <p:cNvPr id="27" name="Freeform: Shape 26">
            <a:extLst>
              <a:ext uri="{FF2B5EF4-FFF2-40B4-BE49-F238E27FC236}">
                <a16:creationId xmlns:a16="http://schemas.microsoft.com/office/drawing/2014/main" id="{26319CE8-1761-7AD9-B718-2CEFA17617EC}"/>
              </a:ext>
            </a:extLst>
          </p:cNvPr>
          <p:cNvSpPr/>
          <p:nvPr/>
        </p:nvSpPr>
        <p:spPr>
          <a:xfrm rot="20799858">
            <a:off x="-264332" y="4652873"/>
            <a:ext cx="11077764" cy="6018171"/>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sp>
        <p:nvSpPr>
          <p:cNvPr id="50" name="Google Shape;50;p12">
            <a:extLst>
              <a:ext uri="{FF2B5EF4-FFF2-40B4-BE49-F238E27FC236}">
                <a16:creationId xmlns:a16="http://schemas.microsoft.com/office/drawing/2014/main" id="{D707901E-9D17-C4E7-1381-A3E8966F4865}"/>
              </a:ext>
            </a:extLst>
          </p:cNvPr>
          <p:cNvSpPr txBox="1"/>
          <p:nvPr/>
        </p:nvSpPr>
        <p:spPr>
          <a:xfrm>
            <a:off x="2030117" y="1469723"/>
            <a:ext cx="751792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Session</a:t>
            </a:r>
          </a:p>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Objectives</a:t>
            </a:r>
            <a:endParaRPr dirty="0">
              <a:highlight>
                <a:srgbClr val="FFFF00"/>
              </a:highlight>
              <a:latin typeface="+mj-lt"/>
            </a:endParaRPr>
          </a:p>
        </p:txBody>
      </p:sp>
      <p:grpSp>
        <p:nvGrpSpPr>
          <p:cNvPr id="24" name="Group 23">
            <a:extLst>
              <a:ext uri="{FF2B5EF4-FFF2-40B4-BE49-F238E27FC236}">
                <a16:creationId xmlns:a16="http://schemas.microsoft.com/office/drawing/2014/main" id="{97602D51-98F8-E279-8C76-8DEE2EE90408}"/>
              </a:ext>
            </a:extLst>
          </p:cNvPr>
          <p:cNvGrpSpPr/>
          <p:nvPr/>
        </p:nvGrpSpPr>
        <p:grpSpPr>
          <a:xfrm>
            <a:off x="9548037" y="1470479"/>
            <a:ext cx="7121556" cy="1511423"/>
            <a:chOff x="9548037" y="1729424"/>
            <a:chExt cx="7121556" cy="1511423"/>
          </a:xfrm>
        </p:grpSpPr>
        <p:sp>
          <p:nvSpPr>
            <p:cNvPr id="4" name="Rectangle: Rounded Corners 3">
              <a:extLst>
                <a:ext uri="{FF2B5EF4-FFF2-40B4-BE49-F238E27FC236}">
                  <a16:creationId xmlns:a16="http://schemas.microsoft.com/office/drawing/2014/main" id="{842BF837-97DD-37D1-5BC0-95A0A929126B}"/>
                </a:ext>
              </a:extLst>
            </p:cNvPr>
            <p:cNvSpPr/>
            <p:nvPr/>
          </p:nvSpPr>
          <p:spPr>
            <a:xfrm>
              <a:off x="9548037" y="1729424"/>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Google Shape;121;p17">
              <a:extLst>
                <a:ext uri="{FF2B5EF4-FFF2-40B4-BE49-F238E27FC236}">
                  <a16:creationId xmlns:a16="http://schemas.microsoft.com/office/drawing/2014/main" id="{F05BBA9B-0492-962E-A5FE-0008E76A60A0}"/>
                </a:ext>
              </a:extLst>
            </p:cNvPr>
            <p:cNvSpPr/>
            <p:nvPr/>
          </p:nvSpPr>
          <p:spPr>
            <a:xfrm>
              <a:off x="10048458" y="2142235"/>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22;p17">
              <a:extLst>
                <a:ext uri="{FF2B5EF4-FFF2-40B4-BE49-F238E27FC236}">
                  <a16:creationId xmlns:a16="http://schemas.microsoft.com/office/drawing/2014/main" id="{2851F9C4-C435-D2E0-C80E-3725FE2B01B2}"/>
                </a:ext>
              </a:extLst>
            </p:cNvPr>
            <p:cNvSpPr txBox="1"/>
            <p:nvPr/>
          </p:nvSpPr>
          <p:spPr>
            <a:xfrm>
              <a:off x="10048459" y="2285080"/>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01</a:t>
              </a:r>
              <a:endParaRPr dirty="0"/>
            </a:p>
          </p:txBody>
        </p:sp>
        <p:sp>
          <p:nvSpPr>
            <p:cNvPr id="5" name="Google Shape;124;p17">
              <a:extLst>
                <a:ext uri="{FF2B5EF4-FFF2-40B4-BE49-F238E27FC236}">
                  <a16:creationId xmlns:a16="http://schemas.microsoft.com/office/drawing/2014/main" id="{66A62FF3-9B69-1077-2B09-D6EF2FE28F5C}"/>
                </a:ext>
              </a:extLst>
            </p:cNvPr>
            <p:cNvSpPr txBox="1"/>
            <p:nvPr/>
          </p:nvSpPr>
          <p:spPr>
            <a:xfrm>
              <a:off x="11008858" y="2069657"/>
              <a:ext cx="522075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E1E1E"/>
                  </a:solidFill>
                  <a:latin typeface="Inter" panose="020B0502030000000004" pitchFamily="34" charset="0"/>
                  <a:ea typeface="Inter" panose="020B0502030000000004" pitchFamily="34" charset="0"/>
                  <a:cs typeface="Inter Tight Medium"/>
                  <a:sym typeface="Inter Tight Medium"/>
                </a:rPr>
                <a:t>Identify the size of Jahannam</a:t>
              </a:r>
              <a:endParaRPr lang="en-US" dirty="0">
                <a:latin typeface="Inter" panose="020B0502030000000004" pitchFamily="34" charset="0"/>
                <a:ea typeface="Inter" panose="020B0502030000000004" pitchFamily="34" charset="0"/>
              </a:endParaRPr>
            </a:p>
          </p:txBody>
        </p:sp>
      </p:grpSp>
      <p:grpSp>
        <p:nvGrpSpPr>
          <p:cNvPr id="25" name="Group 24">
            <a:extLst>
              <a:ext uri="{FF2B5EF4-FFF2-40B4-BE49-F238E27FC236}">
                <a16:creationId xmlns:a16="http://schemas.microsoft.com/office/drawing/2014/main" id="{B8C09E94-9A2A-87C1-604C-4B183EC57F60}"/>
              </a:ext>
            </a:extLst>
          </p:cNvPr>
          <p:cNvGrpSpPr/>
          <p:nvPr/>
        </p:nvGrpSpPr>
        <p:grpSpPr>
          <a:xfrm>
            <a:off x="9548037" y="3286684"/>
            <a:ext cx="7121556" cy="1511423"/>
            <a:chOff x="9548037" y="3545629"/>
            <a:chExt cx="7121556" cy="1511423"/>
          </a:xfrm>
        </p:grpSpPr>
        <p:sp>
          <p:nvSpPr>
            <p:cNvPr id="10" name="Rectangle: Rounded Corners 9">
              <a:extLst>
                <a:ext uri="{FF2B5EF4-FFF2-40B4-BE49-F238E27FC236}">
                  <a16:creationId xmlns:a16="http://schemas.microsoft.com/office/drawing/2014/main" id="{D95DE43A-1164-51B5-9119-C2B42E6C2A04}"/>
                </a:ext>
              </a:extLst>
            </p:cNvPr>
            <p:cNvSpPr/>
            <p:nvPr/>
          </p:nvSpPr>
          <p:spPr>
            <a:xfrm>
              <a:off x="9548037" y="3545629"/>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Google Shape;121;p17">
              <a:extLst>
                <a:ext uri="{FF2B5EF4-FFF2-40B4-BE49-F238E27FC236}">
                  <a16:creationId xmlns:a16="http://schemas.microsoft.com/office/drawing/2014/main" id="{81D35237-C8EC-8200-0F12-6E0545A2ADD3}"/>
                </a:ext>
              </a:extLst>
            </p:cNvPr>
            <p:cNvSpPr/>
            <p:nvPr/>
          </p:nvSpPr>
          <p:spPr>
            <a:xfrm>
              <a:off x="10048458" y="3958440"/>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122;p17">
              <a:extLst>
                <a:ext uri="{FF2B5EF4-FFF2-40B4-BE49-F238E27FC236}">
                  <a16:creationId xmlns:a16="http://schemas.microsoft.com/office/drawing/2014/main" id="{D47065B9-BE32-F3B3-6D8E-73F2D837460B}"/>
                </a:ext>
              </a:extLst>
            </p:cNvPr>
            <p:cNvSpPr txBox="1"/>
            <p:nvPr/>
          </p:nvSpPr>
          <p:spPr>
            <a:xfrm>
              <a:off x="10048459" y="4101285"/>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02</a:t>
              </a:r>
              <a:endParaRPr dirty="0"/>
            </a:p>
          </p:txBody>
        </p:sp>
        <p:sp>
          <p:nvSpPr>
            <p:cNvPr id="16" name="Google Shape;124;p17">
              <a:extLst>
                <a:ext uri="{FF2B5EF4-FFF2-40B4-BE49-F238E27FC236}">
                  <a16:creationId xmlns:a16="http://schemas.microsoft.com/office/drawing/2014/main" id="{7CB9BE12-7B76-B556-A7B5-7A7601716C47}"/>
                </a:ext>
              </a:extLst>
            </p:cNvPr>
            <p:cNvSpPr txBox="1"/>
            <p:nvPr/>
          </p:nvSpPr>
          <p:spPr>
            <a:xfrm>
              <a:off x="11008858" y="3885862"/>
              <a:ext cx="522075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E1E1E"/>
                  </a:solidFill>
                  <a:latin typeface="Inter" panose="020B0502030000000004" pitchFamily="34" charset="0"/>
                  <a:ea typeface="Inter" panose="020B0502030000000004" pitchFamily="34" charset="0"/>
                  <a:cs typeface="Inter Tight Medium"/>
                  <a:sym typeface="Inter Tight Medium"/>
                </a:rPr>
                <a:t>Explore the characteristics of the people of Paradise</a:t>
              </a:r>
              <a:endParaRPr lang="en-US" dirty="0">
                <a:latin typeface="Inter" panose="020B0502030000000004" pitchFamily="34" charset="0"/>
                <a:ea typeface="Inter" panose="020B0502030000000004" pitchFamily="34" charset="0"/>
              </a:endParaRPr>
            </a:p>
          </p:txBody>
        </p:sp>
      </p:grpSp>
      <p:grpSp>
        <p:nvGrpSpPr>
          <p:cNvPr id="13" name="Group 12">
            <a:extLst>
              <a:ext uri="{FF2B5EF4-FFF2-40B4-BE49-F238E27FC236}">
                <a16:creationId xmlns:a16="http://schemas.microsoft.com/office/drawing/2014/main" id="{60AD24D1-CE3B-CB1B-4263-2BB70D72D531}"/>
              </a:ext>
            </a:extLst>
          </p:cNvPr>
          <p:cNvGrpSpPr/>
          <p:nvPr/>
        </p:nvGrpSpPr>
        <p:grpSpPr>
          <a:xfrm>
            <a:off x="9548037" y="5179014"/>
            <a:ext cx="7121556" cy="1511423"/>
            <a:chOff x="9548037" y="5437959"/>
            <a:chExt cx="7121556" cy="1511423"/>
          </a:xfrm>
        </p:grpSpPr>
        <p:sp>
          <p:nvSpPr>
            <p:cNvPr id="11" name="Rectangle: Rounded Corners 10">
              <a:extLst>
                <a:ext uri="{FF2B5EF4-FFF2-40B4-BE49-F238E27FC236}">
                  <a16:creationId xmlns:a16="http://schemas.microsoft.com/office/drawing/2014/main" id="{0C0AA16F-E17B-09FB-5F56-B9E1B1239DB9}"/>
                </a:ext>
              </a:extLst>
            </p:cNvPr>
            <p:cNvSpPr/>
            <p:nvPr/>
          </p:nvSpPr>
          <p:spPr>
            <a:xfrm>
              <a:off x="9548037" y="5437959"/>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Google Shape;121;p17">
              <a:extLst>
                <a:ext uri="{FF2B5EF4-FFF2-40B4-BE49-F238E27FC236}">
                  <a16:creationId xmlns:a16="http://schemas.microsoft.com/office/drawing/2014/main" id="{05C59006-C320-1AF6-378D-0302CEC56F21}"/>
                </a:ext>
              </a:extLst>
            </p:cNvPr>
            <p:cNvSpPr/>
            <p:nvPr/>
          </p:nvSpPr>
          <p:spPr>
            <a:xfrm>
              <a:off x="10048458" y="5850770"/>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122;p17">
              <a:extLst>
                <a:ext uri="{FF2B5EF4-FFF2-40B4-BE49-F238E27FC236}">
                  <a16:creationId xmlns:a16="http://schemas.microsoft.com/office/drawing/2014/main" id="{7FF03EEF-6168-92F9-8478-7A2E18AE6536}"/>
                </a:ext>
              </a:extLst>
            </p:cNvPr>
            <p:cNvSpPr txBox="1"/>
            <p:nvPr/>
          </p:nvSpPr>
          <p:spPr>
            <a:xfrm>
              <a:off x="10048459" y="5993615"/>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03</a:t>
              </a:r>
              <a:endParaRPr dirty="0"/>
            </a:p>
          </p:txBody>
        </p:sp>
        <p:sp>
          <p:nvSpPr>
            <p:cNvPr id="19" name="Google Shape;124;p17">
              <a:extLst>
                <a:ext uri="{FF2B5EF4-FFF2-40B4-BE49-F238E27FC236}">
                  <a16:creationId xmlns:a16="http://schemas.microsoft.com/office/drawing/2014/main" id="{C38AE80A-1BE5-91E2-27E7-460C187CBACA}"/>
                </a:ext>
              </a:extLst>
            </p:cNvPr>
            <p:cNvSpPr txBox="1"/>
            <p:nvPr/>
          </p:nvSpPr>
          <p:spPr>
            <a:xfrm>
              <a:off x="11008858" y="5610243"/>
              <a:ext cx="511783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E1E1E"/>
                  </a:solidFill>
                  <a:latin typeface="Inter" panose="020B0502030000000004" pitchFamily="34" charset="0"/>
                  <a:ea typeface="Inter" panose="020B0502030000000004" pitchFamily="34" charset="0"/>
                  <a:cs typeface="Inter Tight Medium"/>
                  <a:sym typeface="Inter Tight Medium"/>
                </a:rPr>
                <a:t>Reflect on the blessings and bliss of Paradise</a:t>
              </a:r>
              <a:endParaRPr lang="en-US" dirty="0">
                <a:latin typeface="Inter" panose="020B0502030000000004" pitchFamily="34" charset="0"/>
                <a:ea typeface="Inter" panose="020B0502030000000004" pitchFamily="34" charset="0"/>
              </a:endParaRPr>
            </a:p>
          </p:txBody>
        </p:sp>
      </p:grpSp>
      <p:grpSp>
        <p:nvGrpSpPr>
          <p:cNvPr id="26" name="Group 25">
            <a:extLst>
              <a:ext uri="{FF2B5EF4-FFF2-40B4-BE49-F238E27FC236}">
                <a16:creationId xmlns:a16="http://schemas.microsoft.com/office/drawing/2014/main" id="{7EF187AB-46A0-8D37-35BD-375B4DB6B520}"/>
              </a:ext>
            </a:extLst>
          </p:cNvPr>
          <p:cNvGrpSpPr/>
          <p:nvPr/>
        </p:nvGrpSpPr>
        <p:grpSpPr>
          <a:xfrm>
            <a:off x="9548037" y="7067033"/>
            <a:ext cx="7121556" cy="1511423"/>
            <a:chOff x="9548037" y="7325978"/>
            <a:chExt cx="7121556" cy="1511423"/>
          </a:xfrm>
        </p:grpSpPr>
        <p:sp>
          <p:nvSpPr>
            <p:cNvPr id="12" name="Rectangle: Rounded Corners 11">
              <a:extLst>
                <a:ext uri="{FF2B5EF4-FFF2-40B4-BE49-F238E27FC236}">
                  <a16:creationId xmlns:a16="http://schemas.microsoft.com/office/drawing/2014/main" id="{4FEF9D2B-30B9-0A97-4E65-ABF399CC923F}"/>
                </a:ext>
              </a:extLst>
            </p:cNvPr>
            <p:cNvSpPr/>
            <p:nvPr/>
          </p:nvSpPr>
          <p:spPr>
            <a:xfrm>
              <a:off x="9548037" y="7325978"/>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Google Shape;121;p17">
              <a:extLst>
                <a:ext uri="{FF2B5EF4-FFF2-40B4-BE49-F238E27FC236}">
                  <a16:creationId xmlns:a16="http://schemas.microsoft.com/office/drawing/2014/main" id="{9B55CADE-551D-C8C3-0AA2-FFBACC12568E}"/>
                </a:ext>
              </a:extLst>
            </p:cNvPr>
            <p:cNvSpPr/>
            <p:nvPr/>
          </p:nvSpPr>
          <p:spPr>
            <a:xfrm>
              <a:off x="10048458" y="7738789"/>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122;p17">
              <a:extLst>
                <a:ext uri="{FF2B5EF4-FFF2-40B4-BE49-F238E27FC236}">
                  <a16:creationId xmlns:a16="http://schemas.microsoft.com/office/drawing/2014/main" id="{0DCE89D1-FD12-4BD8-8D9F-EAF2E3EA21A7}"/>
                </a:ext>
              </a:extLst>
            </p:cNvPr>
            <p:cNvSpPr txBox="1"/>
            <p:nvPr/>
          </p:nvSpPr>
          <p:spPr>
            <a:xfrm>
              <a:off x="10048459" y="7881634"/>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04</a:t>
              </a:r>
              <a:endParaRPr dirty="0"/>
            </a:p>
          </p:txBody>
        </p:sp>
        <p:sp>
          <p:nvSpPr>
            <p:cNvPr id="22" name="Google Shape;124;p17">
              <a:extLst>
                <a:ext uri="{FF2B5EF4-FFF2-40B4-BE49-F238E27FC236}">
                  <a16:creationId xmlns:a16="http://schemas.microsoft.com/office/drawing/2014/main" id="{CE2999E3-71B1-DC1C-BE10-8F9BB4CBDD08}"/>
                </a:ext>
              </a:extLst>
            </p:cNvPr>
            <p:cNvSpPr txBox="1"/>
            <p:nvPr/>
          </p:nvSpPr>
          <p:spPr>
            <a:xfrm>
              <a:off x="11008858" y="7666211"/>
              <a:ext cx="522075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1E1E1E"/>
                  </a:solidFill>
                  <a:latin typeface="Inter" panose="020B0502030000000004" pitchFamily="34" charset="0"/>
                  <a:ea typeface="Inter" panose="020B0502030000000004" pitchFamily="34" charset="0"/>
                  <a:cs typeface="Inter Tight Medium"/>
                </a:rPr>
                <a:t>Recite and reflect upon verses 30-35 of Surah </a:t>
              </a:r>
              <a:r>
                <a:rPr lang="en-US" sz="2400" dirty="0" err="1">
                  <a:solidFill>
                    <a:srgbClr val="1E1E1E"/>
                  </a:solidFill>
                  <a:latin typeface="Inter" panose="020B0502030000000004" pitchFamily="34" charset="0"/>
                  <a:ea typeface="Inter" panose="020B0502030000000004" pitchFamily="34" charset="0"/>
                  <a:cs typeface="Inter Tight Medium"/>
                </a:rPr>
                <a:t>Qāf</a:t>
              </a:r>
              <a:endParaRPr lang="en-US" sz="2400" dirty="0">
                <a:solidFill>
                  <a:srgbClr val="1E1E1E"/>
                </a:solidFill>
                <a:latin typeface="Inter" panose="020B0502030000000004" pitchFamily="34" charset="0"/>
                <a:ea typeface="Inter" panose="020B0502030000000004" pitchFamily="34" charset="0"/>
                <a:cs typeface="Inter Tight Medium"/>
              </a:endParaRPr>
            </a:p>
          </p:txBody>
        </p:sp>
      </p:grpSp>
      <p:pic>
        <p:nvPicPr>
          <p:cNvPr id="23" name="Graphic 22">
            <a:extLst>
              <a:ext uri="{FF2B5EF4-FFF2-40B4-BE49-F238E27FC236}">
                <a16:creationId xmlns:a16="http://schemas.microsoft.com/office/drawing/2014/main" id="{6D8CA011-D846-148B-9007-F473DFBB0E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0117" y="9687181"/>
            <a:ext cx="2366253" cy="249771"/>
          </a:xfrm>
          <a:prstGeom prst="rect">
            <a:avLst/>
          </a:prstGeom>
        </p:spPr>
      </p:pic>
    </p:spTree>
    <p:extLst>
      <p:ext uri="{BB962C8B-B14F-4D97-AF65-F5344CB8AC3E}">
        <p14:creationId xmlns:p14="http://schemas.microsoft.com/office/powerpoint/2010/main" val="40401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8"/>
          <p:cNvSpPr>
            <a:spLocks noChangeShapeType="1"/>
          </p:cNvSpPr>
          <p:nvPr/>
        </p:nvSpPr>
        <p:spPr bwMode="auto">
          <a:xfrm>
            <a:off x="7631907" y="390525"/>
            <a:ext cx="0" cy="767000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100"/>
          </a:p>
        </p:txBody>
      </p:sp>
      <p:sp>
        <p:nvSpPr>
          <p:cNvPr id="2051" name="Line 9"/>
          <p:cNvSpPr>
            <a:spLocks noChangeShapeType="1"/>
          </p:cNvSpPr>
          <p:nvPr/>
        </p:nvSpPr>
        <p:spPr bwMode="auto">
          <a:xfrm>
            <a:off x="10872788" y="390525"/>
            <a:ext cx="0" cy="767000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100"/>
          </a:p>
        </p:txBody>
      </p:sp>
      <p:sp>
        <p:nvSpPr>
          <p:cNvPr id="2052" name="Line 12"/>
          <p:cNvSpPr>
            <a:spLocks noChangeShapeType="1"/>
          </p:cNvSpPr>
          <p:nvPr/>
        </p:nvSpPr>
        <p:spPr bwMode="auto">
          <a:xfrm rot="-5400000">
            <a:off x="9251157" y="931069"/>
            <a:ext cx="0" cy="90725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100"/>
          </a:p>
        </p:txBody>
      </p:sp>
      <p:sp>
        <p:nvSpPr>
          <p:cNvPr id="2053" name="Line 13"/>
          <p:cNvSpPr>
            <a:spLocks noChangeShapeType="1"/>
          </p:cNvSpPr>
          <p:nvPr/>
        </p:nvSpPr>
        <p:spPr bwMode="auto">
          <a:xfrm rot="-5400000">
            <a:off x="9251157" y="-1662112"/>
            <a:ext cx="0" cy="90725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100"/>
          </a:p>
        </p:txBody>
      </p:sp>
      <p:grpSp>
        <p:nvGrpSpPr>
          <p:cNvPr id="2054" name="Group 38"/>
          <p:cNvGrpSpPr>
            <a:grpSpLocks/>
          </p:cNvGrpSpPr>
          <p:nvPr/>
        </p:nvGrpSpPr>
        <p:grpSpPr bwMode="auto">
          <a:xfrm>
            <a:off x="2447925" y="3574257"/>
            <a:ext cx="1402557" cy="1295400"/>
            <a:chOff x="2150" y="1176"/>
            <a:chExt cx="1360" cy="1360"/>
          </a:xfrm>
        </p:grpSpPr>
        <p:sp>
          <p:nvSpPr>
            <p:cNvPr id="2115" name="Rectangle 39"/>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16" name="Rectangle 40"/>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sp>
        <p:nvSpPr>
          <p:cNvPr id="2055" name="AutoShape 41"/>
          <p:cNvSpPr>
            <a:spLocks noChangeArrowheads="1"/>
          </p:cNvSpPr>
          <p:nvPr/>
        </p:nvSpPr>
        <p:spPr bwMode="auto">
          <a:xfrm>
            <a:off x="14475620" y="3631407"/>
            <a:ext cx="1150143" cy="1152525"/>
          </a:xfrm>
          <a:custGeom>
            <a:avLst/>
            <a:gdLst>
              <a:gd name="T0" fmla="*/ 383381 w 21600"/>
              <a:gd name="T1" fmla="*/ 0 h 21600"/>
              <a:gd name="T2" fmla="*/ 112281 w 21600"/>
              <a:gd name="T3" fmla="*/ 112513 h 21600"/>
              <a:gd name="T4" fmla="*/ 0 w 21600"/>
              <a:gd name="T5" fmla="*/ 384175 h 21600"/>
              <a:gd name="T6" fmla="*/ 112281 w 21600"/>
              <a:gd name="T7" fmla="*/ 655837 h 21600"/>
              <a:gd name="T8" fmla="*/ 383381 w 21600"/>
              <a:gd name="T9" fmla="*/ 768350 h 21600"/>
              <a:gd name="T10" fmla="*/ 654481 w 21600"/>
              <a:gd name="T11" fmla="*/ 655837 h 21600"/>
              <a:gd name="T12" fmla="*/ 766762 w 21600"/>
              <a:gd name="T13" fmla="*/ 384175 h 21600"/>
              <a:gd name="T14" fmla="*/ 654481 w 21600"/>
              <a:gd name="T15" fmla="*/ 1125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35" y="10800"/>
                </a:moveTo>
                <a:cubicBezTo>
                  <a:pt x="3935" y="14591"/>
                  <a:pt x="7009" y="17665"/>
                  <a:pt x="10800" y="17665"/>
                </a:cubicBezTo>
                <a:cubicBezTo>
                  <a:pt x="14591" y="17665"/>
                  <a:pt x="17665" y="14591"/>
                  <a:pt x="17665" y="10800"/>
                </a:cubicBezTo>
                <a:cubicBezTo>
                  <a:pt x="17665" y="7009"/>
                  <a:pt x="14591" y="3935"/>
                  <a:pt x="10800" y="3935"/>
                </a:cubicBezTo>
                <a:cubicBezTo>
                  <a:pt x="7009" y="3935"/>
                  <a:pt x="3935" y="7009"/>
                  <a:pt x="393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grpSp>
        <p:nvGrpSpPr>
          <p:cNvPr id="2189" name="Group 141"/>
          <p:cNvGrpSpPr>
            <a:grpSpLocks/>
          </p:cNvGrpSpPr>
          <p:nvPr/>
        </p:nvGrpSpPr>
        <p:grpSpPr bwMode="auto">
          <a:xfrm>
            <a:off x="5041107" y="497682"/>
            <a:ext cx="2266950" cy="2266950"/>
            <a:chOff x="2150" y="1176"/>
            <a:chExt cx="1360" cy="1360"/>
          </a:xfrm>
        </p:grpSpPr>
        <p:sp>
          <p:nvSpPr>
            <p:cNvPr id="2113" name="Rectangle 142"/>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14" name="Rectangle 143"/>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grpSp>
        <p:nvGrpSpPr>
          <p:cNvPr id="2272" name="Group 224"/>
          <p:cNvGrpSpPr>
            <a:grpSpLocks/>
          </p:cNvGrpSpPr>
          <p:nvPr/>
        </p:nvGrpSpPr>
        <p:grpSpPr bwMode="auto">
          <a:xfrm>
            <a:off x="8139113" y="497682"/>
            <a:ext cx="2266950" cy="2266950"/>
            <a:chOff x="2150" y="1176"/>
            <a:chExt cx="1360" cy="1360"/>
          </a:xfrm>
        </p:grpSpPr>
        <p:sp>
          <p:nvSpPr>
            <p:cNvPr id="2111" name="Rectangle 225"/>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12" name="Rectangle 226"/>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grpSp>
        <p:nvGrpSpPr>
          <p:cNvPr id="2276" name="Group 228"/>
          <p:cNvGrpSpPr>
            <a:grpSpLocks/>
          </p:cNvGrpSpPr>
          <p:nvPr/>
        </p:nvGrpSpPr>
        <p:grpSpPr bwMode="auto">
          <a:xfrm>
            <a:off x="11189495" y="502445"/>
            <a:ext cx="2266950" cy="2266950"/>
            <a:chOff x="2150" y="1176"/>
            <a:chExt cx="1360" cy="1360"/>
          </a:xfrm>
        </p:grpSpPr>
        <p:sp>
          <p:nvSpPr>
            <p:cNvPr id="2109" name="Rectangle 229"/>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10" name="Rectangle 230"/>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sp>
        <p:nvSpPr>
          <p:cNvPr id="2279" name="Rectangle 231"/>
          <p:cNvSpPr>
            <a:spLocks noChangeArrowheads="1"/>
          </p:cNvSpPr>
          <p:nvPr/>
        </p:nvSpPr>
        <p:spPr bwMode="auto">
          <a:xfrm>
            <a:off x="10979945" y="714375"/>
            <a:ext cx="1319213" cy="1943100"/>
          </a:xfrm>
          <a:prstGeom prst="rect">
            <a:avLst/>
          </a:prstGeom>
          <a:solidFill>
            <a:schemeClr val="bg1">
              <a:alpha val="117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nvGrpSpPr>
          <p:cNvPr id="2280" name="Group 232"/>
          <p:cNvGrpSpPr>
            <a:grpSpLocks/>
          </p:cNvGrpSpPr>
          <p:nvPr/>
        </p:nvGrpSpPr>
        <p:grpSpPr bwMode="auto">
          <a:xfrm>
            <a:off x="5041107" y="2983707"/>
            <a:ext cx="2266950" cy="2266950"/>
            <a:chOff x="2150" y="1176"/>
            <a:chExt cx="1360" cy="1360"/>
          </a:xfrm>
        </p:grpSpPr>
        <p:sp>
          <p:nvSpPr>
            <p:cNvPr id="2107" name="Rectangle 233"/>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08" name="Rectangle 234"/>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grpSp>
        <p:nvGrpSpPr>
          <p:cNvPr id="2284" name="Group 236"/>
          <p:cNvGrpSpPr>
            <a:grpSpLocks/>
          </p:cNvGrpSpPr>
          <p:nvPr/>
        </p:nvGrpSpPr>
        <p:grpSpPr bwMode="auto">
          <a:xfrm>
            <a:off x="8172450" y="2981325"/>
            <a:ext cx="2266950" cy="2266950"/>
            <a:chOff x="2150" y="1176"/>
            <a:chExt cx="1360" cy="1360"/>
          </a:xfrm>
        </p:grpSpPr>
        <p:sp>
          <p:nvSpPr>
            <p:cNvPr id="2105" name="Rectangle 237"/>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06" name="Rectangle 238"/>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grpSp>
        <p:nvGrpSpPr>
          <p:cNvPr id="2288" name="Group 240"/>
          <p:cNvGrpSpPr>
            <a:grpSpLocks/>
          </p:cNvGrpSpPr>
          <p:nvPr/>
        </p:nvGrpSpPr>
        <p:grpSpPr bwMode="auto">
          <a:xfrm>
            <a:off x="11196638" y="2981325"/>
            <a:ext cx="2266950" cy="2266950"/>
            <a:chOff x="2150" y="1176"/>
            <a:chExt cx="1360" cy="1360"/>
          </a:xfrm>
        </p:grpSpPr>
        <p:sp>
          <p:nvSpPr>
            <p:cNvPr id="2103" name="Rectangle 241"/>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04" name="Rectangle 242"/>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grpSp>
        <p:nvGrpSpPr>
          <p:cNvPr id="2292" name="Group 244"/>
          <p:cNvGrpSpPr>
            <a:grpSpLocks/>
          </p:cNvGrpSpPr>
          <p:nvPr/>
        </p:nvGrpSpPr>
        <p:grpSpPr bwMode="auto">
          <a:xfrm>
            <a:off x="5038725" y="5684045"/>
            <a:ext cx="2266950" cy="2266950"/>
            <a:chOff x="2150" y="1176"/>
            <a:chExt cx="1360" cy="1360"/>
          </a:xfrm>
        </p:grpSpPr>
        <p:sp>
          <p:nvSpPr>
            <p:cNvPr id="2101" name="Rectangle 245"/>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02" name="Rectangle 246"/>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grpSp>
        <p:nvGrpSpPr>
          <p:cNvPr id="2296" name="Group 248"/>
          <p:cNvGrpSpPr>
            <a:grpSpLocks/>
          </p:cNvGrpSpPr>
          <p:nvPr/>
        </p:nvGrpSpPr>
        <p:grpSpPr bwMode="auto">
          <a:xfrm>
            <a:off x="8172450" y="5684045"/>
            <a:ext cx="2266950" cy="2266950"/>
            <a:chOff x="2150" y="1176"/>
            <a:chExt cx="1360" cy="1360"/>
          </a:xfrm>
        </p:grpSpPr>
        <p:sp>
          <p:nvSpPr>
            <p:cNvPr id="2099" name="Rectangle 249"/>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100" name="Rectangle 250"/>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grpSp>
        <p:nvGrpSpPr>
          <p:cNvPr id="2300" name="Group 252"/>
          <p:cNvGrpSpPr>
            <a:grpSpLocks/>
          </p:cNvGrpSpPr>
          <p:nvPr/>
        </p:nvGrpSpPr>
        <p:grpSpPr bwMode="auto">
          <a:xfrm>
            <a:off x="11196638" y="5684045"/>
            <a:ext cx="2266950" cy="2266950"/>
            <a:chOff x="2150" y="1176"/>
            <a:chExt cx="1360" cy="1360"/>
          </a:xfrm>
        </p:grpSpPr>
        <p:sp>
          <p:nvSpPr>
            <p:cNvPr id="2097" name="Rectangle 253"/>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098" name="Rectangle 254"/>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grpSp>
      <p:sp>
        <p:nvSpPr>
          <p:cNvPr id="2305" name="AutoShape 257"/>
          <p:cNvSpPr>
            <a:spLocks noChangeArrowheads="1"/>
          </p:cNvSpPr>
          <p:nvPr/>
        </p:nvSpPr>
        <p:spPr bwMode="auto">
          <a:xfrm>
            <a:off x="11299033" y="607220"/>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306" name="Rectangle 258"/>
          <p:cNvSpPr>
            <a:spLocks noChangeArrowheads="1"/>
          </p:cNvSpPr>
          <p:nvPr/>
        </p:nvSpPr>
        <p:spPr bwMode="auto">
          <a:xfrm>
            <a:off x="12601576" y="638175"/>
            <a:ext cx="1081088" cy="1943100"/>
          </a:xfrm>
          <a:prstGeom prst="rect">
            <a:avLst/>
          </a:prstGeom>
          <a:solidFill>
            <a:schemeClr val="bg1">
              <a:alpha val="117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07" name="AutoShape 259"/>
          <p:cNvSpPr>
            <a:spLocks noChangeArrowheads="1"/>
          </p:cNvSpPr>
          <p:nvPr/>
        </p:nvSpPr>
        <p:spPr bwMode="auto">
          <a:xfrm>
            <a:off x="8246270" y="604838"/>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182" name="AutoShape 134"/>
          <p:cNvSpPr>
            <a:spLocks noChangeArrowheads="1"/>
          </p:cNvSpPr>
          <p:nvPr/>
        </p:nvSpPr>
        <p:spPr bwMode="auto">
          <a:xfrm>
            <a:off x="8279608" y="3090863"/>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309" name="AutoShape 261"/>
          <p:cNvSpPr>
            <a:spLocks noChangeArrowheads="1"/>
          </p:cNvSpPr>
          <p:nvPr/>
        </p:nvSpPr>
        <p:spPr bwMode="auto">
          <a:xfrm>
            <a:off x="5148263" y="604838"/>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312" name="AutoShape 264"/>
          <p:cNvSpPr>
            <a:spLocks noChangeArrowheads="1"/>
          </p:cNvSpPr>
          <p:nvPr/>
        </p:nvSpPr>
        <p:spPr bwMode="auto">
          <a:xfrm>
            <a:off x="11303795" y="3090863"/>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314" name="AutoShape 266"/>
          <p:cNvSpPr>
            <a:spLocks noChangeArrowheads="1"/>
          </p:cNvSpPr>
          <p:nvPr/>
        </p:nvSpPr>
        <p:spPr bwMode="auto">
          <a:xfrm>
            <a:off x="5148263" y="3090863"/>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316" name="AutoShape 268"/>
          <p:cNvSpPr>
            <a:spLocks noChangeArrowheads="1"/>
          </p:cNvSpPr>
          <p:nvPr/>
        </p:nvSpPr>
        <p:spPr bwMode="auto">
          <a:xfrm>
            <a:off x="11303795" y="5793583"/>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318" name="AutoShape 270"/>
          <p:cNvSpPr>
            <a:spLocks noChangeArrowheads="1"/>
          </p:cNvSpPr>
          <p:nvPr/>
        </p:nvSpPr>
        <p:spPr bwMode="auto">
          <a:xfrm>
            <a:off x="8279608" y="5793583"/>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320" name="AutoShape 272"/>
          <p:cNvSpPr>
            <a:spLocks noChangeArrowheads="1"/>
          </p:cNvSpPr>
          <p:nvPr/>
        </p:nvSpPr>
        <p:spPr bwMode="auto">
          <a:xfrm>
            <a:off x="5148263" y="5793583"/>
            <a:ext cx="2052638" cy="2052638"/>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100"/>
          </a:p>
        </p:txBody>
      </p:sp>
      <p:sp>
        <p:nvSpPr>
          <p:cNvPr id="2275" name="Rectangle 227"/>
          <p:cNvSpPr>
            <a:spLocks noChangeArrowheads="1"/>
          </p:cNvSpPr>
          <p:nvPr/>
        </p:nvSpPr>
        <p:spPr bwMode="auto">
          <a:xfrm>
            <a:off x="7739063" y="714375"/>
            <a:ext cx="1404938" cy="19431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08" name="Rectangle 260"/>
          <p:cNvSpPr>
            <a:spLocks noChangeArrowheads="1"/>
          </p:cNvSpPr>
          <p:nvPr/>
        </p:nvSpPr>
        <p:spPr bwMode="auto">
          <a:xfrm>
            <a:off x="9360695" y="604838"/>
            <a:ext cx="1404938" cy="2052638"/>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283" name="Rectangle 235"/>
          <p:cNvSpPr>
            <a:spLocks noChangeArrowheads="1"/>
          </p:cNvSpPr>
          <p:nvPr/>
        </p:nvSpPr>
        <p:spPr bwMode="auto">
          <a:xfrm>
            <a:off x="4714875" y="3090863"/>
            <a:ext cx="1297782" cy="2269332"/>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287" name="Rectangle 239"/>
          <p:cNvSpPr>
            <a:spLocks noChangeArrowheads="1"/>
          </p:cNvSpPr>
          <p:nvPr/>
        </p:nvSpPr>
        <p:spPr bwMode="auto">
          <a:xfrm>
            <a:off x="7848600" y="3090863"/>
            <a:ext cx="1295400" cy="2159795"/>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291" name="Rectangle 243"/>
          <p:cNvSpPr>
            <a:spLocks noChangeArrowheads="1"/>
          </p:cNvSpPr>
          <p:nvPr/>
        </p:nvSpPr>
        <p:spPr bwMode="auto">
          <a:xfrm>
            <a:off x="10979945" y="3090863"/>
            <a:ext cx="1188243" cy="2269332"/>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295" name="Rectangle 247"/>
          <p:cNvSpPr>
            <a:spLocks noChangeArrowheads="1"/>
          </p:cNvSpPr>
          <p:nvPr/>
        </p:nvSpPr>
        <p:spPr bwMode="auto">
          <a:xfrm>
            <a:off x="4824413" y="5684045"/>
            <a:ext cx="1188245" cy="226695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299" name="Rectangle 251"/>
          <p:cNvSpPr>
            <a:spLocks noChangeArrowheads="1"/>
          </p:cNvSpPr>
          <p:nvPr/>
        </p:nvSpPr>
        <p:spPr bwMode="auto">
          <a:xfrm>
            <a:off x="7739063" y="5684045"/>
            <a:ext cx="1404938" cy="226695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03" name="Rectangle 255"/>
          <p:cNvSpPr>
            <a:spLocks noChangeArrowheads="1"/>
          </p:cNvSpPr>
          <p:nvPr/>
        </p:nvSpPr>
        <p:spPr bwMode="auto">
          <a:xfrm>
            <a:off x="10979945" y="5684045"/>
            <a:ext cx="1188243" cy="226695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04" name="Rectangle 256"/>
          <p:cNvSpPr>
            <a:spLocks noChangeArrowheads="1"/>
          </p:cNvSpPr>
          <p:nvPr/>
        </p:nvSpPr>
        <p:spPr bwMode="auto">
          <a:xfrm>
            <a:off x="9575007" y="3090863"/>
            <a:ext cx="1188243" cy="2159795"/>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11" name="Rectangle 263"/>
          <p:cNvSpPr>
            <a:spLocks noChangeArrowheads="1"/>
          </p:cNvSpPr>
          <p:nvPr/>
        </p:nvSpPr>
        <p:spPr bwMode="auto">
          <a:xfrm>
            <a:off x="12601576" y="3090863"/>
            <a:ext cx="1188245" cy="2159795"/>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13" name="Rectangle 265"/>
          <p:cNvSpPr>
            <a:spLocks noChangeArrowheads="1"/>
          </p:cNvSpPr>
          <p:nvPr/>
        </p:nvSpPr>
        <p:spPr bwMode="auto">
          <a:xfrm>
            <a:off x="6336507" y="3090863"/>
            <a:ext cx="1188243" cy="2269332"/>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15" name="Rectangle 267"/>
          <p:cNvSpPr>
            <a:spLocks noChangeArrowheads="1"/>
          </p:cNvSpPr>
          <p:nvPr/>
        </p:nvSpPr>
        <p:spPr bwMode="auto">
          <a:xfrm>
            <a:off x="12492038" y="5684045"/>
            <a:ext cx="1190625" cy="226695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17" name="Rectangle 269"/>
          <p:cNvSpPr>
            <a:spLocks noChangeArrowheads="1"/>
          </p:cNvSpPr>
          <p:nvPr/>
        </p:nvSpPr>
        <p:spPr bwMode="auto">
          <a:xfrm>
            <a:off x="9467850" y="5684045"/>
            <a:ext cx="1190625" cy="226695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19" name="Rectangle 271"/>
          <p:cNvSpPr>
            <a:spLocks noChangeArrowheads="1"/>
          </p:cNvSpPr>
          <p:nvPr/>
        </p:nvSpPr>
        <p:spPr bwMode="auto">
          <a:xfrm>
            <a:off x="6336507" y="5684045"/>
            <a:ext cx="1188243" cy="226695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271" name="Rectangle 223"/>
          <p:cNvSpPr>
            <a:spLocks noChangeArrowheads="1"/>
          </p:cNvSpPr>
          <p:nvPr/>
        </p:nvSpPr>
        <p:spPr bwMode="auto">
          <a:xfrm>
            <a:off x="4714875" y="604838"/>
            <a:ext cx="1297782" cy="2269332"/>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310" name="Rectangle 262"/>
          <p:cNvSpPr>
            <a:spLocks noChangeArrowheads="1"/>
          </p:cNvSpPr>
          <p:nvPr/>
        </p:nvSpPr>
        <p:spPr bwMode="auto">
          <a:xfrm>
            <a:off x="6336508" y="604838"/>
            <a:ext cx="1081088" cy="2269332"/>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00"/>
          </a:p>
        </p:txBody>
      </p:sp>
      <p:sp>
        <p:nvSpPr>
          <p:cNvPr id="2092" name="Text Box 273"/>
          <p:cNvSpPr txBox="1">
            <a:spLocks noChangeArrowheads="1"/>
          </p:cNvSpPr>
          <p:nvPr/>
        </p:nvSpPr>
        <p:spPr bwMode="auto">
          <a:xfrm>
            <a:off x="2878932" y="8105776"/>
            <a:ext cx="28074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100" dirty="0">
                <a:solidFill>
                  <a:srgbClr val="CC0000"/>
                </a:solidFill>
              </a:rPr>
              <a:t>Crosses:</a:t>
            </a:r>
            <a:r>
              <a:rPr lang="en-GB" altLang="en-US" sz="2100" dirty="0"/>
              <a:t> Click on the left side of the square</a:t>
            </a:r>
          </a:p>
        </p:txBody>
      </p:sp>
      <p:sp>
        <p:nvSpPr>
          <p:cNvPr id="2093" name="Text Box 274"/>
          <p:cNvSpPr txBox="1">
            <a:spLocks noChangeArrowheads="1"/>
          </p:cNvSpPr>
          <p:nvPr/>
        </p:nvSpPr>
        <p:spPr bwMode="auto">
          <a:xfrm>
            <a:off x="12815888" y="8086726"/>
            <a:ext cx="280749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2100" dirty="0">
                <a:solidFill>
                  <a:schemeClr val="accent2"/>
                </a:solidFill>
              </a:rPr>
              <a:t>Noughts:</a:t>
            </a:r>
            <a:r>
              <a:rPr lang="en-GB" altLang="en-US" sz="2100" dirty="0"/>
              <a:t> Click on the right side of the square</a:t>
            </a:r>
          </a:p>
        </p:txBody>
      </p:sp>
      <p:sp>
        <p:nvSpPr>
          <p:cNvPr id="2094" name="Text Box 278"/>
          <p:cNvSpPr txBox="1">
            <a:spLocks noChangeArrowheads="1"/>
          </p:cNvSpPr>
          <p:nvPr/>
        </p:nvSpPr>
        <p:spPr bwMode="auto">
          <a:xfrm>
            <a:off x="7739063" y="8372475"/>
            <a:ext cx="345757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800" dirty="0"/>
              <a:t>Click again to remove</a:t>
            </a:r>
          </a:p>
          <a:p>
            <a:pPr algn="ctr" eaLnBrk="1" hangingPunct="1">
              <a:spcBef>
                <a:spcPct val="50000"/>
              </a:spcBef>
            </a:pPr>
            <a:r>
              <a:rPr lang="en-GB" altLang="en-US" sz="1800" dirty="0"/>
              <a:t>Press your ‘Esc’ key to exit</a:t>
            </a:r>
          </a:p>
        </p:txBody>
      </p:sp>
      <p:sp>
        <p:nvSpPr>
          <p:cNvPr id="2" name="TextBox 1"/>
          <p:cNvSpPr txBox="1"/>
          <p:nvPr/>
        </p:nvSpPr>
        <p:spPr>
          <a:xfrm>
            <a:off x="2381251" y="223838"/>
            <a:ext cx="2767013" cy="1246495"/>
          </a:xfrm>
          <a:prstGeom prst="rect">
            <a:avLst/>
          </a:prstGeom>
          <a:noFill/>
        </p:spPr>
        <p:txBody>
          <a:bodyPr>
            <a:spAutoFit/>
          </a:bodyPr>
          <a:lstStyle/>
          <a:p>
            <a:pPr>
              <a:defRPr/>
            </a:pPr>
            <a:r>
              <a:rPr lang="en-GB" sz="5400" b="1" dirty="0">
                <a:solidFill>
                  <a:srgbClr val="4B116F"/>
                </a:solidFill>
                <a:effectLst>
                  <a:outerShdw blurRad="38100" dist="38100" dir="2700000" algn="tl">
                    <a:srgbClr val="000000">
                      <a:alpha val="43137"/>
                    </a:srgbClr>
                  </a:outerShdw>
                </a:effectLst>
                <a:latin typeface="+mn-lt"/>
              </a:rPr>
              <a:t>Starter</a:t>
            </a:r>
            <a:endParaRPr lang="en-GB" sz="6000" b="1" dirty="0">
              <a:solidFill>
                <a:srgbClr val="4B116F"/>
              </a:solidFill>
              <a:effectLst>
                <a:outerShdw blurRad="38100" dist="38100" dir="2700000" algn="tl">
                  <a:srgbClr val="000000">
                    <a:alpha val="43137"/>
                  </a:srgbClr>
                </a:outerShdw>
              </a:effectLst>
              <a:latin typeface="+mn-lt"/>
            </a:endParaRPr>
          </a:p>
          <a:p>
            <a:pPr>
              <a:defRPr/>
            </a:pPr>
            <a:r>
              <a:rPr lang="en-GB" sz="2100" b="1" dirty="0">
                <a:solidFill>
                  <a:srgbClr val="FAAC69"/>
                </a:solidFill>
                <a:effectLst>
                  <a:outerShdw blurRad="38100" dist="38100" dir="2700000" algn="tl">
                    <a:srgbClr val="000000">
                      <a:alpha val="43137"/>
                    </a:srgbClr>
                  </a:outerShdw>
                </a:effectLst>
                <a:latin typeface="+mn-lt"/>
              </a:rPr>
              <a:t>Noughts &amp; Crosses </a:t>
            </a:r>
          </a:p>
        </p:txBody>
      </p:sp>
      <p:sp>
        <p:nvSpPr>
          <p:cNvPr id="3" name="TextBox 2">
            <a:extLst>
              <a:ext uri="{FF2B5EF4-FFF2-40B4-BE49-F238E27FC236}">
                <a16:creationId xmlns:a16="http://schemas.microsoft.com/office/drawing/2014/main" id="{0CAC66FC-D823-458F-B218-FB8B9A484CCA}"/>
              </a:ext>
            </a:extLst>
          </p:cNvPr>
          <p:cNvSpPr txBox="1"/>
          <p:nvPr/>
        </p:nvSpPr>
        <p:spPr>
          <a:xfrm>
            <a:off x="5504668" y="1354157"/>
            <a:ext cx="2090501" cy="584775"/>
          </a:xfrm>
          <a:prstGeom prst="rect">
            <a:avLst/>
          </a:prstGeom>
          <a:noFill/>
        </p:spPr>
        <p:txBody>
          <a:bodyPr wrap="square" rtlCol="0">
            <a:spAutoFit/>
          </a:bodyPr>
          <a:lstStyle/>
          <a:p>
            <a:pPr algn="ctr"/>
            <a:r>
              <a:rPr lang="en-GB" sz="3200" dirty="0">
                <a:latin typeface="+mn-lt"/>
                <a:cs typeface="Noto Naskh Arabic" pitchFamily="2" charset="-78"/>
              </a:rPr>
              <a:t>Taqwa</a:t>
            </a:r>
            <a:endParaRPr lang="en-GB" sz="3600" dirty="0">
              <a:latin typeface="+mn-lt"/>
              <a:cs typeface="Noto Naskh Arabic" pitchFamily="2" charset="-78"/>
            </a:endParaRPr>
          </a:p>
        </p:txBody>
      </p:sp>
      <p:sp>
        <p:nvSpPr>
          <p:cNvPr id="69" name="TextBox 68">
            <a:extLst>
              <a:ext uri="{FF2B5EF4-FFF2-40B4-BE49-F238E27FC236}">
                <a16:creationId xmlns:a16="http://schemas.microsoft.com/office/drawing/2014/main" id="{60C4F1FA-ACF1-43E2-BF84-B2293D3E3C4B}"/>
              </a:ext>
            </a:extLst>
          </p:cNvPr>
          <p:cNvSpPr txBox="1"/>
          <p:nvPr/>
        </p:nvSpPr>
        <p:spPr>
          <a:xfrm>
            <a:off x="8401168" y="1309643"/>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غَفْلَةٍ</a:t>
            </a:r>
            <a:endParaRPr lang="en-GB" sz="3600" dirty="0">
              <a:latin typeface="Noto Naskh Arabic" pitchFamily="2" charset="-78"/>
              <a:cs typeface="Noto Naskh Arabic" pitchFamily="2" charset="-78"/>
            </a:endParaRPr>
          </a:p>
        </p:txBody>
      </p:sp>
      <p:sp>
        <p:nvSpPr>
          <p:cNvPr id="70" name="TextBox 69">
            <a:extLst>
              <a:ext uri="{FF2B5EF4-FFF2-40B4-BE49-F238E27FC236}">
                <a16:creationId xmlns:a16="http://schemas.microsoft.com/office/drawing/2014/main" id="{B3D2271F-FDDA-43FC-81AE-39BE7ED66C27}"/>
              </a:ext>
            </a:extLst>
          </p:cNvPr>
          <p:cNvSpPr txBox="1"/>
          <p:nvPr/>
        </p:nvSpPr>
        <p:spPr>
          <a:xfrm>
            <a:off x="11592163" y="1268360"/>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ٱلْمَجِيدِ</a:t>
            </a:r>
            <a:endParaRPr lang="en-GB" sz="3600" dirty="0">
              <a:latin typeface="Noto Naskh Arabic" pitchFamily="2" charset="-78"/>
              <a:cs typeface="Noto Naskh Arabic" pitchFamily="2" charset="-78"/>
            </a:endParaRPr>
          </a:p>
        </p:txBody>
      </p:sp>
      <p:sp>
        <p:nvSpPr>
          <p:cNvPr id="71" name="TextBox 70">
            <a:extLst>
              <a:ext uri="{FF2B5EF4-FFF2-40B4-BE49-F238E27FC236}">
                <a16:creationId xmlns:a16="http://schemas.microsoft.com/office/drawing/2014/main" id="{D0A7989B-72EA-45B8-B3F5-C4924E77EAB9}"/>
              </a:ext>
            </a:extLst>
          </p:cNvPr>
          <p:cNvSpPr txBox="1"/>
          <p:nvPr/>
        </p:nvSpPr>
        <p:spPr>
          <a:xfrm>
            <a:off x="5415200" y="3883491"/>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عَبْدٍ</a:t>
            </a:r>
            <a:endParaRPr lang="en-GB" sz="3600" dirty="0">
              <a:latin typeface="Noto Naskh Arabic" pitchFamily="2" charset="-78"/>
              <a:cs typeface="Noto Naskh Arabic" pitchFamily="2" charset="-78"/>
            </a:endParaRPr>
          </a:p>
        </p:txBody>
      </p:sp>
      <p:sp>
        <p:nvSpPr>
          <p:cNvPr id="72" name="TextBox 71">
            <a:extLst>
              <a:ext uri="{FF2B5EF4-FFF2-40B4-BE49-F238E27FC236}">
                <a16:creationId xmlns:a16="http://schemas.microsoft.com/office/drawing/2014/main" id="{FD96D961-78DC-497D-9FE0-6D4DB9004872}"/>
              </a:ext>
            </a:extLst>
          </p:cNvPr>
          <p:cNvSpPr txBox="1"/>
          <p:nvPr/>
        </p:nvSpPr>
        <p:spPr>
          <a:xfrm>
            <a:off x="8379007" y="3814718"/>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حَبْلِ ٱلْوَرِيدِ</a:t>
            </a:r>
            <a:endParaRPr lang="en-GB" sz="3600" dirty="0">
              <a:latin typeface="Noto Naskh Arabic" pitchFamily="2" charset="-78"/>
              <a:cs typeface="Noto Naskh Arabic" pitchFamily="2" charset="-78"/>
            </a:endParaRPr>
          </a:p>
        </p:txBody>
      </p:sp>
      <p:sp>
        <p:nvSpPr>
          <p:cNvPr id="73" name="TextBox 72">
            <a:extLst>
              <a:ext uri="{FF2B5EF4-FFF2-40B4-BE49-F238E27FC236}">
                <a16:creationId xmlns:a16="http://schemas.microsoft.com/office/drawing/2014/main" id="{2D620195-44B5-4D94-9F86-525ECCFD2BDA}"/>
              </a:ext>
            </a:extLst>
          </p:cNvPr>
          <p:cNvSpPr txBox="1"/>
          <p:nvPr/>
        </p:nvSpPr>
        <p:spPr>
          <a:xfrm>
            <a:off x="11589782" y="3956402"/>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ٱلْحَقِّ </a:t>
            </a:r>
            <a:endParaRPr lang="en-GB" sz="3600" dirty="0">
              <a:latin typeface="Noto Naskh Arabic" pitchFamily="2" charset="-78"/>
              <a:cs typeface="Noto Naskh Arabic" pitchFamily="2" charset="-78"/>
            </a:endParaRPr>
          </a:p>
        </p:txBody>
      </p:sp>
      <p:sp>
        <p:nvSpPr>
          <p:cNvPr id="74" name="TextBox 73">
            <a:extLst>
              <a:ext uri="{FF2B5EF4-FFF2-40B4-BE49-F238E27FC236}">
                <a16:creationId xmlns:a16="http://schemas.microsoft.com/office/drawing/2014/main" id="{ADC14CA2-4D79-4DFD-BE5B-6A92600A9B96}"/>
              </a:ext>
            </a:extLst>
          </p:cNvPr>
          <p:cNvSpPr txBox="1"/>
          <p:nvPr/>
        </p:nvSpPr>
        <p:spPr>
          <a:xfrm>
            <a:off x="5425576" y="6482453"/>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رّزْقًا</a:t>
            </a:r>
            <a:endParaRPr lang="en-GB" sz="3600" dirty="0">
              <a:latin typeface="Noto Naskh Arabic" pitchFamily="2" charset="-78"/>
              <a:cs typeface="Noto Naskh Arabic" pitchFamily="2" charset="-78"/>
            </a:endParaRPr>
          </a:p>
        </p:txBody>
      </p:sp>
      <p:sp>
        <p:nvSpPr>
          <p:cNvPr id="75" name="TextBox 74">
            <a:extLst>
              <a:ext uri="{FF2B5EF4-FFF2-40B4-BE49-F238E27FC236}">
                <a16:creationId xmlns:a16="http://schemas.microsoft.com/office/drawing/2014/main" id="{E1BEF6FD-432A-4C07-9C36-011A65044317}"/>
              </a:ext>
            </a:extLst>
          </p:cNvPr>
          <p:cNvSpPr txBox="1"/>
          <p:nvPr/>
        </p:nvSpPr>
        <p:spPr>
          <a:xfrm>
            <a:off x="8446532" y="6517438"/>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مَآءً</a:t>
            </a:r>
            <a:endParaRPr lang="en-GB" sz="3600" dirty="0">
              <a:latin typeface="Noto Naskh Arabic" pitchFamily="2" charset="-78"/>
              <a:cs typeface="Noto Naskh Arabic" pitchFamily="2" charset="-78"/>
            </a:endParaRPr>
          </a:p>
        </p:txBody>
      </p:sp>
      <p:sp>
        <p:nvSpPr>
          <p:cNvPr id="76" name="TextBox 75">
            <a:extLst>
              <a:ext uri="{FF2B5EF4-FFF2-40B4-BE49-F238E27FC236}">
                <a16:creationId xmlns:a16="http://schemas.microsoft.com/office/drawing/2014/main" id="{177955AB-C5B9-420A-8DE4-9969666FD78C}"/>
              </a:ext>
            </a:extLst>
          </p:cNvPr>
          <p:cNvSpPr txBox="1"/>
          <p:nvPr/>
        </p:nvSpPr>
        <p:spPr>
          <a:xfrm>
            <a:off x="11770637" y="6474619"/>
            <a:ext cx="2090501" cy="646331"/>
          </a:xfrm>
          <a:prstGeom prst="rect">
            <a:avLst/>
          </a:prstGeom>
          <a:noFill/>
        </p:spPr>
        <p:txBody>
          <a:bodyPr wrap="square" rtlCol="0">
            <a:spAutoFit/>
          </a:bodyPr>
          <a:lstStyle/>
          <a:p>
            <a:pPr algn="ctr"/>
            <a:r>
              <a:rPr lang="ar-SA" sz="3600" dirty="0">
                <a:latin typeface="Noto Naskh Arabic" pitchFamily="2" charset="-78"/>
                <a:cs typeface="Noto Naskh Arabic" pitchFamily="2" charset="-78"/>
              </a:rPr>
              <a:t>م</a:t>
            </a:r>
            <a:r>
              <a:rPr lang="ar-IQ" sz="3600" dirty="0">
                <a:latin typeface="Noto Naskh Arabic" pitchFamily="2" charset="-78"/>
                <a:cs typeface="Noto Naskh Arabic" pitchFamily="2" charset="-78"/>
              </a:rPr>
              <a:t>ُ</a:t>
            </a:r>
            <a:r>
              <a:rPr lang="ar-SA" sz="3600" dirty="0">
                <a:latin typeface="Noto Naskh Arabic" pitchFamily="2" charset="-78"/>
                <a:cs typeface="Noto Naskh Arabic" pitchFamily="2" charset="-78"/>
              </a:rPr>
              <a:t>بَـٰرَكًا</a:t>
            </a:r>
            <a:endParaRPr lang="en-GB" sz="3600" dirty="0">
              <a:latin typeface="Noto Naskh Arabic" pitchFamily="2" charset="-78"/>
              <a:cs typeface="Noto Naskh Arabic" pitchFamily="2" charset="-78"/>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2189"/>
                                        </p:tgtEl>
                                        <p:attrNameLst>
                                          <p:attrName>style.visibility</p:attrName>
                                        </p:attrNameLst>
                                      </p:cBhvr>
                                      <p:to>
                                        <p:strVal val="hidden"/>
                                      </p:to>
                                    </p:set>
                                  </p:childTnLst>
                                </p:cTn>
                              </p:par>
                            </p:childTnLst>
                          </p:cTn>
                        </p:par>
                      </p:childTnLst>
                    </p:cTn>
                  </p:par>
                </p:childTnLst>
              </p:cTn>
              <p:nextCondLst>
                <p:cond evt="onClick" delay="0">
                  <p:tgtEl>
                    <p:spTgt spid="2271"/>
                  </p:tgtEl>
                </p:cond>
              </p:nextCondLst>
            </p:seq>
            <p:seq concurrent="1" nextAc="seek">
              <p:cTn id="12" restart="whenNotActive" fill="hold" evtFilter="cancelBubble" nodeType="interactiveSeq">
                <p:stCondLst>
                  <p:cond evt="onClick" delay="0">
                    <p:tgtEl>
                      <p:spTgt spid="227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1000"/>
                                        <p:tgtEl>
                                          <p:spTgt spid="22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2272"/>
                                        </p:tgtEl>
                                        <p:attrNameLst>
                                          <p:attrName>style.visibility</p:attrName>
                                        </p:attrNameLst>
                                      </p:cBhvr>
                                      <p:to>
                                        <p:strVal val="hidden"/>
                                      </p:to>
                                    </p:set>
                                  </p:childTnLst>
                                </p:cTn>
                              </p:par>
                            </p:childTnLst>
                          </p:cTn>
                        </p:par>
                      </p:childTnLst>
                    </p:cTn>
                  </p:par>
                </p:childTnLst>
              </p:cTn>
              <p:nextCondLst>
                <p:cond evt="onClick" delay="0">
                  <p:tgtEl>
                    <p:spTgt spid="2275"/>
                  </p:tgtEl>
                </p:cond>
              </p:nextCondLst>
            </p:seq>
            <p:seq concurrent="1" nextAc="seek">
              <p:cTn id="22" restart="whenNotActive" fill="hold" evtFilter="cancelBubble" nodeType="interactiveSeq">
                <p:stCondLst>
                  <p:cond evt="onClick" delay="0">
                    <p:tgtEl>
                      <p:spTgt spid="2279"/>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76"/>
                                        </p:tgtEl>
                                        <p:attrNameLst>
                                          <p:attrName>style.visibility</p:attrName>
                                        </p:attrNameLst>
                                      </p:cBhvr>
                                      <p:to>
                                        <p:strVal val="visible"/>
                                      </p:to>
                                    </p:set>
                                    <p:animEffect transition="in" filter="fade">
                                      <p:cBhvr>
                                        <p:cTn id="27" dur="1000"/>
                                        <p:tgtEl>
                                          <p:spTgt spid="22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2276"/>
                                        </p:tgtEl>
                                        <p:attrNameLst>
                                          <p:attrName>style.visibility</p:attrName>
                                        </p:attrNameLst>
                                      </p:cBhvr>
                                      <p:to>
                                        <p:strVal val="hidden"/>
                                      </p:to>
                                    </p:set>
                                  </p:childTnLst>
                                </p:cTn>
                              </p:par>
                            </p:childTnLst>
                          </p:cTn>
                        </p:par>
                      </p:childTnLst>
                    </p:cTn>
                  </p:par>
                </p:childTnLst>
              </p:cTn>
              <p:nextCondLst>
                <p:cond evt="onClick" delay="0">
                  <p:tgtEl>
                    <p:spTgt spid="2279"/>
                  </p:tgtEl>
                </p:cond>
              </p:nextCondLst>
            </p:seq>
            <p:seq concurrent="1" nextAc="seek">
              <p:cTn id="32" restart="whenNotActive" fill="hold" evtFilter="cancelBubble" nodeType="interactiveSeq">
                <p:stCondLst>
                  <p:cond evt="onClick" delay="0">
                    <p:tgtEl>
                      <p:spTgt spid="228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80"/>
                                        </p:tgtEl>
                                        <p:attrNameLst>
                                          <p:attrName>style.visibility</p:attrName>
                                        </p:attrNameLst>
                                      </p:cBhvr>
                                      <p:to>
                                        <p:strVal val="visible"/>
                                      </p:to>
                                    </p:set>
                                    <p:animEffect transition="in" filter="fade">
                                      <p:cBhvr>
                                        <p:cTn id="37" dur="1000"/>
                                        <p:tgtEl>
                                          <p:spTgt spid="22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2280"/>
                                        </p:tgtEl>
                                        <p:attrNameLst>
                                          <p:attrName>style.visibility</p:attrName>
                                        </p:attrNameLst>
                                      </p:cBhvr>
                                      <p:to>
                                        <p:strVal val="hidden"/>
                                      </p:to>
                                    </p:set>
                                  </p:childTnLst>
                                </p:cTn>
                              </p:par>
                            </p:childTnLst>
                          </p:cTn>
                        </p:par>
                      </p:childTnLst>
                    </p:cTn>
                  </p:par>
                </p:childTnLst>
              </p:cTn>
              <p:nextCondLst>
                <p:cond evt="onClick" delay="0">
                  <p:tgtEl>
                    <p:spTgt spid="2283"/>
                  </p:tgtEl>
                </p:cond>
              </p:nextCondLst>
            </p:seq>
            <p:seq concurrent="1" nextAc="seek">
              <p:cTn id="42" restart="whenNotActive" fill="hold" evtFilter="cancelBubble" nodeType="interactiveSeq">
                <p:stCondLst>
                  <p:cond evt="onClick" delay="0">
                    <p:tgtEl>
                      <p:spTgt spid="228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84"/>
                                        </p:tgtEl>
                                        <p:attrNameLst>
                                          <p:attrName>style.visibility</p:attrName>
                                        </p:attrNameLst>
                                      </p:cBhvr>
                                      <p:to>
                                        <p:strVal val="visible"/>
                                      </p:to>
                                    </p:set>
                                    <p:animEffect transition="in" filter="fade">
                                      <p:cBhvr>
                                        <p:cTn id="47" dur="1000"/>
                                        <p:tgtEl>
                                          <p:spTgt spid="228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2284"/>
                                        </p:tgtEl>
                                        <p:attrNameLst>
                                          <p:attrName>style.visibility</p:attrName>
                                        </p:attrNameLst>
                                      </p:cBhvr>
                                      <p:to>
                                        <p:strVal val="hidden"/>
                                      </p:to>
                                    </p:set>
                                  </p:childTnLst>
                                </p:cTn>
                              </p:par>
                            </p:childTnLst>
                          </p:cTn>
                        </p:par>
                      </p:childTnLst>
                    </p:cTn>
                  </p:par>
                </p:childTnLst>
              </p:cTn>
              <p:nextCondLst>
                <p:cond evt="onClick" delay="0">
                  <p:tgtEl>
                    <p:spTgt spid="2287"/>
                  </p:tgtEl>
                </p:cond>
              </p:nextCondLst>
            </p:seq>
            <p:seq concurrent="1" nextAc="seek">
              <p:cTn id="52" restart="whenNotActive" fill="hold" evtFilter="cancelBubble" nodeType="interactiveSeq">
                <p:stCondLst>
                  <p:cond evt="onClick" delay="0">
                    <p:tgtEl>
                      <p:spTgt spid="229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288"/>
                                        </p:tgtEl>
                                        <p:attrNameLst>
                                          <p:attrName>style.visibility</p:attrName>
                                        </p:attrNameLst>
                                      </p:cBhvr>
                                      <p:to>
                                        <p:strVal val="visible"/>
                                      </p:to>
                                    </p:set>
                                    <p:animEffect transition="in" filter="fade">
                                      <p:cBhvr>
                                        <p:cTn id="57" dur="1000"/>
                                        <p:tgtEl>
                                          <p:spTgt spid="228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nodeType="clickEffect">
                                  <p:stCondLst>
                                    <p:cond delay="0"/>
                                  </p:stCondLst>
                                  <p:childTnLst>
                                    <p:set>
                                      <p:cBhvr>
                                        <p:cTn id="61" dur="1" fill="hold">
                                          <p:stCondLst>
                                            <p:cond delay="0"/>
                                          </p:stCondLst>
                                        </p:cTn>
                                        <p:tgtEl>
                                          <p:spTgt spid="2288"/>
                                        </p:tgtEl>
                                        <p:attrNameLst>
                                          <p:attrName>style.visibility</p:attrName>
                                        </p:attrNameLst>
                                      </p:cBhvr>
                                      <p:to>
                                        <p:strVal val="hidden"/>
                                      </p:to>
                                    </p:set>
                                  </p:childTnLst>
                                </p:cTn>
                              </p:par>
                            </p:childTnLst>
                          </p:cTn>
                        </p:par>
                      </p:childTnLst>
                    </p:cTn>
                  </p:par>
                </p:childTnLst>
              </p:cTn>
              <p:nextCondLst>
                <p:cond evt="onClick" delay="0">
                  <p:tgtEl>
                    <p:spTgt spid="2291"/>
                  </p:tgtEl>
                </p:cond>
              </p:nextCondLst>
            </p:seq>
            <p:seq concurrent="1" nextAc="seek">
              <p:cTn id="62" restart="whenNotActive" fill="hold" evtFilter="cancelBubble" nodeType="interactiveSeq">
                <p:stCondLst>
                  <p:cond evt="onClick" delay="0">
                    <p:tgtEl>
                      <p:spTgt spid="22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292"/>
                                        </p:tgtEl>
                                        <p:attrNameLst>
                                          <p:attrName>style.visibility</p:attrName>
                                        </p:attrNameLst>
                                      </p:cBhvr>
                                      <p:to>
                                        <p:strVal val="visible"/>
                                      </p:to>
                                    </p:set>
                                    <p:animEffect transition="in" filter="fade">
                                      <p:cBhvr>
                                        <p:cTn id="67" dur="1000"/>
                                        <p:tgtEl>
                                          <p:spTgt spid="229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nodeType="clickEffect">
                                  <p:stCondLst>
                                    <p:cond delay="0"/>
                                  </p:stCondLst>
                                  <p:childTnLst>
                                    <p:set>
                                      <p:cBhvr>
                                        <p:cTn id="71" dur="1" fill="hold">
                                          <p:stCondLst>
                                            <p:cond delay="0"/>
                                          </p:stCondLst>
                                        </p:cTn>
                                        <p:tgtEl>
                                          <p:spTgt spid="2292"/>
                                        </p:tgtEl>
                                        <p:attrNameLst>
                                          <p:attrName>style.visibility</p:attrName>
                                        </p:attrNameLst>
                                      </p:cBhvr>
                                      <p:to>
                                        <p:strVal val="hidden"/>
                                      </p:to>
                                    </p:set>
                                  </p:childTnLst>
                                </p:cTn>
                              </p:par>
                            </p:childTnLst>
                          </p:cTn>
                        </p:par>
                      </p:childTnLst>
                    </p:cTn>
                  </p:par>
                </p:childTnLst>
              </p:cTn>
              <p:nextCondLst>
                <p:cond evt="onClick" delay="0">
                  <p:tgtEl>
                    <p:spTgt spid="2295"/>
                  </p:tgtEl>
                </p:cond>
              </p:nextCondLst>
            </p:seq>
            <p:seq concurrent="1" nextAc="seek">
              <p:cTn id="72" restart="whenNotActive" fill="hold" evtFilter="cancelBubble" nodeType="interactiveSeq">
                <p:stCondLst>
                  <p:cond evt="onClick" delay="0">
                    <p:tgtEl>
                      <p:spTgt spid="2299"/>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296"/>
                                        </p:tgtEl>
                                        <p:attrNameLst>
                                          <p:attrName>style.visibility</p:attrName>
                                        </p:attrNameLst>
                                      </p:cBhvr>
                                      <p:to>
                                        <p:strVal val="visible"/>
                                      </p:to>
                                    </p:set>
                                    <p:animEffect transition="in" filter="fade">
                                      <p:cBhvr>
                                        <p:cTn id="77" dur="1000"/>
                                        <p:tgtEl>
                                          <p:spTgt spid="229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xit" presetSubtype="0" fill="hold" nodeType="clickEffect">
                                  <p:stCondLst>
                                    <p:cond delay="0"/>
                                  </p:stCondLst>
                                  <p:childTnLst>
                                    <p:set>
                                      <p:cBhvr>
                                        <p:cTn id="81" dur="1" fill="hold">
                                          <p:stCondLst>
                                            <p:cond delay="0"/>
                                          </p:stCondLst>
                                        </p:cTn>
                                        <p:tgtEl>
                                          <p:spTgt spid="2296"/>
                                        </p:tgtEl>
                                        <p:attrNameLst>
                                          <p:attrName>style.visibility</p:attrName>
                                        </p:attrNameLst>
                                      </p:cBhvr>
                                      <p:to>
                                        <p:strVal val="hidden"/>
                                      </p:to>
                                    </p:set>
                                  </p:childTnLst>
                                </p:cTn>
                              </p:par>
                            </p:childTnLst>
                          </p:cTn>
                        </p:par>
                      </p:childTnLst>
                    </p:cTn>
                  </p:par>
                </p:childTnLst>
              </p:cTn>
              <p:nextCondLst>
                <p:cond evt="onClick" delay="0">
                  <p:tgtEl>
                    <p:spTgt spid="2299"/>
                  </p:tgtEl>
                </p:cond>
              </p:nextCondLst>
            </p:seq>
            <p:seq concurrent="1" nextAc="seek">
              <p:cTn id="82" restart="whenNotActive" fill="hold" evtFilter="cancelBubble" nodeType="interactiveSeq">
                <p:stCondLst>
                  <p:cond evt="onClick" delay="0">
                    <p:tgtEl>
                      <p:spTgt spid="2303"/>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2300"/>
                                        </p:tgtEl>
                                        <p:attrNameLst>
                                          <p:attrName>style.visibility</p:attrName>
                                        </p:attrNameLst>
                                      </p:cBhvr>
                                      <p:to>
                                        <p:strVal val="visible"/>
                                      </p:to>
                                    </p:set>
                                    <p:animEffect transition="in" filter="fade">
                                      <p:cBhvr>
                                        <p:cTn id="87" dur="1000"/>
                                        <p:tgtEl>
                                          <p:spTgt spid="230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2300"/>
                                        </p:tgtEl>
                                        <p:attrNameLst>
                                          <p:attrName>style.visibility</p:attrName>
                                        </p:attrNameLst>
                                      </p:cBhvr>
                                      <p:to>
                                        <p:strVal val="hidden"/>
                                      </p:to>
                                    </p:set>
                                  </p:childTnLst>
                                </p:cTn>
                              </p:par>
                            </p:childTnLst>
                          </p:cTn>
                        </p:par>
                      </p:childTnLst>
                    </p:cTn>
                  </p:par>
                </p:childTnLst>
              </p:cTn>
              <p:nextCondLst>
                <p:cond evt="onClick" delay="0">
                  <p:tgtEl>
                    <p:spTgt spid="2303"/>
                  </p:tgtEl>
                </p:cond>
              </p:nextCondLst>
            </p:seq>
            <p:seq concurrent="1" nextAc="seek">
              <p:cTn id="92" restart="whenNotActive" fill="hold" evtFilter="cancelBubble" nodeType="interactiveSeq">
                <p:stCondLst>
                  <p:cond evt="onClick" delay="0">
                    <p:tgtEl>
                      <p:spTgt spid="230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82"/>
                                        </p:tgtEl>
                                        <p:attrNameLst>
                                          <p:attrName>style.visibility</p:attrName>
                                        </p:attrNameLst>
                                      </p:cBhvr>
                                      <p:to>
                                        <p:strVal val="visible"/>
                                      </p:to>
                                    </p:set>
                                    <p:animEffect transition="in" filter="fade">
                                      <p:cBhvr>
                                        <p:cTn id="97" dur="1000"/>
                                        <p:tgtEl>
                                          <p:spTgt spid="218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2182"/>
                                        </p:tgtEl>
                                        <p:attrNameLst>
                                          <p:attrName>style.visibility</p:attrName>
                                        </p:attrNameLst>
                                      </p:cBhvr>
                                      <p:to>
                                        <p:strVal val="hidden"/>
                                      </p:to>
                                    </p:set>
                                  </p:childTnLst>
                                </p:cTn>
                              </p:par>
                            </p:childTnLst>
                          </p:cTn>
                        </p:par>
                      </p:childTnLst>
                    </p:cTn>
                  </p:par>
                </p:childTnLst>
              </p:cTn>
              <p:nextCondLst>
                <p:cond evt="onClick" delay="0">
                  <p:tgtEl>
                    <p:spTgt spid="2304"/>
                  </p:tgtEl>
                </p:cond>
              </p:nextCondLst>
            </p:seq>
            <p:seq concurrent="1" nextAc="seek">
              <p:cTn id="102" restart="whenNotActive" fill="hold" evtFilter="cancelBubble" nodeType="interactiveSeq">
                <p:stCondLst>
                  <p:cond evt="onClick" delay="0">
                    <p:tgtEl>
                      <p:spTgt spid="2306"/>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05"/>
                                        </p:tgtEl>
                                        <p:attrNameLst>
                                          <p:attrName>style.visibility</p:attrName>
                                        </p:attrNameLst>
                                      </p:cBhvr>
                                      <p:to>
                                        <p:strVal val="visible"/>
                                      </p:to>
                                    </p:set>
                                    <p:animEffect transition="in" filter="fade">
                                      <p:cBhvr>
                                        <p:cTn id="107" dur="1000"/>
                                        <p:tgtEl>
                                          <p:spTgt spid="230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305"/>
                                        </p:tgtEl>
                                        <p:attrNameLst>
                                          <p:attrName>style.visibility</p:attrName>
                                        </p:attrNameLst>
                                      </p:cBhvr>
                                      <p:to>
                                        <p:strVal val="hidden"/>
                                      </p:to>
                                    </p:set>
                                  </p:childTnLst>
                                </p:cTn>
                              </p:par>
                            </p:childTnLst>
                          </p:cTn>
                        </p:par>
                      </p:childTnLst>
                    </p:cTn>
                  </p:par>
                </p:childTnLst>
              </p:cTn>
              <p:nextCondLst>
                <p:cond evt="onClick" delay="0">
                  <p:tgtEl>
                    <p:spTgt spid="2306"/>
                  </p:tgtEl>
                </p:cond>
              </p:nextCondLst>
            </p:seq>
            <p:seq concurrent="1" nextAc="seek">
              <p:cTn id="112" restart="whenNotActive" fill="hold" evtFilter="cancelBubble" nodeType="interactiveSeq">
                <p:stCondLst>
                  <p:cond evt="onClick" delay="0">
                    <p:tgtEl>
                      <p:spTgt spid="2308"/>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07"/>
                                        </p:tgtEl>
                                        <p:attrNameLst>
                                          <p:attrName>style.visibility</p:attrName>
                                        </p:attrNameLst>
                                      </p:cBhvr>
                                      <p:to>
                                        <p:strVal val="visible"/>
                                      </p:to>
                                    </p:set>
                                    <p:animEffect transition="in" filter="fade">
                                      <p:cBhvr>
                                        <p:cTn id="117" dur="1000"/>
                                        <p:tgtEl>
                                          <p:spTgt spid="230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2307"/>
                                        </p:tgtEl>
                                        <p:attrNameLst>
                                          <p:attrName>style.visibility</p:attrName>
                                        </p:attrNameLst>
                                      </p:cBhvr>
                                      <p:to>
                                        <p:strVal val="hidden"/>
                                      </p:to>
                                    </p:set>
                                  </p:childTnLst>
                                </p:cTn>
                              </p:par>
                            </p:childTnLst>
                          </p:cTn>
                        </p:par>
                      </p:childTnLst>
                    </p:cTn>
                  </p:par>
                </p:childTnLst>
              </p:cTn>
              <p:nextCondLst>
                <p:cond evt="onClick" delay="0">
                  <p:tgtEl>
                    <p:spTgt spid="2308"/>
                  </p:tgtEl>
                </p:cond>
              </p:nextCondLst>
            </p:seq>
            <p:seq concurrent="1" nextAc="seek">
              <p:cTn id="122" restart="whenNotActive" fill="hold" evtFilter="cancelBubble" nodeType="interactiveSeq">
                <p:stCondLst>
                  <p:cond evt="onClick" delay="0">
                    <p:tgtEl>
                      <p:spTgt spid="231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309"/>
                                        </p:tgtEl>
                                        <p:attrNameLst>
                                          <p:attrName>style.visibility</p:attrName>
                                        </p:attrNameLst>
                                      </p:cBhvr>
                                      <p:to>
                                        <p:strVal val="visible"/>
                                      </p:to>
                                    </p:set>
                                    <p:animEffect transition="in" filter="fade">
                                      <p:cBhvr>
                                        <p:cTn id="127" dur="1000"/>
                                        <p:tgtEl>
                                          <p:spTgt spid="230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2309"/>
                                        </p:tgtEl>
                                        <p:attrNameLst>
                                          <p:attrName>style.visibility</p:attrName>
                                        </p:attrNameLst>
                                      </p:cBhvr>
                                      <p:to>
                                        <p:strVal val="hidden"/>
                                      </p:to>
                                    </p:set>
                                  </p:childTnLst>
                                </p:cTn>
                              </p:par>
                            </p:childTnLst>
                          </p:cTn>
                        </p:par>
                      </p:childTnLst>
                    </p:cTn>
                  </p:par>
                </p:childTnLst>
              </p:cTn>
              <p:nextCondLst>
                <p:cond evt="onClick" delay="0">
                  <p:tgtEl>
                    <p:spTgt spid="2310"/>
                  </p:tgtEl>
                </p:cond>
              </p:nextCondLst>
            </p:seq>
            <p:seq concurrent="1" nextAc="seek">
              <p:cTn id="132" restart="whenNotActive" fill="hold" evtFilter="cancelBubble" nodeType="interactiveSeq">
                <p:stCondLst>
                  <p:cond evt="onClick" delay="0">
                    <p:tgtEl>
                      <p:spTgt spid="2311"/>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312"/>
                                        </p:tgtEl>
                                        <p:attrNameLst>
                                          <p:attrName>style.visibility</p:attrName>
                                        </p:attrNameLst>
                                      </p:cBhvr>
                                      <p:to>
                                        <p:strVal val="visible"/>
                                      </p:to>
                                    </p:set>
                                    <p:animEffect transition="in" filter="fade">
                                      <p:cBhvr>
                                        <p:cTn id="137" dur="1000"/>
                                        <p:tgtEl>
                                          <p:spTgt spid="2312"/>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2312"/>
                                        </p:tgtEl>
                                        <p:attrNameLst>
                                          <p:attrName>style.visibility</p:attrName>
                                        </p:attrNameLst>
                                      </p:cBhvr>
                                      <p:to>
                                        <p:strVal val="hidden"/>
                                      </p:to>
                                    </p:set>
                                  </p:childTnLst>
                                </p:cTn>
                              </p:par>
                            </p:childTnLst>
                          </p:cTn>
                        </p:par>
                      </p:childTnLst>
                    </p:cTn>
                  </p:par>
                </p:childTnLst>
              </p:cTn>
              <p:nextCondLst>
                <p:cond evt="onClick" delay="0">
                  <p:tgtEl>
                    <p:spTgt spid="2311"/>
                  </p:tgtEl>
                </p:cond>
              </p:nextCondLst>
            </p:seq>
            <p:seq concurrent="1" nextAc="seek">
              <p:cTn id="142" restart="whenNotActive" fill="hold" evtFilter="cancelBubble" nodeType="interactiveSeq">
                <p:stCondLst>
                  <p:cond evt="onClick" delay="0">
                    <p:tgtEl>
                      <p:spTgt spid="2313"/>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314"/>
                                        </p:tgtEl>
                                        <p:attrNameLst>
                                          <p:attrName>style.visibility</p:attrName>
                                        </p:attrNameLst>
                                      </p:cBhvr>
                                      <p:to>
                                        <p:strVal val="visible"/>
                                      </p:to>
                                    </p:set>
                                    <p:animEffect transition="in" filter="fade">
                                      <p:cBhvr>
                                        <p:cTn id="147" dur="1000"/>
                                        <p:tgtEl>
                                          <p:spTgt spid="231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2314"/>
                                        </p:tgtEl>
                                        <p:attrNameLst>
                                          <p:attrName>style.visibility</p:attrName>
                                        </p:attrNameLst>
                                      </p:cBhvr>
                                      <p:to>
                                        <p:strVal val="hidden"/>
                                      </p:to>
                                    </p:set>
                                  </p:childTnLst>
                                </p:cTn>
                              </p:par>
                            </p:childTnLst>
                          </p:cTn>
                        </p:par>
                      </p:childTnLst>
                    </p:cTn>
                  </p:par>
                </p:childTnLst>
              </p:cTn>
              <p:nextCondLst>
                <p:cond evt="onClick" delay="0">
                  <p:tgtEl>
                    <p:spTgt spid="2313"/>
                  </p:tgtEl>
                </p:cond>
              </p:nextCondLst>
            </p:seq>
            <p:seq concurrent="1" nextAc="seek">
              <p:cTn id="152" restart="whenNotActive" fill="hold" evtFilter="cancelBubble" nodeType="interactiveSeq">
                <p:stCondLst>
                  <p:cond evt="onClick" delay="0">
                    <p:tgtEl>
                      <p:spTgt spid="2315"/>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316"/>
                                        </p:tgtEl>
                                        <p:attrNameLst>
                                          <p:attrName>style.visibility</p:attrName>
                                        </p:attrNameLst>
                                      </p:cBhvr>
                                      <p:to>
                                        <p:strVal val="visible"/>
                                      </p:to>
                                    </p:set>
                                    <p:animEffect transition="in" filter="fade">
                                      <p:cBhvr>
                                        <p:cTn id="157" dur="1000"/>
                                        <p:tgtEl>
                                          <p:spTgt spid="231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2316"/>
                                        </p:tgtEl>
                                        <p:attrNameLst>
                                          <p:attrName>style.visibility</p:attrName>
                                        </p:attrNameLst>
                                      </p:cBhvr>
                                      <p:to>
                                        <p:strVal val="hidden"/>
                                      </p:to>
                                    </p:set>
                                  </p:childTnLst>
                                </p:cTn>
                              </p:par>
                            </p:childTnLst>
                          </p:cTn>
                        </p:par>
                      </p:childTnLst>
                    </p:cTn>
                  </p:par>
                </p:childTnLst>
              </p:cTn>
              <p:nextCondLst>
                <p:cond evt="onClick" delay="0">
                  <p:tgtEl>
                    <p:spTgt spid="2315"/>
                  </p:tgtEl>
                </p:cond>
              </p:nextCondLst>
            </p:seq>
            <p:seq concurrent="1" nextAc="seek">
              <p:cTn id="162" restart="whenNotActive" fill="hold" evtFilter="cancelBubble" nodeType="interactiveSeq">
                <p:stCondLst>
                  <p:cond evt="onClick" delay="0">
                    <p:tgtEl>
                      <p:spTgt spid="2317"/>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318"/>
                                        </p:tgtEl>
                                        <p:attrNameLst>
                                          <p:attrName>style.visibility</p:attrName>
                                        </p:attrNameLst>
                                      </p:cBhvr>
                                      <p:to>
                                        <p:strVal val="visible"/>
                                      </p:to>
                                    </p:set>
                                    <p:animEffect transition="in" filter="fade">
                                      <p:cBhvr>
                                        <p:cTn id="167" dur="1000"/>
                                        <p:tgtEl>
                                          <p:spTgt spid="2318"/>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2318"/>
                                        </p:tgtEl>
                                        <p:attrNameLst>
                                          <p:attrName>style.visibility</p:attrName>
                                        </p:attrNameLst>
                                      </p:cBhvr>
                                      <p:to>
                                        <p:strVal val="hidden"/>
                                      </p:to>
                                    </p:set>
                                  </p:childTnLst>
                                </p:cTn>
                              </p:par>
                            </p:childTnLst>
                          </p:cTn>
                        </p:par>
                      </p:childTnLst>
                    </p:cTn>
                  </p:par>
                </p:childTnLst>
              </p:cTn>
              <p:nextCondLst>
                <p:cond evt="onClick" delay="0">
                  <p:tgtEl>
                    <p:spTgt spid="2317"/>
                  </p:tgtEl>
                </p:cond>
              </p:nextCondLst>
            </p:seq>
            <p:seq concurrent="1" nextAc="seek">
              <p:cTn id="172" restart="whenNotActive" fill="hold" evtFilter="cancelBubble" nodeType="interactiveSeq">
                <p:stCondLst>
                  <p:cond evt="onClick" delay="0">
                    <p:tgtEl>
                      <p:spTgt spid="2319"/>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320"/>
                                        </p:tgtEl>
                                        <p:attrNameLst>
                                          <p:attrName>style.visibility</p:attrName>
                                        </p:attrNameLst>
                                      </p:cBhvr>
                                      <p:to>
                                        <p:strVal val="visible"/>
                                      </p:to>
                                    </p:set>
                                    <p:animEffect transition="in" filter="fade">
                                      <p:cBhvr>
                                        <p:cTn id="177" dur="1000"/>
                                        <p:tgtEl>
                                          <p:spTgt spid="2320"/>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2320"/>
                                        </p:tgtEl>
                                        <p:attrNameLst>
                                          <p:attrName>style.visibility</p:attrName>
                                        </p:attrNameLst>
                                      </p:cBhvr>
                                      <p:to>
                                        <p:strVal val="hidden"/>
                                      </p:to>
                                    </p:set>
                                  </p:childTnLst>
                                </p:cTn>
                              </p:par>
                            </p:childTnLst>
                          </p:cTn>
                        </p:par>
                      </p:childTnLst>
                    </p:cTn>
                  </p:par>
                </p:childTnLst>
              </p:cTn>
              <p:nextCondLst>
                <p:cond evt="onClick" delay="0">
                  <p:tgtEl>
                    <p:spTgt spid="2319"/>
                  </p:tgtEl>
                </p:cond>
              </p:nextCondLst>
            </p:seq>
          </p:childTnLst>
        </p:cTn>
      </p:par>
    </p:tnLst>
    <p:bldLst>
      <p:bldP spid="2305" grpId="0" animBg="1"/>
      <p:bldP spid="2305" grpId="1" animBg="1"/>
      <p:bldP spid="2307" grpId="0" animBg="1"/>
      <p:bldP spid="2307" grpId="1" animBg="1"/>
      <p:bldP spid="2182" grpId="0" animBg="1"/>
      <p:bldP spid="2182" grpId="1" animBg="1"/>
      <p:bldP spid="2309" grpId="0" animBg="1"/>
      <p:bldP spid="2309" grpId="1" animBg="1"/>
      <p:bldP spid="2312" grpId="0" animBg="1"/>
      <p:bldP spid="2312" grpId="1" animBg="1"/>
      <p:bldP spid="2314" grpId="0" animBg="1"/>
      <p:bldP spid="2314" grpId="1" animBg="1"/>
      <p:bldP spid="2316" grpId="0" animBg="1"/>
      <p:bldP spid="2316" grpId="1" animBg="1"/>
      <p:bldP spid="2318" grpId="0" animBg="1"/>
      <p:bldP spid="2318" grpId="1" animBg="1"/>
      <p:bldP spid="2320" grpId="0" animBg="1"/>
      <p:bldP spid="23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E4581846-71DF-84B2-12BB-3B02ABBA1C54}"/>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4E05090A-5732-49DC-2C52-136ED06B4767}"/>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E897C786-D19C-BED4-D1BB-44129CE52B45}"/>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Extremely</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Terrifying</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89C1E58B-B487-94C2-A8DE-D38958D98BBA}"/>
              </a:ext>
            </a:extLst>
          </p:cNvPr>
          <p:cNvSpPr txBox="1"/>
          <p:nvPr/>
        </p:nvSpPr>
        <p:spPr>
          <a:xfrm>
            <a:off x="1932842" y="3501521"/>
            <a:ext cx="6527418" cy="3093114"/>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Very powerful image and language</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Jahannam is HUGE!</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There will always be room for more in Hell: existing inhabitants will get squashed and constricted even further.</a:t>
            </a: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55EE2159-17A3-1282-0E32-F5F0F5C85B2E}"/>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CBC01F6E-2666-A7D4-6D5F-1B58015D380F}"/>
              </a:ext>
            </a:extLst>
          </p:cNvPr>
          <p:cNvSpPr txBox="1"/>
          <p:nvPr/>
        </p:nvSpPr>
        <p:spPr>
          <a:xfrm>
            <a:off x="9836727" y="5000202"/>
            <a:ext cx="6965193" cy="830997"/>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We shall say to Hell on that day, ‘Are you full?’ and it will reply, ‘Are there no more?’</a:t>
            </a:r>
            <a:endParaRPr lang="en-GB" sz="4400" dirty="0">
              <a:effectLst/>
            </a:endParaRPr>
          </a:p>
        </p:txBody>
      </p:sp>
      <p:sp>
        <p:nvSpPr>
          <p:cNvPr id="7" name="Arabic Dua">
            <a:extLst>
              <a:ext uri="{FF2B5EF4-FFF2-40B4-BE49-F238E27FC236}">
                <a16:creationId xmlns:a16="http://schemas.microsoft.com/office/drawing/2014/main" id="{FA7B2CFA-D6E3-36CD-D2D5-FEF883449B89}"/>
              </a:ext>
            </a:extLst>
          </p:cNvPr>
          <p:cNvSpPr txBox="1"/>
          <p:nvPr/>
        </p:nvSpPr>
        <p:spPr>
          <a:xfrm>
            <a:off x="9399373" y="2187097"/>
            <a:ext cx="7363622" cy="1685077"/>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يَوْمَ نَقُولُ لِجَهَنَّمَ هَلِ ٱمْتَلَأْتِ وَتَقُولُ هَلْ مِن مَّزِيدٍ ‎﴿٣٠﴾</a:t>
            </a:r>
          </a:p>
        </p:txBody>
      </p:sp>
      <p:sp>
        <p:nvSpPr>
          <p:cNvPr id="8" name="Freeform: Shape 7">
            <a:extLst>
              <a:ext uri="{FF2B5EF4-FFF2-40B4-BE49-F238E27FC236}">
                <a16:creationId xmlns:a16="http://schemas.microsoft.com/office/drawing/2014/main" id="{AD5AF63E-D07B-66B4-52E9-6A6742D4EF50}"/>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pic>
        <p:nvPicPr>
          <p:cNvPr id="10" name="Picture 9">
            <a:extLst>
              <a:ext uri="{FF2B5EF4-FFF2-40B4-BE49-F238E27FC236}">
                <a16:creationId xmlns:a16="http://schemas.microsoft.com/office/drawing/2014/main" id="{711AEF48-ECF1-0D7A-F97A-85F491D27A7B}"/>
              </a:ext>
            </a:extLst>
          </p:cNvPr>
          <p:cNvPicPr>
            <a:picLocks noChangeAspect="1"/>
          </p:cNvPicPr>
          <p:nvPr/>
        </p:nvPicPr>
        <p:blipFill>
          <a:blip r:embed="rId3"/>
          <a:stretch>
            <a:fillRect/>
          </a:stretch>
        </p:blipFill>
        <p:spPr>
          <a:xfrm>
            <a:off x="10979983" y="6447427"/>
            <a:ext cx="4678680" cy="3150311"/>
          </a:xfrm>
          <a:prstGeom prst="rect">
            <a:avLst/>
          </a:prstGeom>
          <a:effectLst>
            <a:softEdge rad="635000"/>
          </a:effectLst>
        </p:spPr>
      </p:pic>
    </p:spTree>
    <p:extLst>
      <p:ext uri="{BB962C8B-B14F-4D97-AF65-F5344CB8AC3E}">
        <p14:creationId xmlns:p14="http://schemas.microsoft.com/office/powerpoint/2010/main" val="42866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7A6C9BF-A5AF-31C8-DF97-56E0BE09370C}"/>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7CC5E1F5-0666-C9AB-2441-3515FC1ABB0A}"/>
              </a:ext>
            </a:extLst>
          </p:cNvPr>
          <p:cNvPicPr>
            <a:picLocks noChangeAspect="1"/>
          </p:cNvPicPr>
          <p:nvPr/>
        </p:nvPicPr>
        <p:blipFill>
          <a:blip r:embed="rId3"/>
          <a:stretch>
            <a:fillRect/>
          </a:stretch>
        </p:blipFill>
        <p:spPr>
          <a:xfrm>
            <a:off x="0" y="0"/>
            <a:ext cx="18288000" cy="10287000"/>
          </a:xfrm>
          <a:prstGeom prst="rect">
            <a:avLst/>
          </a:prstGeom>
        </p:spPr>
      </p:pic>
      <p:sp>
        <p:nvSpPr>
          <p:cNvPr id="4" name="Google Shape;203;p22">
            <a:extLst>
              <a:ext uri="{FF2B5EF4-FFF2-40B4-BE49-F238E27FC236}">
                <a16:creationId xmlns:a16="http://schemas.microsoft.com/office/drawing/2014/main" id="{78E256DE-96A3-B229-7917-2DC45E46D1E3}"/>
              </a:ext>
            </a:extLst>
          </p:cNvPr>
          <p:cNvSpPr txBox="1"/>
          <p:nvPr/>
        </p:nvSpPr>
        <p:spPr>
          <a:xfrm>
            <a:off x="1908355" y="2545682"/>
            <a:ext cx="13147714"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dirty="0">
                <a:solidFill>
                  <a:schemeClr val="bg1"/>
                </a:solidFill>
                <a:latin typeface="Inter Medium" panose="020B0604020202020204" charset="0"/>
                <a:ea typeface="Inter Medium" panose="020B0604020202020204" charset="0"/>
                <a:cs typeface="Inter Light"/>
                <a:sym typeface="Inter Light"/>
              </a:rPr>
              <a:t>Jahannam is surrounded by desires, while Jannah is surrounded by hardships. If you surrender to desires, you march towards Jahannam with a smile.</a:t>
            </a: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PK" dirty="0"/>
          </a:p>
        </p:txBody>
      </p:sp>
      <p:sp>
        <p:nvSpPr>
          <p:cNvPr id="6" name="TextBox 5">
            <a:extLst>
              <a:ext uri="{FF2B5EF4-FFF2-40B4-BE49-F238E27FC236}">
                <a16:creationId xmlns:a16="http://schemas.microsoft.com/office/drawing/2014/main" id="{4989E2D1-46E5-6521-26D5-A0FDFCE7217A}"/>
              </a:ext>
            </a:extLst>
          </p:cNvPr>
          <p:cNvSpPr txBox="1"/>
          <p:nvPr/>
        </p:nvSpPr>
        <p:spPr>
          <a:xfrm>
            <a:off x="1939159" y="977952"/>
            <a:ext cx="2207172" cy="3154710"/>
          </a:xfrm>
          <a:prstGeom prst="rect">
            <a:avLst/>
          </a:prstGeom>
          <a:noFill/>
        </p:spPr>
        <p:txBody>
          <a:bodyPr wrap="square" rtlCol="0">
            <a:spAutoFit/>
          </a:bodyPr>
          <a:lstStyle/>
          <a:p>
            <a:pPr marL="0" marR="0" lvl="0" indent="0" algn="l" rtl="0">
              <a:spcBef>
                <a:spcPts val="0"/>
              </a:spcBef>
              <a:spcAft>
                <a:spcPts val="0"/>
              </a:spcAft>
              <a:buNone/>
            </a:pPr>
            <a:r>
              <a:rPr lang="en-US" sz="19900" dirty="0">
                <a:solidFill>
                  <a:srgbClr val="FAAC69"/>
                </a:solidFill>
                <a:latin typeface="Brandon Grotesque Black" panose="020B0A03020203060202" pitchFamily="34" charset="0"/>
                <a:ea typeface="Inter Tight Medium"/>
                <a:cs typeface="Inter Tight Medium"/>
                <a:sym typeface="Inter Tight Medium"/>
              </a:rPr>
              <a:t>“</a:t>
            </a:r>
            <a:endParaRPr lang="en-US" sz="19900" dirty="0">
              <a:solidFill>
                <a:srgbClr val="FAAC69"/>
              </a:solidFill>
              <a:latin typeface="Brandon Grotesque Black" panose="020B0A03020203060202" pitchFamily="34" charset="0"/>
              <a:ea typeface="Inter Tight Medium"/>
            </a:endParaRPr>
          </a:p>
        </p:txBody>
      </p:sp>
    </p:spTree>
    <p:extLst>
      <p:ext uri="{BB962C8B-B14F-4D97-AF65-F5344CB8AC3E}">
        <p14:creationId xmlns:p14="http://schemas.microsoft.com/office/powerpoint/2010/main" val="175820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1B17DD9-ECC0-C321-48F6-3B24525502AF}"/>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064C1BC0-08F8-7AD0-856C-42CB9E0433E0}"/>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A7A86960-FE27-3804-066A-1AAD89C2AC0D}"/>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Jannah for the </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Righteous</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3E50A143-D609-931A-C62F-4F10584D3848}"/>
              </a:ext>
            </a:extLst>
          </p:cNvPr>
          <p:cNvSpPr txBox="1"/>
          <p:nvPr/>
        </p:nvSpPr>
        <p:spPr>
          <a:xfrm>
            <a:off x="1932842" y="3501521"/>
            <a:ext cx="6527418" cy="1908174"/>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Pleasant, calm and friendly scene. </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The people of Jannah will be honoured: Jannah will be brought close</a:t>
            </a: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AF16E13A-CC9A-E6D6-F2EE-387D1C293A6E}"/>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AEDF2D0B-2FD2-F433-924C-3FEBDB1C66DF}"/>
              </a:ext>
            </a:extLst>
          </p:cNvPr>
          <p:cNvSpPr txBox="1"/>
          <p:nvPr/>
        </p:nvSpPr>
        <p:spPr>
          <a:xfrm>
            <a:off x="9836727" y="5000202"/>
            <a:ext cx="6965193" cy="830997"/>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But Paradise will be brought close to the righteous and will no longer be distant:</a:t>
            </a:r>
            <a:endParaRPr lang="en-GB" sz="4400" dirty="0">
              <a:effectLst/>
            </a:endParaRPr>
          </a:p>
        </p:txBody>
      </p:sp>
      <p:sp>
        <p:nvSpPr>
          <p:cNvPr id="7" name="Arabic Dua">
            <a:extLst>
              <a:ext uri="{FF2B5EF4-FFF2-40B4-BE49-F238E27FC236}">
                <a16:creationId xmlns:a16="http://schemas.microsoft.com/office/drawing/2014/main" id="{BAE473DA-6C07-9581-FE3F-12CB72C49881}"/>
              </a:ext>
            </a:extLst>
          </p:cNvPr>
          <p:cNvSpPr txBox="1"/>
          <p:nvPr/>
        </p:nvSpPr>
        <p:spPr>
          <a:xfrm>
            <a:off x="9399373" y="2187097"/>
            <a:ext cx="7363622" cy="854080"/>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وَأُزْلِفَتِ ٱلْجَنَّةُ لِلْمُتَّقِينَ غَيْرَ بَعِيدٍ ‎﴿٣١﴾</a:t>
            </a:r>
          </a:p>
        </p:txBody>
      </p:sp>
      <p:sp>
        <p:nvSpPr>
          <p:cNvPr id="8" name="Freeform: Shape 7">
            <a:extLst>
              <a:ext uri="{FF2B5EF4-FFF2-40B4-BE49-F238E27FC236}">
                <a16:creationId xmlns:a16="http://schemas.microsoft.com/office/drawing/2014/main" id="{D39A428C-743A-6AB4-37BC-619EE47EE3B7}"/>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pic>
        <p:nvPicPr>
          <p:cNvPr id="10" name="Picture 9">
            <a:extLst>
              <a:ext uri="{FF2B5EF4-FFF2-40B4-BE49-F238E27FC236}">
                <a16:creationId xmlns:a16="http://schemas.microsoft.com/office/drawing/2014/main" id="{734E4792-3FD7-E5FC-AB99-D301022CBC69}"/>
              </a:ext>
            </a:extLst>
          </p:cNvPr>
          <p:cNvPicPr>
            <a:picLocks noChangeAspect="1"/>
          </p:cNvPicPr>
          <p:nvPr/>
        </p:nvPicPr>
        <p:blipFill>
          <a:blip r:embed="rId3"/>
          <a:stretch>
            <a:fillRect/>
          </a:stretch>
        </p:blipFill>
        <p:spPr>
          <a:xfrm>
            <a:off x="11213860" y="6603900"/>
            <a:ext cx="3772323" cy="2822955"/>
          </a:xfrm>
          <a:prstGeom prst="rect">
            <a:avLst/>
          </a:prstGeom>
          <a:effectLst>
            <a:softEdge rad="596900"/>
          </a:effectLst>
        </p:spPr>
      </p:pic>
    </p:spTree>
    <p:extLst>
      <p:ext uri="{BB962C8B-B14F-4D97-AF65-F5344CB8AC3E}">
        <p14:creationId xmlns:p14="http://schemas.microsoft.com/office/powerpoint/2010/main" val="36336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590A1FE-2566-5510-675C-EC6BB269217E}"/>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3FB840C2-D846-76D1-6DFE-13877BB304DF}"/>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BF8AB4BA-BDE4-DF59-3BFE-21AED0A80102}"/>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The People of Paradise</a:t>
            </a:r>
            <a:endParaRPr sz="1600" dirty="0">
              <a:solidFill>
                <a:srgbClr val="4B116F"/>
              </a:solidFill>
              <a:latin typeface="+mj-lt"/>
            </a:endParaRPr>
          </a:p>
        </p:txBody>
      </p:sp>
      <p:sp>
        <p:nvSpPr>
          <p:cNvPr id="5" name="Background frame">
            <a:extLst>
              <a:ext uri="{FF2B5EF4-FFF2-40B4-BE49-F238E27FC236}">
                <a16:creationId xmlns:a16="http://schemas.microsoft.com/office/drawing/2014/main" id="{43EC3AC1-BC10-5387-DC74-ACFD4F0CD065}"/>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2A96AF8F-DA32-E3E5-8E9B-9C38B7A30B97}"/>
              </a:ext>
            </a:extLst>
          </p:cNvPr>
          <p:cNvSpPr txBox="1"/>
          <p:nvPr/>
        </p:nvSpPr>
        <p:spPr>
          <a:xfrm>
            <a:off x="9836727" y="5000202"/>
            <a:ext cx="6965193" cy="1200329"/>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‘This is what you were promised––this is for everyone who turned often to God and kept Him in mind,</a:t>
            </a:r>
            <a:endParaRPr lang="en-GB" sz="4400" dirty="0">
              <a:effectLst/>
            </a:endParaRPr>
          </a:p>
        </p:txBody>
      </p:sp>
      <p:sp>
        <p:nvSpPr>
          <p:cNvPr id="7" name="Arabic Dua">
            <a:extLst>
              <a:ext uri="{FF2B5EF4-FFF2-40B4-BE49-F238E27FC236}">
                <a16:creationId xmlns:a16="http://schemas.microsoft.com/office/drawing/2014/main" id="{5B084794-3AEA-C697-98AB-F7FE040C2C09}"/>
              </a:ext>
            </a:extLst>
          </p:cNvPr>
          <p:cNvSpPr txBox="1"/>
          <p:nvPr/>
        </p:nvSpPr>
        <p:spPr>
          <a:xfrm>
            <a:off x="9399373" y="2187097"/>
            <a:ext cx="7363622" cy="854080"/>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هَـٰذَا مَا تُوعَدُونَ لِكُلِّ أَوَّابٍ حَفِيظٍ ‎﴿٣٢﴾</a:t>
            </a:r>
          </a:p>
        </p:txBody>
      </p:sp>
      <p:sp>
        <p:nvSpPr>
          <p:cNvPr id="8" name="Freeform: Shape 7">
            <a:extLst>
              <a:ext uri="{FF2B5EF4-FFF2-40B4-BE49-F238E27FC236}">
                <a16:creationId xmlns:a16="http://schemas.microsoft.com/office/drawing/2014/main" id="{35EC3F0B-F3EC-2D3A-31B6-AFE0EE026280}"/>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graphicFrame>
        <p:nvGraphicFramePr>
          <p:cNvPr id="2" name="Diagram 1">
            <a:extLst>
              <a:ext uri="{FF2B5EF4-FFF2-40B4-BE49-F238E27FC236}">
                <a16:creationId xmlns:a16="http://schemas.microsoft.com/office/drawing/2014/main" id="{BAC33A4A-D03B-EE40-659C-DBD348B77260}"/>
              </a:ext>
            </a:extLst>
          </p:cNvPr>
          <p:cNvGraphicFramePr/>
          <p:nvPr>
            <p:extLst>
              <p:ext uri="{D42A27DB-BD31-4B8C-83A1-F6EECF244321}">
                <p14:modId xmlns:p14="http://schemas.microsoft.com/office/powerpoint/2010/main" val="125241293"/>
              </p:ext>
            </p:extLst>
          </p:nvPr>
        </p:nvGraphicFramePr>
        <p:xfrm>
          <a:off x="1932843" y="3522283"/>
          <a:ext cx="6586690" cy="5319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A22E5166-1F5A-64FE-586F-9A153CAE350B}"/>
              </a:ext>
            </a:extLst>
          </p:cNvPr>
          <p:cNvPicPr>
            <a:picLocks noChangeAspect="1"/>
          </p:cNvPicPr>
          <p:nvPr/>
        </p:nvPicPr>
        <p:blipFill>
          <a:blip r:embed="rId8"/>
          <a:stretch>
            <a:fillRect/>
          </a:stretch>
        </p:blipFill>
        <p:spPr>
          <a:xfrm>
            <a:off x="10966422" y="6813591"/>
            <a:ext cx="4551568" cy="2564050"/>
          </a:xfrm>
          <a:prstGeom prst="rect">
            <a:avLst/>
          </a:prstGeom>
          <a:effectLst>
            <a:softEdge rad="317500"/>
          </a:effectLst>
        </p:spPr>
      </p:pic>
    </p:spTree>
    <p:extLst>
      <p:ext uri="{BB962C8B-B14F-4D97-AF65-F5344CB8AC3E}">
        <p14:creationId xmlns:p14="http://schemas.microsoft.com/office/powerpoint/2010/main" val="14602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9F60D0E8-480B-40E1-BEDA-F0EB7BC72A86}"/>
                                            </p:graphicEl>
                                          </p:spTgt>
                                        </p:tgtEl>
                                        <p:attrNameLst>
                                          <p:attrName>style.visibility</p:attrName>
                                        </p:attrNameLst>
                                      </p:cBhvr>
                                      <p:to>
                                        <p:strVal val="visible"/>
                                      </p:to>
                                    </p:set>
                                    <p:anim calcmode="lin" valueType="num">
                                      <p:cBhvr additive="base">
                                        <p:cTn id="7" dur="500" fill="hold"/>
                                        <p:tgtEl>
                                          <p:spTgt spid="2">
                                            <p:graphicEl>
                                              <a:dgm id="{9F60D0E8-480B-40E1-BEDA-F0EB7BC72A8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9F60D0E8-480B-40E1-BEDA-F0EB7BC72A8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4D8166D2-1731-4100-9E4D-35FF94B368BB}"/>
                                            </p:graphicEl>
                                          </p:spTgt>
                                        </p:tgtEl>
                                        <p:attrNameLst>
                                          <p:attrName>style.visibility</p:attrName>
                                        </p:attrNameLst>
                                      </p:cBhvr>
                                      <p:to>
                                        <p:strVal val="visible"/>
                                      </p:to>
                                    </p:set>
                                    <p:anim calcmode="lin" valueType="num">
                                      <p:cBhvr additive="base">
                                        <p:cTn id="13" dur="500" fill="hold"/>
                                        <p:tgtEl>
                                          <p:spTgt spid="2">
                                            <p:graphicEl>
                                              <a:dgm id="{4D8166D2-1731-4100-9E4D-35FF94B368B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4D8166D2-1731-4100-9E4D-35FF94B368B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84B37FE1-3CCB-4B44-A01A-7CDA24FBDCFC}"/>
                                            </p:graphicEl>
                                          </p:spTgt>
                                        </p:tgtEl>
                                        <p:attrNameLst>
                                          <p:attrName>style.visibility</p:attrName>
                                        </p:attrNameLst>
                                      </p:cBhvr>
                                      <p:to>
                                        <p:strVal val="visible"/>
                                      </p:to>
                                    </p:set>
                                    <p:anim calcmode="lin" valueType="num">
                                      <p:cBhvr additive="base">
                                        <p:cTn id="19" dur="500" fill="hold"/>
                                        <p:tgtEl>
                                          <p:spTgt spid="2">
                                            <p:graphicEl>
                                              <a:dgm id="{84B37FE1-3CCB-4B44-A01A-7CDA24FBDCF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84B37FE1-3CCB-4B44-A01A-7CDA24FBDCF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B63B34FF-601D-4F19-A8DB-24897B842782}"/>
                                            </p:graphicEl>
                                          </p:spTgt>
                                        </p:tgtEl>
                                        <p:attrNameLst>
                                          <p:attrName>style.visibility</p:attrName>
                                        </p:attrNameLst>
                                      </p:cBhvr>
                                      <p:to>
                                        <p:strVal val="visible"/>
                                      </p:to>
                                    </p:set>
                                    <p:anim calcmode="lin" valueType="num">
                                      <p:cBhvr additive="base">
                                        <p:cTn id="25" dur="500" fill="hold"/>
                                        <p:tgtEl>
                                          <p:spTgt spid="2">
                                            <p:graphicEl>
                                              <a:dgm id="{B63B34FF-601D-4F19-A8DB-24897B84278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B63B34FF-601D-4F19-A8DB-24897B8427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E8364A"/>
      </a:accent6>
      <a:hlink>
        <a:srgbClr val="0563C1"/>
      </a:hlink>
      <a:folHlink>
        <a:srgbClr val="954F72"/>
      </a:folHlink>
    </a:clrScheme>
    <a:fontScheme name="Custom 9">
      <a:majorFont>
        <a:latin typeface="Pangea Afrikan SemiBold"/>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4099</TotalTime>
  <Words>2257</Words>
  <Application>Microsoft Office PowerPoint</Application>
  <PresentationFormat>Custom</PresentationFormat>
  <Paragraphs>214</Paragraphs>
  <Slides>21</Slides>
  <Notes>21</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Noto Naskh Arabic</vt:lpstr>
      <vt:lpstr>(A) Arslan Wessam B</vt:lpstr>
      <vt:lpstr>Inter Tight Medium</vt:lpstr>
      <vt:lpstr>Brandon Grotesque Black</vt:lpstr>
      <vt:lpstr>Calibri</vt:lpstr>
      <vt:lpstr>Pangea Afrikan SemiBold</vt:lpstr>
      <vt:lpstr>Inter Light</vt:lpstr>
      <vt:lpstr>Inter Medium</vt:lpstr>
      <vt:lpstr>Inter Tight</vt:lpstr>
      <vt:lpstr>Noto Naskh Arabic SemiBold</vt:lpstr>
      <vt:lpstr>Arial</vt:lpstr>
      <vt:lpstr>Inter</vt:lpstr>
      <vt:lpstr>Amatic SC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Zaeem Javaid</dc:creator>
  <cp:lastModifiedBy>Zaeem Javaid</cp:lastModifiedBy>
  <cp:revision>32</cp:revision>
  <dcterms:modified xsi:type="dcterms:W3CDTF">2025-02-25T08:14:08Z</dcterms:modified>
</cp:coreProperties>
</file>