
<file path=[Content_Types].xml><?xml version="1.0" encoding="utf-8"?>
<Types xmlns="http://schemas.openxmlformats.org/package/2006/content-types">
  <Default Extension="bin" ContentType="image/unknown"/>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31"/>
  </p:notesMasterIdLst>
  <p:handoutMasterIdLst>
    <p:handoutMasterId r:id="rId32"/>
  </p:handoutMasterIdLst>
  <p:sldIdLst>
    <p:sldId id="337" r:id="rId2"/>
    <p:sldId id="333" r:id="rId3"/>
    <p:sldId id="283" r:id="rId4"/>
    <p:sldId id="288" r:id="rId5"/>
    <p:sldId id="330" r:id="rId6"/>
    <p:sldId id="296" r:id="rId7"/>
    <p:sldId id="297" r:id="rId8"/>
    <p:sldId id="295" r:id="rId9"/>
    <p:sldId id="298" r:id="rId10"/>
    <p:sldId id="299" r:id="rId11"/>
    <p:sldId id="300" r:id="rId12"/>
    <p:sldId id="301" r:id="rId13"/>
    <p:sldId id="313" r:id="rId14"/>
    <p:sldId id="302" r:id="rId15"/>
    <p:sldId id="319" r:id="rId16"/>
    <p:sldId id="304" r:id="rId17"/>
    <p:sldId id="326" r:id="rId18"/>
    <p:sldId id="325" r:id="rId19"/>
    <p:sldId id="328" r:id="rId20"/>
    <p:sldId id="306" r:id="rId21"/>
    <p:sldId id="307" r:id="rId22"/>
    <p:sldId id="311" r:id="rId23"/>
    <p:sldId id="324" r:id="rId24"/>
    <p:sldId id="314" r:id="rId25"/>
    <p:sldId id="293" r:id="rId26"/>
    <p:sldId id="329" r:id="rId27"/>
    <p:sldId id="331" r:id="rId28"/>
    <p:sldId id="322" r:id="rId29"/>
    <p:sldId id="335" r:id="rId30"/>
  </p:sldIdLst>
  <p:sldSz cx="18288000" cy="10287000"/>
  <p:notesSz cx="6858000" cy="9144000"/>
  <p:embeddedFontLst>
    <p:embeddedFont>
      <p:font typeface="(A) Arslan Wessam B" panose="03020402040406030203" pitchFamily="66" charset="-78"/>
      <p:regular r:id="rId33"/>
    </p:embeddedFont>
    <p:embeddedFont>
      <p:font typeface="Brandon Grotesque Black" panose="020B0A03020203060202" pitchFamily="34" charset="0"/>
      <p:regular r:id="rId34"/>
    </p:embeddedFont>
    <p:embeddedFont>
      <p:font typeface="Inter" panose="020B0502030000000004" pitchFamily="34" charset="0"/>
      <p:regular r:id="rId35"/>
      <p:bold r:id="rId36"/>
    </p:embeddedFont>
    <p:embeddedFont>
      <p:font typeface="Inter Light" panose="02000503000000020004" pitchFamily="2" charset="0"/>
      <p:regular r:id="rId37"/>
      <p:bold r:id="rId38"/>
      <p:italic r:id="rId39"/>
      <p:boldItalic r:id="rId40"/>
    </p:embeddedFont>
    <p:embeddedFont>
      <p:font typeface="Inter Medium" panose="02000503000000020004" pitchFamily="2" charset="0"/>
      <p:regular r:id="rId41"/>
    </p:embeddedFont>
    <p:embeddedFont>
      <p:font typeface="Inter Tight" panose="020B0604020202020204" charset="0"/>
      <p:regular r:id="rId42"/>
      <p:bold r:id="rId43"/>
      <p:italic r:id="rId44"/>
      <p:boldItalic r:id="rId45"/>
    </p:embeddedFont>
    <p:embeddedFont>
      <p:font typeface="Inter Tight Medium" panose="020B0604020202020204" charset="0"/>
      <p:regular r:id="rId46"/>
      <p:bold r:id="rId47"/>
      <p:italic r:id="rId48"/>
      <p:boldItalic r:id="rId49"/>
    </p:embeddedFont>
    <p:embeddedFont>
      <p:font typeface="Noto Naskh Arabic" pitchFamily="2" charset="-78"/>
      <p:regular r:id="rId50"/>
      <p:bold r:id="rId51"/>
    </p:embeddedFont>
    <p:embeddedFont>
      <p:font typeface="Noto Naskh Arabic SemiBold" pitchFamily="2" charset="-78"/>
      <p:bold r:id="rId52"/>
    </p:embeddedFont>
    <p:embeddedFont>
      <p:font typeface="Pangea Afrikan SemiBold" panose="020B0704000000000000" pitchFamily="34" charset="0"/>
      <p:bold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Slide" id="{F86FB8EE-4685-4E4A-BEA6-8280C9ADFD7D}">
          <p14:sldIdLst>
            <p14:sldId id="337"/>
            <p14:sldId id="333"/>
            <p14:sldId id="283"/>
          </p14:sldIdLst>
        </p14:section>
        <p14:section name="Content" id="{CDC9C1A7-0645-4451-AE27-4A7C60090762}">
          <p14:sldIdLst>
            <p14:sldId id="288"/>
            <p14:sldId id="330"/>
            <p14:sldId id="296"/>
            <p14:sldId id="297"/>
            <p14:sldId id="295"/>
            <p14:sldId id="298"/>
            <p14:sldId id="299"/>
            <p14:sldId id="300"/>
            <p14:sldId id="301"/>
            <p14:sldId id="313"/>
            <p14:sldId id="302"/>
            <p14:sldId id="319"/>
            <p14:sldId id="304"/>
            <p14:sldId id="326"/>
            <p14:sldId id="325"/>
            <p14:sldId id="328"/>
            <p14:sldId id="306"/>
            <p14:sldId id="307"/>
            <p14:sldId id="311"/>
            <p14:sldId id="324"/>
            <p14:sldId id="314"/>
            <p14:sldId id="293"/>
            <p14:sldId id="329"/>
            <p14:sldId id="331"/>
            <p14:sldId id="322"/>
            <p14:sldId id="335"/>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guide id="3" orient="horz" pos="3340" userDrawn="1">
          <p15:clr>
            <a:srgbClr val="A4A3A4"/>
          </p15:clr>
        </p15:guide>
        <p15:guide id="4" pos="58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BF5"/>
    <a:srgbClr val="4B116F"/>
    <a:srgbClr val="FAAC69"/>
    <a:srgbClr val="C3B8DE"/>
    <a:srgbClr val="07F49E"/>
    <a:srgbClr val="DBB3F3"/>
    <a:srgbClr val="FFCC00"/>
    <a:srgbClr val="F8F1FD"/>
    <a:srgbClr val="B8FB3C"/>
    <a:srgbClr val="4131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3C6BF0-15FD-44F9-9D17-1862C2B4C97C}" v="6" dt="2025-02-26T11:00:11.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69" autoAdjust="0"/>
  </p:normalViewPr>
  <p:slideViewPr>
    <p:cSldViewPr snapToGrid="0">
      <p:cViewPr>
        <p:scale>
          <a:sx n="47" d="100"/>
          <a:sy n="47" d="100"/>
        </p:scale>
        <p:origin x="2037" y="282"/>
      </p:cViewPr>
      <p:guideLst>
        <p:guide orient="horz" pos="3240"/>
        <p:guide pos="5760"/>
        <p:guide orient="horz" pos="3340"/>
        <p:guide pos="5860"/>
      </p:guideLst>
    </p:cSldViewPr>
  </p:slideViewPr>
  <p:notesTextViewPr>
    <p:cViewPr>
      <p:scale>
        <a:sx n="93" d="100"/>
        <a:sy n="93" d="100"/>
      </p:scale>
      <p:origin x="0" y="0"/>
    </p:cViewPr>
  </p:notesTextViewPr>
  <p:sorterViewPr>
    <p:cViewPr>
      <p:scale>
        <a:sx n="100" d="100"/>
        <a:sy n="100" d="100"/>
      </p:scale>
      <p:origin x="0" y="-374"/>
    </p:cViewPr>
  </p:sorterViewPr>
  <p:notesViewPr>
    <p:cSldViewPr snapToGrid="0">
      <p:cViewPr varScale="1">
        <p:scale>
          <a:sx n="83" d="100"/>
          <a:sy n="83" d="100"/>
        </p:scale>
        <p:origin x="300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4ED9AA89-E5CF-43BF-B6D2-5987EB3B4CA1}"/>
    <pc:docChg chg="undo custSel modSld">
      <pc:chgData name="Zaeem Javaid" userId="6620a48c0a62430c" providerId="LiveId" clId="{4ED9AA89-E5CF-43BF-B6D2-5987EB3B4CA1}" dt="2025-02-26T09:29:42.826" v="35" actId="1076"/>
      <pc:docMkLst>
        <pc:docMk/>
      </pc:docMkLst>
      <pc:sldChg chg="modSp mod">
        <pc:chgData name="Zaeem Javaid" userId="6620a48c0a62430c" providerId="LiveId" clId="{4ED9AA89-E5CF-43BF-B6D2-5987EB3B4CA1}" dt="2025-02-26T09:29:42.826" v="35" actId="1076"/>
        <pc:sldMkLst>
          <pc:docMk/>
          <pc:sldMk cId="155370160" sldId="283"/>
        </pc:sldMkLst>
        <pc:picChg chg="mod">
          <ac:chgData name="Zaeem Javaid" userId="6620a48c0a62430c" providerId="LiveId" clId="{4ED9AA89-E5CF-43BF-B6D2-5987EB3B4CA1}" dt="2025-02-26T09:29:42.826" v="35" actId="1076"/>
          <ac:picMkLst>
            <pc:docMk/>
            <pc:sldMk cId="155370160" sldId="283"/>
            <ac:picMk id="4" creationId="{857D57CD-0939-E619-86B0-5B914CB37C3A}"/>
          </ac:picMkLst>
        </pc:picChg>
      </pc:sldChg>
      <pc:sldChg chg="modSp mod">
        <pc:chgData name="Zaeem Javaid" userId="6620a48c0a62430c" providerId="LiveId" clId="{4ED9AA89-E5CF-43BF-B6D2-5987EB3B4CA1}" dt="2025-02-25T08:05:04.067" v="15" actId="1076"/>
        <pc:sldMkLst>
          <pc:docMk/>
          <pc:sldMk cId="2236284682" sldId="295"/>
        </pc:sldMkLst>
        <pc:spChg chg="mod">
          <ac:chgData name="Zaeem Javaid" userId="6620a48c0a62430c" providerId="LiveId" clId="{4ED9AA89-E5CF-43BF-B6D2-5987EB3B4CA1}" dt="2025-02-25T08:04:47.453" v="11" actId="14100"/>
          <ac:spMkLst>
            <pc:docMk/>
            <pc:sldMk cId="2236284682" sldId="295"/>
            <ac:spMk id="4" creationId="{C1CAA1D9-4849-67ED-2708-24FA98246440}"/>
          </ac:spMkLst>
        </pc:spChg>
        <pc:graphicFrameChg chg="mod">
          <ac:chgData name="Zaeem Javaid" userId="6620a48c0a62430c" providerId="LiveId" clId="{4ED9AA89-E5CF-43BF-B6D2-5987EB3B4CA1}" dt="2025-02-25T08:04:57.587" v="13" actId="14100"/>
          <ac:graphicFrameMkLst>
            <pc:docMk/>
            <pc:sldMk cId="2236284682" sldId="295"/>
            <ac:graphicFrameMk id="6" creationId="{2F1BA9FE-77D4-0AE3-1C11-2A6C41D83669}"/>
          </ac:graphicFrameMkLst>
        </pc:graphicFrameChg>
        <pc:picChg chg="mod">
          <ac:chgData name="Zaeem Javaid" userId="6620a48c0a62430c" providerId="LiveId" clId="{4ED9AA89-E5CF-43BF-B6D2-5987EB3B4CA1}" dt="2025-02-25T08:05:04.067" v="15" actId="1076"/>
          <ac:picMkLst>
            <pc:docMk/>
            <pc:sldMk cId="2236284682" sldId="295"/>
            <ac:picMk id="9" creationId="{565592B5-037D-35D4-A7CF-2F238594097E}"/>
          </ac:picMkLst>
        </pc:picChg>
      </pc:sldChg>
      <pc:sldChg chg="modSp mod">
        <pc:chgData name="Zaeem Javaid" userId="6620a48c0a62430c" providerId="LiveId" clId="{4ED9AA89-E5CF-43BF-B6D2-5987EB3B4CA1}" dt="2025-02-25T08:04:08.130" v="5" actId="1076"/>
        <pc:sldMkLst>
          <pc:docMk/>
          <pc:sldMk cId="2349703620" sldId="296"/>
        </pc:sldMkLst>
        <pc:spChg chg="mod">
          <ac:chgData name="Zaeem Javaid" userId="6620a48c0a62430c" providerId="LiveId" clId="{4ED9AA89-E5CF-43BF-B6D2-5987EB3B4CA1}" dt="2025-02-25T08:04:02.374" v="4" actId="14100"/>
          <ac:spMkLst>
            <pc:docMk/>
            <pc:sldMk cId="2349703620" sldId="296"/>
            <ac:spMk id="4" creationId="{A2C6E5E3-8D0A-4EB5-4885-3C7902297367}"/>
          </ac:spMkLst>
        </pc:spChg>
        <pc:graphicFrameChg chg="mod modGraphic">
          <ac:chgData name="Zaeem Javaid" userId="6620a48c0a62430c" providerId="LiveId" clId="{4ED9AA89-E5CF-43BF-B6D2-5987EB3B4CA1}" dt="2025-02-25T08:04:08.130" v="5" actId="1076"/>
          <ac:graphicFrameMkLst>
            <pc:docMk/>
            <pc:sldMk cId="2349703620" sldId="296"/>
            <ac:graphicFrameMk id="2" creationId="{657D1BCF-0A4B-0EBE-8E0B-2E9D6FB18880}"/>
          </ac:graphicFrameMkLst>
        </pc:graphicFrameChg>
        <pc:picChg chg="mod">
          <ac:chgData name="Zaeem Javaid" userId="6620a48c0a62430c" providerId="LiveId" clId="{4ED9AA89-E5CF-43BF-B6D2-5987EB3B4CA1}" dt="2025-02-25T08:03:55.729" v="3" actId="1076"/>
          <ac:picMkLst>
            <pc:docMk/>
            <pc:sldMk cId="2349703620" sldId="296"/>
            <ac:picMk id="9" creationId="{DB63D0E8-19E3-F2A3-FEB5-4A9B45C2A0CF}"/>
          </ac:picMkLst>
        </pc:picChg>
      </pc:sldChg>
      <pc:sldChg chg="modSp mod">
        <pc:chgData name="Zaeem Javaid" userId="6620a48c0a62430c" providerId="LiveId" clId="{4ED9AA89-E5CF-43BF-B6D2-5987EB3B4CA1}" dt="2025-02-25T08:04:36.432" v="10" actId="14100"/>
        <pc:sldMkLst>
          <pc:docMk/>
          <pc:sldMk cId="4286640502" sldId="297"/>
        </pc:sldMkLst>
        <pc:spChg chg="mod">
          <ac:chgData name="Zaeem Javaid" userId="6620a48c0a62430c" providerId="LiveId" clId="{4ED9AA89-E5CF-43BF-B6D2-5987EB3B4CA1}" dt="2025-02-25T08:04:36.432" v="10" actId="14100"/>
          <ac:spMkLst>
            <pc:docMk/>
            <pc:sldMk cId="4286640502" sldId="297"/>
            <ac:spMk id="5" creationId="{55EE2159-17A3-1282-0E32-F5F0F5C85B2E}"/>
          </ac:spMkLst>
        </pc:spChg>
        <pc:spChg chg="mod">
          <ac:chgData name="Zaeem Javaid" userId="6620a48c0a62430c" providerId="LiveId" clId="{4ED9AA89-E5CF-43BF-B6D2-5987EB3B4CA1}" dt="2025-02-25T08:04:30.170" v="8" actId="1076"/>
          <ac:spMkLst>
            <pc:docMk/>
            <pc:sldMk cId="4286640502" sldId="297"/>
            <ac:spMk id="7" creationId="{FA7B2CFA-D6E3-36CD-D2D5-FEF883449B89}"/>
          </ac:spMkLst>
        </pc:spChg>
        <pc:spChg chg="mod">
          <ac:chgData name="Zaeem Javaid" userId="6620a48c0a62430c" providerId="LiveId" clId="{4ED9AA89-E5CF-43BF-B6D2-5987EB3B4CA1}" dt="2025-02-25T08:04:18.843" v="6" actId="14100"/>
          <ac:spMkLst>
            <pc:docMk/>
            <pc:sldMk cId="4286640502" sldId="297"/>
            <ac:spMk id="9" creationId="{4E05090A-5732-49DC-2C52-136ED06B4767}"/>
          </ac:spMkLst>
        </pc:spChg>
      </pc:sldChg>
      <pc:sldChg chg="modSp mod">
        <pc:chgData name="Zaeem Javaid" userId="6620a48c0a62430c" providerId="LiveId" clId="{4ED9AA89-E5CF-43BF-B6D2-5987EB3B4CA1}" dt="2025-02-25T08:05:39.260" v="17" actId="1076"/>
        <pc:sldMkLst>
          <pc:docMk/>
          <pc:sldMk cId="1928664373" sldId="302"/>
        </pc:sldMkLst>
        <pc:spChg chg="mod">
          <ac:chgData name="Zaeem Javaid" userId="6620a48c0a62430c" providerId="LiveId" clId="{4ED9AA89-E5CF-43BF-B6D2-5987EB3B4CA1}" dt="2025-02-25T08:05:39.260" v="17" actId="1076"/>
          <ac:spMkLst>
            <pc:docMk/>
            <pc:sldMk cId="1928664373" sldId="302"/>
            <ac:spMk id="4" creationId="{17704919-1DC3-005B-2442-4E7C83FF8AFF}"/>
          </ac:spMkLst>
        </pc:spChg>
        <pc:spChg chg="mod">
          <ac:chgData name="Zaeem Javaid" userId="6620a48c0a62430c" providerId="LiveId" clId="{4ED9AA89-E5CF-43BF-B6D2-5987EB3B4CA1}" dt="2025-02-25T08:05:33.431" v="16" actId="14100"/>
          <ac:spMkLst>
            <pc:docMk/>
            <pc:sldMk cId="1928664373" sldId="302"/>
            <ac:spMk id="202" creationId="{A156E4CC-F6A8-F28D-1728-9545B1389049}"/>
          </ac:spMkLst>
        </pc:spChg>
      </pc:sldChg>
      <pc:sldChg chg="modSp mod">
        <pc:chgData name="Zaeem Javaid" userId="6620a48c0a62430c" providerId="LiveId" clId="{4ED9AA89-E5CF-43BF-B6D2-5987EB3B4CA1}" dt="2025-02-25T08:05:53.382" v="18" actId="14100"/>
        <pc:sldMkLst>
          <pc:docMk/>
          <pc:sldMk cId="1144687367" sldId="304"/>
        </pc:sldMkLst>
        <pc:spChg chg="mod">
          <ac:chgData name="Zaeem Javaid" userId="6620a48c0a62430c" providerId="LiveId" clId="{4ED9AA89-E5CF-43BF-B6D2-5987EB3B4CA1}" dt="2025-02-25T08:05:53.382" v="18" actId="14100"/>
          <ac:spMkLst>
            <pc:docMk/>
            <pc:sldMk cId="1144687367" sldId="304"/>
            <ac:spMk id="202" creationId="{67B4B0E4-2AE8-BD95-A7C2-2A51145C1BF6}"/>
          </ac:spMkLst>
        </pc:spChg>
      </pc:sldChg>
      <pc:sldChg chg="modSp mod">
        <pc:chgData name="Zaeem Javaid" userId="6620a48c0a62430c" providerId="LiveId" clId="{4ED9AA89-E5CF-43BF-B6D2-5987EB3B4CA1}" dt="2025-02-25T08:07:31.006" v="30" actId="1076"/>
        <pc:sldMkLst>
          <pc:docMk/>
          <pc:sldMk cId="3998268458" sldId="307"/>
        </pc:sldMkLst>
        <pc:spChg chg="mod ord">
          <ac:chgData name="Zaeem Javaid" userId="6620a48c0a62430c" providerId="LiveId" clId="{4ED9AA89-E5CF-43BF-B6D2-5987EB3B4CA1}" dt="2025-02-25T08:07:31.006" v="30" actId="1076"/>
          <ac:spMkLst>
            <pc:docMk/>
            <pc:sldMk cId="3998268458" sldId="307"/>
            <ac:spMk id="3" creationId="{4C7BE88A-4D52-DFF7-61EE-B4D9F67E6716}"/>
          </ac:spMkLst>
        </pc:spChg>
        <pc:spChg chg="mod">
          <ac:chgData name="Zaeem Javaid" userId="6620a48c0a62430c" providerId="LiveId" clId="{4ED9AA89-E5CF-43BF-B6D2-5987EB3B4CA1}" dt="2025-02-25T08:06:31.352" v="22" actId="14100"/>
          <ac:spMkLst>
            <pc:docMk/>
            <pc:sldMk cId="3998268458" sldId="307"/>
            <ac:spMk id="6" creationId="{702618F6-1D38-183F-DD1A-A1289F8CFF11}"/>
          </ac:spMkLst>
        </pc:spChg>
        <pc:spChg chg="mod ord">
          <ac:chgData name="Zaeem Javaid" userId="6620a48c0a62430c" providerId="LiveId" clId="{4ED9AA89-E5CF-43BF-B6D2-5987EB3B4CA1}" dt="2025-02-25T08:07:26.866" v="29" actId="14100"/>
          <ac:spMkLst>
            <pc:docMk/>
            <pc:sldMk cId="3998268458" sldId="307"/>
            <ac:spMk id="8" creationId="{17847FB1-7262-F52C-A800-9C95C9DD93D6}"/>
          </ac:spMkLst>
        </pc:spChg>
      </pc:sldChg>
      <pc:sldChg chg="modSp mod">
        <pc:chgData name="Zaeem Javaid" userId="6620a48c0a62430c" providerId="LiveId" clId="{4ED9AA89-E5CF-43BF-B6D2-5987EB3B4CA1}" dt="2025-02-25T08:07:39.275" v="31" actId="14100"/>
        <pc:sldMkLst>
          <pc:docMk/>
          <pc:sldMk cId="1095673466" sldId="311"/>
        </pc:sldMkLst>
        <pc:spChg chg="mod">
          <ac:chgData name="Zaeem Javaid" userId="6620a48c0a62430c" providerId="LiveId" clId="{4ED9AA89-E5CF-43BF-B6D2-5987EB3B4CA1}" dt="2025-02-25T08:07:39.275" v="31" actId="14100"/>
          <ac:spMkLst>
            <pc:docMk/>
            <pc:sldMk cId="1095673466" sldId="311"/>
            <ac:spMk id="10" creationId="{E6D76F4A-923A-9758-F653-ACFFE8526F7D}"/>
          </ac:spMkLst>
        </pc:spChg>
      </pc:sldChg>
      <pc:sldChg chg="modSp mod">
        <pc:chgData name="Zaeem Javaid" userId="6620a48c0a62430c" providerId="LiveId" clId="{4ED9AA89-E5CF-43BF-B6D2-5987EB3B4CA1}" dt="2025-02-25T08:08:08.814" v="32" actId="14100"/>
        <pc:sldMkLst>
          <pc:docMk/>
          <pc:sldMk cId="4187801530" sldId="322"/>
        </pc:sldMkLst>
        <pc:spChg chg="mod">
          <ac:chgData name="Zaeem Javaid" userId="6620a48c0a62430c" providerId="LiveId" clId="{4ED9AA89-E5CF-43BF-B6D2-5987EB3B4CA1}" dt="2025-02-25T08:08:08.814" v="32" actId="14100"/>
          <ac:spMkLst>
            <pc:docMk/>
            <pc:sldMk cId="4187801530" sldId="322"/>
            <ac:spMk id="3" creationId="{8668B9D9-CDBC-D357-0E2A-C4A10E87B553}"/>
          </ac:spMkLst>
        </pc:spChg>
      </pc:sldChg>
      <pc:sldChg chg="modSp mod">
        <pc:chgData name="Zaeem Javaid" userId="6620a48c0a62430c" providerId="LiveId" clId="{4ED9AA89-E5CF-43BF-B6D2-5987EB3B4CA1}" dt="2025-02-25T08:06:12.855" v="21" actId="14100"/>
        <pc:sldMkLst>
          <pc:docMk/>
          <pc:sldMk cId="188079054" sldId="325"/>
        </pc:sldMkLst>
        <pc:spChg chg="mod">
          <ac:chgData name="Zaeem Javaid" userId="6620a48c0a62430c" providerId="LiveId" clId="{4ED9AA89-E5CF-43BF-B6D2-5987EB3B4CA1}" dt="2025-02-25T08:06:12.855" v="21" actId="14100"/>
          <ac:spMkLst>
            <pc:docMk/>
            <pc:sldMk cId="188079054" sldId="325"/>
            <ac:spMk id="8" creationId="{F8C7E43B-D8C4-39AE-4A55-AC1264BB07D2}"/>
          </ac:spMkLst>
        </pc:spChg>
      </pc:sldChg>
      <pc:sldChg chg="modSp mod">
        <pc:chgData name="Zaeem Javaid" userId="6620a48c0a62430c" providerId="LiveId" clId="{4ED9AA89-E5CF-43BF-B6D2-5987EB3B4CA1}" dt="2025-02-25T08:06:02.773" v="20" actId="1076"/>
        <pc:sldMkLst>
          <pc:docMk/>
          <pc:sldMk cId="3808379902" sldId="326"/>
        </pc:sldMkLst>
        <pc:picChg chg="mod">
          <ac:chgData name="Zaeem Javaid" userId="6620a48c0a62430c" providerId="LiveId" clId="{4ED9AA89-E5CF-43BF-B6D2-5987EB3B4CA1}" dt="2025-02-25T08:06:02.773" v="20" actId="1076"/>
          <ac:picMkLst>
            <pc:docMk/>
            <pc:sldMk cId="3808379902" sldId="326"/>
            <ac:picMk id="6" creationId="{C884C7B4-7E81-1EB8-3EB1-3FBFBFCBC4FE}"/>
          </ac:picMkLst>
        </pc:picChg>
      </pc:sldChg>
      <pc:sldChg chg="modSp mod">
        <pc:chgData name="Zaeem Javaid" userId="6620a48c0a62430c" providerId="LiveId" clId="{4ED9AA89-E5CF-43BF-B6D2-5987EB3B4CA1}" dt="2025-02-25T08:08:17.648" v="33" actId="2062"/>
        <pc:sldMkLst>
          <pc:docMk/>
          <pc:sldMk cId="4116435663" sldId="335"/>
        </pc:sldMkLst>
        <pc:graphicFrameChg chg="modGraphic">
          <ac:chgData name="Zaeem Javaid" userId="6620a48c0a62430c" providerId="LiveId" clId="{4ED9AA89-E5CF-43BF-B6D2-5987EB3B4CA1}" dt="2025-02-25T08:08:17.648" v="33" actId="2062"/>
          <ac:graphicFrameMkLst>
            <pc:docMk/>
            <pc:sldMk cId="4116435663" sldId="335"/>
            <ac:graphicFrameMk id="2" creationId="{CEC93AB7-51BD-4E13-B3AB-E8F3C02EF980}"/>
          </ac:graphicFrameMkLst>
        </pc:graphicFrameChg>
      </pc:sldChg>
    </pc:docChg>
  </pc:docChgLst>
  <pc:docChgLst>
    <pc:chgData name="Zaeem Javaid" userId="6620a48c0a62430c" providerId="LiveId" clId="{D03C6BF0-15FD-44F9-9D17-1862C2B4C97C}"/>
    <pc:docChg chg="modSld">
      <pc:chgData name="Zaeem Javaid" userId="6620a48c0a62430c" providerId="LiveId" clId="{D03C6BF0-15FD-44F9-9D17-1862C2B4C97C}" dt="2025-02-26T11:00:27.989" v="6" actId="20577"/>
      <pc:docMkLst>
        <pc:docMk/>
      </pc:docMkLst>
      <pc:sldChg chg="modSp modNotesTx">
        <pc:chgData name="Zaeem Javaid" userId="6620a48c0a62430c" providerId="LiveId" clId="{D03C6BF0-15FD-44F9-9D17-1862C2B4C97C}" dt="2025-02-26T11:00:27.989" v="6" actId="20577"/>
        <pc:sldMkLst>
          <pc:docMk/>
          <pc:sldMk cId="4286640502" sldId="297"/>
        </pc:sldMkLst>
        <pc:spChg chg="mod">
          <ac:chgData name="Zaeem Javaid" userId="6620a48c0a62430c" providerId="LiveId" clId="{D03C6BF0-15FD-44F9-9D17-1862C2B4C97C}" dt="2025-02-26T11:00:11.422" v="5" actId="20577"/>
          <ac:spMkLst>
            <pc:docMk/>
            <pc:sldMk cId="4286640502" sldId="297"/>
            <ac:spMk id="3" creationId="{89C1E58B-B487-94C2-A8DE-D38958D98BB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96C90-389E-48CC-9AF8-D693ECAE51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7915186-DAA2-46E9-82A4-3CD622D3BD44}">
      <dgm:prSet phldrT="[Text]" custT="1"/>
      <dgm:spPr>
        <a:solidFill>
          <a:srgbClr val="EEEBF5"/>
        </a:solidFill>
      </dgm:spPr>
      <dgm:t>
        <a:bodyPr/>
        <a:lstStyle/>
        <a:p>
          <a:r>
            <a:rPr lang="en-US" sz="2400" b="1" dirty="0" err="1">
              <a:solidFill>
                <a:srgbClr val="4B116F"/>
              </a:solidFill>
              <a:latin typeface="Inter Light"/>
              <a:ea typeface="Inter Light"/>
              <a:cs typeface="Inter Light"/>
              <a:sym typeface="Inter Light"/>
            </a:rPr>
            <a:t>Jumuʿah</a:t>
          </a:r>
          <a:r>
            <a:rPr lang="en-US" sz="2400" b="1" dirty="0">
              <a:solidFill>
                <a:srgbClr val="4B116F"/>
              </a:solidFill>
              <a:latin typeface="Inter Light"/>
              <a:ea typeface="Inter Light"/>
              <a:cs typeface="Inter Light"/>
              <a:sym typeface="Inter Light"/>
            </a:rPr>
            <a:t> ṣalāh</a:t>
          </a:r>
          <a:endParaRPr lang="en-GB" sz="2400" b="1" dirty="0">
            <a:solidFill>
              <a:srgbClr val="4B116F"/>
            </a:solidFill>
          </a:endParaRPr>
        </a:p>
      </dgm:t>
    </dgm:pt>
    <dgm:pt modelId="{CBBEE4C6-B4EE-476D-B4D6-9CCB79BE34AD}" type="parTrans" cxnId="{CA9CDD8B-093E-45A0-8AD5-72BC8FA717F2}">
      <dgm:prSet/>
      <dgm:spPr/>
      <dgm:t>
        <a:bodyPr/>
        <a:lstStyle/>
        <a:p>
          <a:endParaRPr lang="en-GB"/>
        </a:p>
      </dgm:t>
    </dgm:pt>
    <dgm:pt modelId="{EDDBFCF1-5951-49D9-B26F-64E9A6AC1728}" type="sibTrans" cxnId="{CA9CDD8B-093E-45A0-8AD5-72BC8FA717F2}">
      <dgm:prSet/>
      <dgm:spPr/>
      <dgm:t>
        <a:bodyPr/>
        <a:lstStyle/>
        <a:p>
          <a:endParaRPr lang="en-GB"/>
        </a:p>
      </dgm:t>
    </dgm:pt>
    <dgm:pt modelId="{86B17185-08B9-4887-891D-B28729B56C5B}">
      <dgm:prSet custT="1"/>
      <dgm:spPr>
        <a:solidFill>
          <a:srgbClr val="EEEBF5"/>
        </a:solidFill>
      </dgm:spPr>
      <dgm:t>
        <a:bodyPr/>
        <a:lstStyle/>
        <a:p>
          <a:r>
            <a:rPr lang="en-US" sz="2400" b="1" dirty="0">
              <a:solidFill>
                <a:srgbClr val="4B116F"/>
              </a:solidFill>
              <a:latin typeface="Inter Light"/>
              <a:ea typeface="Inter Light"/>
              <a:cs typeface="Inter Light"/>
              <a:sym typeface="Inter Light"/>
            </a:rPr>
            <a:t>The Friday sermon: Umm </a:t>
          </a:r>
          <a:r>
            <a:rPr lang="en-US" sz="2400" b="1" dirty="0" err="1">
              <a:solidFill>
                <a:srgbClr val="4B116F"/>
              </a:solidFill>
              <a:latin typeface="Inter Light"/>
              <a:ea typeface="Inter Light"/>
              <a:cs typeface="Inter Light"/>
              <a:sym typeface="Inter Light"/>
            </a:rPr>
            <a:t>Hishām</a:t>
          </a:r>
          <a:r>
            <a:rPr lang="en-US" sz="2400" b="1" dirty="0">
              <a:solidFill>
                <a:srgbClr val="4B116F"/>
              </a:solidFill>
              <a:latin typeface="Inter Light"/>
              <a:ea typeface="Inter Light"/>
              <a:cs typeface="Inter Light"/>
              <a:sym typeface="Inter Light"/>
            </a:rPr>
            <a:t> b. </a:t>
          </a:r>
          <a:r>
            <a:rPr lang="en-US" sz="2400" b="1" dirty="0" err="1">
              <a:solidFill>
                <a:srgbClr val="4B116F"/>
              </a:solidFill>
              <a:latin typeface="Inter Light"/>
              <a:ea typeface="Inter Light"/>
              <a:cs typeface="Inter Light"/>
              <a:sym typeface="Inter Light"/>
            </a:rPr>
            <a:t>Ḥārithah</a:t>
          </a:r>
          <a:endParaRPr lang="en-US" sz="2400" b="1" dirty="0">
            <a:solidFill>
              <a:srgbClr val="4B116F"/>
            </a:solidFill>
            <a:latin typeface="Inter Light"/>
            <a:ea typeface="Inter Light"/>
            <a:cs typeface="Inter Light"/>
            <a:sym typeface="Inter Light"/>
          </a:endParaRPr>
        </a:p>
      </dgm:t>
    </dgm:pt>
    <dgm:pt modelId="{92D48853-3624-41C2-B763-DAACFAC1B052}" type="parTrans" cxnId="{D68EAAB0-E0EF-427E-B482-9AEFDBFF7814}">
      <dgm:prSet/>
      <dgm:spPr/>
      <dgm:t>
        <a:bodyPr/>
        <a:lstStyle/>
        <a:p>
          <a:endParaRPr lang="en-GB"/>
        </a:p>
      </dgm:t>
    </dgm:pt>
    <dgm:pt modelId="{95593E81-4C9A-481F-9924-CFEC597DF703}" type="sibTrans" cxnId="{D68EAAB0-E0EF-427E-B482-9AEFDBFF7814}">
      <dgm:prSet/>
      <dgm:spPr/>
      <dgm:t>
        <a:bodyPr/>
        <a:lstStyle/>
        <a:p>
          <a:endParaRPr lang="en-GB"/>
        </a:p>
      </dgm:t>
    </dgm:pt>
    <dgm:pt modelId="{905A55BD-A371-40A2-BCB5-014F7B4FFE47}">
      <dgm:prSet custT="1"/>
      <dgm:spPr>
        <a:solidFill>
          <a:srgbClr val="EEEBF5"/>
        </a:solidFill>
      </dgm:spPr>
      <dgm:t>
        <a:bodyPr/>
        <a:lstStyle/>
        <a:p>
          <a:r>
            <a:rPr lang="en-US" sz="2400" b="1" dirty="0">
              <a:solidFill>
                <a:srgbClr val="4B116F"/>
              </a:solidFill>
              <a:latin typeface="Inter Light"/>
              <a:ea typeface="Inter Light"/>
              <a:cs typeface="Inter Light"/>
              <a:sym typeface="Inter Light"/>
            </a:rPr>
            <a:t>Fajr ṣalāh</a:t>
          </a:r>
        </a:p>
      </dgm:t>
    </dgm:pt>
    <dgm:pt modelId="{55FBF189-6477-4A1F-9645-EACA173D3100}" type="parTrans" cxnId="{3A09F46D-0EA7-4D50-BEF1-773A3C1E56A2}">
      <dgm:prSet/>
      <dgm:spPr/>
      <dgm:t>
        <a:bodyPr/>
        <a:lstStyle/>
        <a:p>
          <a:endParaRPr lang="en-GB"/>
        </a:p>
      </dgm:t>
    </dgm:pt>
    <dgm:pt modelId="{4AAFCF48-6B88-4907-B429-BE64A25FD604}" type="sibTrans" cxnId="{3A09F46D-0EA7-4D50-BEF1-773A3C1E56A2}">
      <dgm:prSet/>
      <dgm:spPr/>
      <dgm:t>
        <a:bodyPr/>
        <a:lstStyle/>
        <a:p>
          <a:endParaRPr lang="en-GB"/>
        </a:p>
      </dgm:t>
    </dgm:pt>
    <dgm:pt modelId="{8C4D2AF2-59BA-45E2-9236-9DF5F76E20A9}">
      <dgm:prSet custT="1"/>
      <dgm:spPr>
        <a:solidFill>
          <a:srgbClr val="EEEBF5"/>
        </a:solidFill>
      </dgm:spPr>
      <dgm:t>
        <a:bodyPr/>
        <a:lstStyle/>
        <a:p>
          <a:r>
            <a:rPr lang="en-US" sz="2400" b="1" dirty="0">
              <a:solidFill>
                <a:srgbClr val="4B116F"/>
              </a:solidFill>
              <a:latin typeface="Inter Light"/>
              <a:ea typeface="Inter Light"/>
              <a:cs typeface="Inter Light"/>
              <a:sym typeface="Inter Light"/>
            </a:rPr>
            <a:t>The two Eid </a:t>
          </a:r>
          <a:r>
            <a:rPr lang="en-US" sz="2400" b="1" dirty="0" err="1">
              <a:solidFill>
                <a:srgbClr val="4B116F"/>
              </a:solidFill>
              <a:latin typeface="Inter Light"/>
              <a:ea typeface="Inter Light"/>
              <a:cs typeface="Inter Light"/>
              <a:sym typeface="Inter Light"/>
            </a:rPr>
            <a:t>ṣalāhs</a:t>
          </a:r>
          <a:endParaRPr lang="en-US" sz="2400" b="1" dirty="0">
            <a:solidFill>
              <a:srgbClr val="4B116F"/>
            </a:solidFill>
            <a:latin typeface="Inter Light"/>
            <a:ea typeface="Inter Light"/>
            <a:cs typeface="Inter Light"/>
            <a:sym typeface="Inter Light"/>
          </a:endParaRPr>
        </a:p>
      </dgm:t>
    </dgm:pt>
    <dgm:pt modelId="{7C8344F3-59BD-48A7-A313-9CA584C99E45}" type="parTrans" cxnId="{F4E75B1E-BCD3-4522-A1D8-03E9C9DA8B04}">
      <dgm:prSet/>
      <dgm:spPr/>
      <dgm:t>
        <a:bodyPr/>
        <a:lstStyle/>
        <a:p>
          <a:endParaRPr lang="en-GB"/>
        </a:p>
      </dgm:t>
    </dgm:pt>
    <dgm:pt modelId="{D4490D7E-D2BF-4E36-B69C-E5D48D478D29}" type="sibTrans" cxnId="{F4E75B1E-BCD3-4522-A1D8-03E9C9DA8B04}">
      <dgm:prSet/>
      <dgm:spPr/>
      <dgm:t>
        <a:bodyPr/>
        <a:lstStyle/>
        <a:p>
          <a:endParaRPr lang="en-GB"/>
        </a:p>
      </dgm:t>
    </dgm:pt>
    <dgm:pt modelId="{42C7E004-CEBF-4662-B97E-B2326E79BD61}" type="pres">
      <dgm:prSet presAssocID="{C0B96C90-389E-48CC-9AF8-D693ECAE5160}" presName="diagram" presStyleCnt="0">
        <dgm:presLayoutVars>
          <dgm:dir/>
          <dgm:resizeHandles val="exact"/>
        </dgm:presLayoutVars>
      </dgm:prSet>
      <dgm:spPr/>
    </dgm:pt>
    <dgm:pt modelId="{4BF40EDD-283A-47DA-97CD-1F09CA569123}" type="pres">
      <dgm:prSet presAssocID="{57915186-DAA2-46E9-82A4-3CD622D3BD44}" presName="node" presStyleLbl="node1" presStyleIdx="0" presStyleCnt="4">
        <dgm:presLayoutVars>
          <dgm:bulletEnabled val="1"/>
        </dgm:presLayoutVars>
      </dgm:prSet>
      <dgm:spPr>
        <a:prstGeom prst="roundRect">
          <a:avLst/>
        </a:prstGeom>
      </dgm:spPr>
    </dgm:pt>
    <dgm:pt modelId="{4FF7FF8B-D67A-4368-8D84-0BB6B1907932}" type="pres">
      <dgm:prSet presAssocID="{EDDBFCF1-5951-49D9-B26F-64E9A6AC1728}" presName="sibTrans" presStyleCnt="0"/>
      <dgm:spPr/>
    </dgm:pt>
    <dgm:pt modelId="{19363B8A-4D1F-4F04-B7CF-0AB7E4FA3635}" type="pres">
      <dgm:prSet presAssocID="{86B17185-08B9-4887-891D-B28729B56C5B}" presName="node" presStyleLbl="node1" presStyleIdx="1" presStyleCnt="4">
        <dgm:presLayoutVars>
          <dgm:bulletEnabled val="1"/>
        </dgm:presLayoutVars>
      </dgm:prSet>
      <dgm:spPr>
        <a:prstGeom prst="roundRect">
          <a:avLst/>
        </a:prstGeom>
      </dgm:spPr>
    </dgm:pt>
    <dgm:pt modelId="{B7CA6254-F5C4-4A8D-B623-0E82D141FB7E}" type="pres">
      <dgm:prSet presAssocID="{95593E81-4C9A-481F-9924-CFEC597DF703}" presName="sibTrans" presStyleCnt="0"/>
      <dgm:spPr/>
    </dgm:pt>
    <dgm:pt modelId="{926BB45C-DAD5-488A-8525-D5A8F25263A7}" type="pres">
      <dgm:prSet presAssocID="{8C4D2AF2-59BA-45E2-9236-9DF5F76E20A9}" presName="node" presStyleLbl="node1" presStyleIdx="2" presStyleCnt="4">
        <dgm:presLayoutVars>
          <dgm:bulletEnabled val="1"/>
        </dgm:presLayoutVars>
      </dgm:prSet>
      <dgm:spPr>
        <a:prstGeom prst="roundRect">
          <a:avLst/>
        </a:prstGeom>
      </dgm:spPr>
    </dgm:pt>
    <dgm:pt modelId="{8E26AB6B-E634-4928-94DB-83F8F5FE1390}" type="pres">
      <dgm:prSet presAssocID="{D4490D7E-D2BF-4E36-B69C-E5D48D478D29}" presName="sibTrans" presStyleCnt="0"/>
      <dgm:spPr/>
    </dgm:pt>
    <dgm:pt modelId="{AD034CFA-267E-42F1-B4F4-220C780ED432}" type="pres">
      <dgm:prSet presAssocID="{905A55BD-A371-40A2-BCB5-014F7B4FFE47}" presName="node" presStyleLbl="node1" presStyleIdx="3" presStyleCnt="4">
        <dgm:presLayoutVars>
          <dgm:bulletEnabled val="1"/>
        </dgm:presLayoutVars>
      </dgm:prSet>
      <dgm:spPr>
        <a:prstGeom prst="roundRect">
          <a:avLst/>
        </a:prstGeom>
      </dgm:spPr>
    </dgm:pt>
  </dgm:ptLst>
  <dgm:cxnLst>
    <dgm:cxn modelId="{F4E75B1E-BCD3-4522-A1D8-03E9C9DA8B04}" srcId="{C0B96C90-389E-48CC-9AF8-D693ECAE5160}" destId="{8C4D2AF2-59BA-45E2-9236-9DF5F76E20A9}" srcOrd="2" destOrd="0" parTransId="{7C8344F3-59BD-48A7-A313-9CA584C99E45}" sibTransId="{D4490D7E-D2BF-4E36-B69C-E5D48D478D29}"/>
    <dgm:cxn modelId="{DF76073E-0959-4D22-A1CB-151A1065314C}" type="presOf" srcId="{57915186-DAA2-46E9-82A4-3CD622D3BD44}" destId="{4BF40EDD-283A-47DA-97CD-1F09CA569123}" srcOrd="0" destOrd="0" presId="urn:microsoft.com/office/officeart/2005/8/layout/default"/>
    <dgm:cxn modelId="{3A09F46D-0EA7-4D50-BEF1-773A3C1E56A2}" srcId="{C0B96C90-389E-48CC-9AF8-D693ECAE5160}" destId="{905A55BD-A371-40A2-BCB5-014F7B4FFE47}" srcOrd="3" destOrd="0" parTransId="{55FBF189-6477-4A1F-9645-EACA173D3100}" sibTransId="{4AAFCF48-6B88-4907-B429-BE64A25FD604}"/>
    <dgm:cxn modelId="{C5E6E67C-840D-4C2E-A04B-0FD0F32EEC6B}" type="presOf" srcId="{8C4D2AF2-59BA-45E2-9236-9DF5F76E20A9}" destId="{926BB45C-DAD5-488A-8525-D5A8F25263A7}" srcOrd="0" destOrd="0" presId="urn:microsoft.com/office/officeart/2005/8/layout/default"/>
    <dgm:cxn modelId="{CA9CDD8B-093E-45A0-8AD5-72BC8FA717F2}" srcId="{C0B96C90-389E-48CC-9AF8-D693ECAE5160}" destId="{57915186-DAA2-46E9-82A4-3CD622D3BD44}" srcOrd="0" destOrd="0" parTransId="{CBBEE4C6-B4EE-476D-B4D6-9CCB79BE34AD}" sibTransId="{EDDBFCF1-5951-49D9-B26F-64E9A6AC1728}"/>
    <dgm:cxn modelId="{901D3F98-A712-4BF1-9A07-D5EB61EE177D}" type="presOf" srcId="{905A55BD-A371-40A2-BCB5-014F7B4FFE47}" destId="{AD034CFA-267E-42F1-B4F4-220C780ED432}" srcOrd="0" destOrd="0" presId="urn:microsoft.com/office/officeart/2005/8/layout/default"/>
    <dgm:cxn modelId="{D68EAAB0-E0EF-427E-B482-9AEFDBFF7814}" srcId="{C0B96C90-389E-48CC-9AF8-D693ECAE5160}" destId="{86B17185-08B9-4887-891D-B28729B56C5B}" srcOrd="1" destOrd="0" parTransId="{92D48853-3624-41C2-B763-DAACFAC1B052}" sibTransId="{95593E81-4C9A-481F-9924-CFEC597DF703}"/>
    <dgm:cxn modelId="{D9C88DB6-1F1B-4982-9BBD-878DF2E4FEDB}" type="presOf" srcId="{86B17185-08B9-4887-891D-B28729B56C5B}" destId="{19363B8A-4D1F-4F04-B7CF-0AB7E4FA3635}" srcOrd="0" destOrd="0" presId="urn:microsoft.com/office/officeart/2005/8/layout/default"/>
    <dgm:cxn modelId="{873112CE-495B-4997-99A5-AD0597CC024C}" type="presOf" srcId="{C0B96C90-389E-48CC-9AF8-D693ECAE5160}" destId="{42C7E004-CEBF-4662-B97E-B2326E79BD61}" srcOrd="0" destOrd="0" presId="urn:microsoft.com/office/officeart/2005/8/layout/default"/>
    <dgm:cxn modelId="{FEDD5A07-666B-4A92-B637-A828C6E56031}" type="presParOf" srcId="{42C7E004-CEBF-4662-B97E-B2326E79BD61}" destId="{4BF40EDD-283A-47DA-97CD-1F09CA569123}" srcOrd="0" destOrd="0" presId="urn:microsoft.com/office/officeart/2005/8/layout/default"/>
    <dgm:cxn modelId="{2B3BE44B-903D-4903-9FC6-179E9DF1DA82}" type="presParOf" srcId="{42C7E004-CEBF-4662-B97E-B2326E79BD61}" destId="{4FF7FF8B-D67A-4368-8D84-0BB6B1907932}" srcOrd="1" destOrd="0" presId="urn:microsoft.com/office/officeart/2005/8/layout/default"/>
    <dgm:cxn modelId="{65A48A6F-6E53-4478-A213-3AE1D830005E}" type="presParOf" srcId="{42C7E004-CEBF-4662-B97E-B2326E79BD61}" destId="{19363B8A-4D1F-4F04-B7CF-0AB7E4FA3635}" srcOrd="2" destOrd="0" presId="urn:microsoft.com/office/officeart/2005/8/layout/default"/>
    <dgm:cxn modelId="{7F283DBF-E96D-419B-B953-E3A0E8964224}" type="presParOf" srcId="{42C7E004-CEBF-4662-B97E-B2326E79BD61}" destId="{B7CA6254-F5C4-4A8D-B623-0E82D141FB7E}" srcOrd="3" destOrd="0" presId="urn:microsoft.com/office/officeart/2005/8/layout/default"/>
    <dgm:cxn modelId="{5898E21A-BA56-43C8-AD21-E3101C293A60}" type="presParOf" srcId="{42C7E004-CEBF-4662-B97E-B2326E79BD61}" destId="{926BB45C-DAD5-488A-8525-D5A8F25263A7}" srcOrd="4" destOrd="0" presId="urn:microsoft.com/office/officeart/2005/8/layout/default"/>
    <dgm:cxn modelId="{08F7E6F0-6187-475D-BF01-74BD2DFA35E2}" type="presParOf" srcId="{42C7E004-CEBF-4662-B97E-B2326E79BD61}" destId="{8E26AB6B-E634-4928-94DB-83F8F5FE1390}" srcOrd="5" destOrd="0" presId="urn:microsoft.com/office/officeart/2005/8/layout/default"/>
    <dgm:cxn modelId="{69E40AA7-66A7-40C3-9593-5C7403736C75}" type="presParOf" srcId="{42C7E004-CEBF-4662-B97E-B2326E79BD61}" destId="{AD034CFA-267E-42F1-B4F4-220C780ED43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6522D5-BA8E-4D8F-AF80-0A3CDF04E9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2E8B88D-FC38-4139-B1CE-18B247A8914C}">
      <dgm:prSet phldrT="[Text]" custT="1"/>
      <dgm:spPr>
        <a:solidFill>
          <a:srgbClr val="EEEBF5"/>
        </a:solidFill>
      </dgm:spPr>
      <dgm:t>
        <a:bodyPr/>
        <a:lstStyle/>
        <a:p>
          <a:r>
            <a:rPr lang="en-GB" sz="2400" dirty="0">
              <a:solidFill>
                <a:schemeClr val="tx1">
                  <a:lumMod val="75000"/>
                  <a:lumOff val="25000"/>
                </a:schemeClr>
              </a:solidFill>
            </a:rPr>
            <a:t>Can I explain in 2 minutes *why* the Qur’an is majestic?</a:t>
          </a:r>
        </a:p>
      </dgm:t>
    </dgm:pt>
    <dgm:pt modelId="{32D26CA8-0E50-4528-B19D-3886CB7987CF}" type="parTrans" cxnId="{5855D2F0-4801-4480-A685-A534815337F2}">
      <dgm:prSet/>
      <dgm:spPr/>
      <dgm:t>
        <a:bodyPr/>
        <a:lstStyle/>
        <a:p>
          <a:endParaRPr lang="en-GB"/>
        </a:p>
      </dgm:t>
    </dgm:pt>
    <dgm:pt modelId="{BDF47EF9-4713-470A-9EC2-A1BC8DB5494A}" type="sibTrans" cxnId="{5855D2F0-4801-4480-A685-A534815337F2}">
      <dgm:prSet/>
      <dgm:spPr>
        <a:ln>
          <a:solidFill>
            <a:srgbClr val="C3B8DE"/>
          </a:solidFill>
        </a:ln>
      </dgm:spPr>
      <dgm:t>
        <a:bodyPr/>
        <a:lstStyle/>
        <a:p>
          <a:endParaRPr lang="en-GB"/>
        </a:p>
      </dgm:t>
    </dgm:pt>
    <dgm:pt modelId="{1443C0BD-F15F-40FD-8374-0E6D0F195D96}">
      <dgm:prSet phldrT="[Text]" custT="1"/>
      <dgm:spPr>
        <a:solidFill>
          <a:srgbClr val="EEEBF5"/>
        </a:solidFill>
      </dgm:spPr>
      <dgm:t>
        <a:bodyPr/>
        <a:lstStyle/>
        <a:p>
          <a:r>
            <a:rPr lang="en-GB" sz="2400" dirty="0">
              <a:solidFill>
                <a:schemeClr val="tx1">
                  <a:lumMod val="75000"/>
                  <a:lumOff val="25000"/>
                </a:schemeClr>
              </a:solidFill>
            </a:rPr>
            <a:t>Do I feel connected to the Qur’an?</a:t>
          </a:r>
        </a:p>
      </dgm:t>
    </dgm:pt>
    <dgm:pt modelId="{309B2379-C9F3-4D44-AD5C-8D81AC57013C}" type="parTrans" cxnId="{4C036543-3DDE-4012-A48A-6D26E45401AF}">
      <dgm:prSet/>
      <dgm:spPr/>
      <dgm:t>
        <a:bodyPr/>
        <a:lstStyle/>
        <a:p>
          <a:endParaRPr lang="en-GB"/>
        </a:p>
      </dgm:t>
    </dgm:pt>
    <dgm:pt modelId="{5C678DE4-3FB5-46F3-8008-E816EB51CA3B}" type="sibTrans" cxnId="{4C036543-3DDE-4012-A48A-6D26E45401AF}">
      <dgm:prSet/>
      <dgm:spPr/>
      <dgm:t>
        <a:bodyPr/>
        <a:lstStyle/>
        <a:p>
          <a:endParaRPr lang="en-GB"/>
        </a:p>
      </dgm:t>
    </dgm:pt>
    <dgm:pt modelId="{8057EEF8-1166-49CD-A6B7-1B953B934126}">
      <dgm:prSet phldrT="[Text]" custT="1"/>
      <dgm:spPr>
        <a:solidFill>
          <a:srgbClr val="EEEBF5"/>
        </a:solidFill>
      </dgm:spPr>
      <dgm:t>
        <a:bodyPr/>
        <a:lstStyle/>
        <a:p>
          <a:r>
            <a:rPr lang="en-GB" sz="2400" dirty="0">
              <a:solidFill>
                <a:schemeClr val="tx1">
                  <a:lumMod val="75000"/>
                  <a:lumOff val="25000"/>
                </a:schemeClr>
              </a:solidFill>
            </a:rPr>
            <a:t>How important is the Qur’an in my life (on a scale from 1-10)?</a:t>
          </a:r>
        </a:p>
      </dgm:t>
    </dgm:pt>
    <dgm:pt modelId="{119CDFFD-5648-43C0-B470-96AC0B34C927}" type="parTrans" cxnId="{07C7FE7E-4023-4100-875F-FBF12D4A9E14}">
      <dgm:prSet/>
      <dgm:spPr/>
      <dgm:t>
        <a:bodyPr/>
        <a:lstStyle/>
        <a:p>
          <a:endParaRPr lang="en-GB"/>
        </a:p>
      </dgm:t>
    </dgm:pt>
    <dgm:pt modelId="{664C28E6-9D9E-466B-A590-E5866DBEE512}" type="sibTrans" cxnId="{07C7FE7E-4023-4100-875F-FBF12D4A9E14}">
      <dgm:prSet/>
      <dgm:spPr/>
      <dgm:t>
        <a:bodyPr/>
        <a:lstStyle/>
        <a:p>
          <a:endParaRPr lang="en-GB"/>
        </a:p>
      </dgm:t>
    </dgm:pt>
    <dgm:pt modelId="{9E82E985-0093-4CF0-9BDB-FBE9D06FC1F2}" type="pres">
      <dgm:prSet presAssocID="{1B6522D5-BA8E-4D8F-AF80-0A3CDF04E9B1}" presName="linear" presStyleCnt="0">
        <dgm:presLayoutVars>
          <dgm:animLvl val="lvl"/>
          <dgm:resizeHandles val="exact"/>
        </dgm:presLayoutVars>
      </dgm:prSet>
      <dgm:spPr/>
    </dgm:pt>
    <dgm:pt modelId="{F0BD7CA7-1F5B-4BA2-B434-45730325F87B}" type="pres">
      <dgm:prSet presAssocID="{72E8B88D-FC38-4139-B1CE-18B247A8914C}" presName="parentText" presStyleLbl="node1" presStyleIdx="0" presStyleCnt="3">
        <dgm:presLayoutVars>
          <dgm:chMax val="0"/>
          <dgm:bulletEnabled val="1"/>
        </dgm:presLayoutVars>
      </dgm:prSet>
      <dgm:spPr/>
    </dgm:pt>
    <dgm:pt modelId="{46555AA2-3074-4BB2-8F7B-6BF20E32C10A}" type="pres">
      <dgm:prSet presAssocID="{BDF47EF9-4713-470A-9EC2-A1BC8DB5494A}" presName="spacer" presStyleCnt="0"/>
      <dgm:spPr/>
    </dgm:pt>
    <dgm:pt modelId="{716EB27D-BE11-49C3-80AC-0D1C0348CDF4}" type="pres">
      <dgm:prSet presAssocID="{1443C0BD-F15F-40FD-8374-0E6D0F195D96}" presName="parentText" presStyleLbl="node1" presStyleIdx="1" presStyleCnt="3">
        <dgm:presLayoutVars>
          <dgm:chMax val="0"/>
          <dgm:bulletEnabled val="1"/>
        </dgm:presLayoutVars>
      </dgm:prSet>
      <dgm:spPr/>
    </dgm:pt>
    <dgm:pt modelId="{927D8DE4-34F9-4AF1-9E1A-1A8C9F11A5FA}" type="pres">
      <dgm:prSet presAssocID="{5C678DE4-3FB5-46F3-8008-E816EB51CA3B}" presName="spacer" presStyleCnt="0"/>
      <dgm:spPr/>
    </dgm:pt>
    <dgm:pt modelId="{08A19630-0B51-4390-B03B-A8EF4A2DD46B}" type="pres">
      <dgm:prSet presAssocID="{8057EEF8-1166-49CD-A6B7-1B953B934126}" presName="parentText" presStyleLbl="node1" presStyleIdx="2" presStyleCnt="3">
        <dgm:presLayoutVars>
          <dgm:chMax val="0"/>
          <dgm:bulletEnabled val="1"/>
        </dgm:presLayoutVars>
      </dgm:prSet>
      <dgm:spPr/>
    </dgm:pt>
  </dgm:ptLst>
  <dgm:cxnLst>
    <dgm:cxn modelId="{4C036543-3DDE-4012-A48A-6D26E45401AF}" srcId="{1B6522D5-BA8E-4D8F-AF80-0A3CDF04E9B1}" destId="{1443C0BD-F15F-40FD-8374-0E6D0F195D96}" srcOrd="1" destOrd="0" parTransId="{309B2379-C9F3-4D44-AD5C-8D81AC57013C}" sibTransId="{5C678DE4-3FB5-46F3-8008-E816EB51CA3B}"/>
    <dgm:cxn modelId="{2C91157B-2E5D-4AFA-9C88-E15E19332ED6}" type="presOf" srcId="{1B6522D5-BA8E-4D8F-AF80-0A3CDF04E9B1}" destId="{9E82E985-0093-4CF0-9BDB-FBE9D06FC1F2}" srcOrd="0" destOrd="0" presId="urn:microsoft.com/office/officeart/2005/8/layout/vList2"/>
    <dgm:cxn modelId="{07C7FE7E-4023-4100-875F-FBF12D4A9E14}" srcId="{1B6522D5-BA8E-4D8F-AF80-0A3CDF04E9B1}" destId="{8057EEF8-1166-49CD-A6B7-1B953B934126}" srcOrd="2" destOrd="0" parTransId="{119CDFFD-5648-43C0-B470-96AC0B34C927}" sibTransId="{664C28E6-9D9E-466B-A590-E5866DBEE512}"/>
    <dgm:cxn modelId="{3103B996-2669-408E-88A9-A6DDDA7270DD}" type="presOf" srcId="{72E8B88D-FC38-4139-B1CE-18B247A8914C}" destId="{F0BD7CA7-1F5B-4BA2-B434-45730325F87B}" srcOrd="0" destOrd="0" presId="urn:microsoft.com/office/officeart/2005/8/layout/vList2"/>
    <dgm:cxn modelId="{1C03E0B3-158F-4038-B3D0-317138D1D275}" type="presOf" srcId="{8057EEF8-1166-49CD-A6B7-1B953B934126}" destId="{08A19630-0B51-4390-B03B-A8EF4A2DD46B}" srcOrd="0" destOrd="0" presId="urn:microsoft.com/office/officeart/2005/8/layout/vList2"/>
    <dgm:cxn modelId="{5855D2F0-4801-4480-A685-A534815337F2}" srcId="{1B6522D5-BA8E-4D8F-AF80-0A3CDF04E9B1}" destId="{72E8B88D-FC38-4139-B1CE-18B247A8914C}" srcOrd="0" destOrd="0" parTransId="{32D26CA8-0E50-4528-B19D-3886CB7987CF}" sibTransId="{BDF47EF9-4713-470A-9EC2-A1BC8DB5494A}"/>
    <dgm:cxn modelId="{CB73ABF8-1D32-469C-B8E3-BBCC8117C9ED}" type="presOf" srcId="{1443C0BD-F15F-40FD-8374-0E6D0F195D96}" destId="{716EB27D-BE11-49C3-80AC-0D1C0348CDF4}" srcOrd="0" destOrd="0" presId="urn:microsoft.com/office/officeart/2005/8/layout/vList2"/>
    <dgm:cxn modelId="{9A2281BB-9BA1-426F-AABA-FFA00A72B279}" type="presParOf" srcId="{9E82E985-0093-4CF0-9BDB-FBE9D06FC1F2}" destId="{F0BD7CA7-1F5B-4BA2-B434-45730325F87B}" srcOrd="0" destOrd="0" presId="urn:microsoft.com/office/officeart/2005/8/layout/vList2"/>
    <dgm:cxn modelId="{E64471F7-31F3-4417-BF17-E66848EED273}" type="presParOf" srcId="{9E82E985-0093-4CF0-9BDB-FBE9D06FC1F2}" destId="{46555AA2-3074-4BB2-8F7B-6BF20E32C10A}" srcOrd="1" destOrd="0" presId="urn:microsoft.com/office/officeart/2005/8/layout/vList2"/>
    <dgm:cxn modelId="{50DA08B1-E04B-4A07-94A1-9E442476C457}" type="presParOf" srcId="{9E82E985-0093-4CF0-9BDB-FBE9D06FC1F2}" destId="{716EB27D-BE11-49C3-80AC-0D1C0348CDF4}" srcOrd="2" destOrd="0" presId="urn:microsoft.com/office/officeart/2005/8/layout/vList2"/>
    <dgm:cxn modelId="{97EDE229-FF43-4E48-B6AB-DAB981E5106F}" type="presParOf" srcId="{9E82E985-0093-4CF0-9BDB-FBE9D06FC1F2}" destId="{927D8DE4-34F9-4AF1-9E1A-1A8C9F11A5FA}" srcOrd="3" destOrd="0" presId="urn:microsoft.com/office/officeart/2005/8/layout/vList2"/>
    <dgm:cxn modelId="{747B0614-ED65-4BC3-BB5E-192E4A3F5A88}" type="presParOf" srcId="{9E82E985-0093-4CF0-9BDB-FBE9D06FC1F2}" destId="{08A19630-0B51-4390-B03B-A8EF4A2DD46B}" srcOrd="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2C9393-DFF1-43DF-A3C6-D829A4C02E0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9C8D0FF4-5ED4-4C7A-A0DC-67DF856E3719}">
      <dgm:prSet phldrT="[Text]" custT="1"/>
      <dgm:spPr>
        <a:solidFill>
          <a:srgbClr val="FAAC69"/>
        </a:solidFill>
      </dgm:spPr>
      <dgm:t>
        <a:bodyPr/>
        <a:lstStyle/>
        <a:p>
          <a:r>
            <a:rPr lang="ar-SA" sz="3600" i="0" u="none" strike="noStrike" dirty="0">
              <a:solidFill>
                <a:srgbClr val="413169"/>
              </a:solidFill>
              <a:effectLst/>
              <a:latin typeface="Noto Naskh Arabic SemiBold" pitchFamily="2" charset="-78"/>
              <a:cs typeface="Noto Naskh Arabic SemiBold" pitchFamily="2" charset="-78"/>
            </a:rPr>
            <a:t>بَهِيجٍ</a:t>
          </a:r>
          <a:endParaRPr lang="en-GB" sz="3600" dirty="0"/>
        </a:p>
      </dgm:t>
    </dgm:pt>
    <dgm:pt modelId="{622CB291-7918-4A4F-B966-A2E9F64835AF}" type="parTrans" cxnId="{4CC26CA6-151F-42E5-BE39-A2FEE3FFDD3F}">
      <dgm:prSet/>
      <dgm:spPr/>
      <dgm:t>
        <a:bodyPr/>
        <a:lstStyle/>
        <a:p>
          <a:endParaRPr lang="en-GB"/>
        </a:p>
      </dgm:t>
    </dgm:pt>
    <dgm:pt modelId="{2F3FA6B0-AA3D-433A-BC31-68E0B893C6A1}" type="sibTrans" cxnId="{4CC26CA6-151F-42E5-BE39-A2FEE3FFDD3F}">
      <dgm:prSet/>
      <dgm:spPr/>
      <dgm:t>
        <a:bodyPr/>
        <a:lstStyle/>
        <a:p>
          <a:endParaRPr lang="en-GB"/>
        </a:p>
      </dgm:t>
    </dgm:pt>
    <dgm:pt modelId="{3ECB2A24-A68C-4CFD-A461-0ABD20827598}">
      <dgm:prSet phldrT="[Text]"/>
      <dgm:spPr>
        <a:ln>
          <a:solidFill>
            <a:schemeClr val="tx1">
              <a:lumMod val="50000"/>
              <a:lumOff val="50000"/>
            </a:schemeClr>
          </a:solidFill>
        </a:ln>
      </dgm:spPr>
      <dgm:t>
        <a:bodyPr/>
        <a:lstStyle/>
        <a:p>
          <a:r>
            <a:rPr lang="en-US" dirty="0">
              <a:solidFill>
                <a:srgbClr val="1E1E1E"/>
              </a:solidFill>
              <a:latin typeface="Inter Light"/>
              <a:ea typeface="Inter Light"/>
              <a:cs typeface="Inter Light"/>
              <a:sym typeface="Inter Light"/>
            </a:rPr>
            <a:t>Joyous, beautiful. </a:t>
          </a:r>
          <a:endParaRPr lang="en-GB" dirty="0"/>
        </a:p>
      </dgm:t>
    </dgm:pt>
    <dgm:pt modelId="{7E0A8134-9AD1-4C33-AE77-21EE1EC72478}" type="parTrans" cxnId="{B65A6DF9-1853-4BF8-B75B-085C5BCCDBC7}">
      <dgm:prSet/>
      <dgm:spPr>
        <a:ln>
          <a:solidFill>
            <a:schemeClr val="tx1">
              <a:lumMod val="50000"/>
              <a:lumOff val="50000"/>
            </a:schemeClr>
          </a:solidFill>
        </a:ln>
      </dgm:spPr>
      <dgm:t>
        <a:bodyPr/>
        <a:lstStyle/>
        <a:p>
          <a:endParaRPr lang="en-GB"/>
        </a:p>
      </dgm:t>
    </dgm:pt>
    <dgm:pt modelId="{5A078FB8-72CE-408D-AC64-7F6587C6DA60}" type="sibTrans" cxnId="{B65A6DF9-1853-4BF8-B75B-085C5BCCDBC7}">
      <dgm:prSet/>
      <dgm:spPr/>
      <dgm:t>
        <a:bodyPr/>
        <a:lstStyle/>
        <a:p>
          <a:endParaRPr lang="en-GB"/>
        </a:p>
      </dgm:t>
    </dgm:pt>
    <dgm:pt modelId="{5C2BA537-FD5E-48F5-ABEB-C2894F80B5F6}">
      <dgm:prSet phldrT="[Text]" custT="1"/>
      <dgm:spPr>
        <a:solidFill>
          <a:srgbClr val="FAAC69"/>
        </a:solidFill>
      </dgm:spPr>
      <dgm:t>
        <a:bodyPr/>
        <a:lstStyle/>
        <a:p>
          <a:r>
            <a:rPr lang="ar-SA" sz="3600" i="0" u="none" strike="noStrike" dirty="0">
              <a:solidFill>
                <a:srgbClr val="413169"/>
              </a:solidFill>
              <a:effectLst/>
              <a:latin typeface="Noto Naskh Arabic SemiBold" pitchFamily="2" charset="-78"/>
              <a:cs typeface="Noto Naskh Arabic SemiBold" pitchFamily="2" charset="-78"/>
            </a:rPr>
            <a:t>رَوَٰسِىَ</a:t>
          </a:r>
          <a:endParaRPr lang="en-GB" sz="1800" dirty="0"/>
        </a:p>
      </dgm:t>
    </dgm:pt>
    <dgm:pt modelId="{0A42D34F-A6BD-4EB1-B63B-26A393F6BCE0}" type="parTrans" cxnId="{5F348424-57CE-4843-AFDD-160984D05308}">
      <dgm:prSet/>
      <dgm:spPr/>
      <dgm:t>
        <a:bodyPr/>
        <a:lstStyle/>
        <a:p>
          <a:endParaRPr lang="en-GB"/>
        </a:p>
      </dgm:t>
    </dgm:pt>
    <dgm:pt modelId="{655660E3-E06C-457B-9629-4466CC2DC6C3}" type="sibTrans" cxnId="{5F348424-57CE-4843-AFDD-160984D05308}">
      <dgm:prSet/>
      <dgm:spPr/>
      <dgm:t>
        <a:bodyPr/>
        <a:lstStyle/>
        <a:p>
          <a:endParaRPr lang="en-GB"/>
        </a:p>
      </dgm:t>
    </dgm:pt>
    <dgm:pt modelId="{B8FD0AD1-7C48-432A-BA36-E9725E16D5CA}">
      <dgm:prSet phldrT="[Text]"/>
      <dgm:spPr>
        <a:ln>
          <a:solidFill>
            <a:schemeClr val="tx1">
              <a:lumMod val="50000"/>
              <a:lumOff val="50000"/>
            </a:schemeClr>
          </a:solidFill>
        </a:ln>
      </dgm:spPr>
      <dgm:t>
        <a:bodyPr/>
        <a:lstStyle/>
        <a:p>
          <a:pPr>
            <a:buFont typeface="Arial" panose="020B0604020202020204" pitchFamily="34" charset="0"/>
            <a:buChar char="•"/>
          </a:pPr>
          <a:r>
            <a:rPr lang="en-US" dirty="0">
              <a:solidFill>
                <a:srgbClr val="1E1E1E"/>
              </a:solidFill>
              <a:latin typeface="Inter Light"/>
              <a:ea typeface="Inter Light"/>
              <a:cs typeface="Inter Light"/>
              <a:sym typeface="Inter Light"/>
            </a:rPr>
            <a:t>[A] What is the function of mountains?</a:t>
          </a:r>
          <a:endParaRPr lang="en-GB" dirty="0"/>
        </a:p>
      </dgm:t>
    </dgm:pt>
    <dgm:pt modelId="{CCFEE3F5-1005-45DD-8023-2442A3A41B57}" type="parTrans" cxnId="{CB7608E8-EF91-4953-8C84-75AC36B35ECF}">
      <dgm:prSet/>
      <dgm:spPr/>
      <dgm:t>
        <a:bodyPr/>
        <a:lstStyle/>
        <a:p>
          <a:endParaRPr lang="en-GB"/>
        </a:p>
      </dgm:t>
    </dgm:pt>
    <dgm:pt modelId="{30E48C67-1765-4B1F-8136-7E7F9916DB49}" type="sibTrans" cxnId="{CB7608E8-EF91-4953-8C84-75AC36B35ECF}">
      <dgm:prSet/>
      <dgm:spPr/>
      <dgm:t>
        <a:bodyPr/>
        <a:lstStyle/>
        <a:p>
          <a:endParaRPr lang="en-GB"/>
        </a:p>
      </dgm:t>
    </dgm:pt>
    <dgm:pt modelId="{8762C4A0-B58D-4965-AFEC-94EABC2218F4}">
      <dgm:prSet phldrT="[Text]"/>
      <dgm:spPr>
        <a:ln>
          <a:solidFill>
            <a:schemeClr val="tx1">
              <a:lumMod val="50000"/>
              <a:lumOff val="50000"/>
            </a:schemeClr>
          </a:solidFill>
        </a:ln>
      </dgm:spPr>
      <dgm:t>
        <a:bodyPr/>
        <a:lstStyle/>
        <a:p>
          <a:r>
            <a:rPr lang="en-US">
              <a:solidFill>
                <a:srgbClr val="1E1E1E"/>
              </a:solidFill>
              <a:latin typeface="Inter Light"/>
              <a:ea typeface="Inter Light"/>
              <a:cs typeface="Inter Light"/>
              <a:sym typeface="Inter Light"/>
            </a:rPr>
            <a:t>We </a:t>
          </a:r>
          <a:r>
            <a:rPr lang="en-US" dirty="0">
              <a:solidFill>
                <a:srgbClr val="1E1E1E"/>
              </a:solidFill>
              <a:latin typeface="Inter Light"/>
              <a:ea typeface="Inter Light"/>
              <a:cs typeface="Inter Light"/>
              <a:sym typeface="Inter Light"/>
            </a:rPr>
            <a:t>just need to open our eyes and </a:t>
          </a:r>
          <a:r>
            <a:rPr lang="en-US" b="1" dirty="0">
              <a:solidFill>
                <a:srgbClr val="1E1E1E"/>
              </a:solidFill>
              <a:latin typeface="Inter Light"/>
              <a:ea typeface="Inter Light"/>
              <a:cs typeface="Inter Light"/>
              <a:sym typeface="Inter Light"/>
            </a:rPr>
            <a:t>hearts</a:t>
          </a:r>
          <a:r>
            <a:rPr lang="en-US" dirty="0">
              <a:solidFill>
                <a:srgbClr val="1E1E1E"/>
              </a:solidFill>
              <a:latin typeface="Inter Light"/>
              <a:ea typeface="Inter Light"/>
              <a:cs typeface="Inter Light"/>
              <a:sym typeface="Inter Light"/>
            </a:rPr>
            <a:t>.</a:t>
          </a:r>
          <a:endParaRPr lang="en-GB" dirty="0"/>
        </a:p>
      </dgm:t>
    </dgm:pt>
    <dgm:pt modelId="{1746FB6D-09E0-4E54-A76F-B12B79A23D58}" type="parTrans" cxnId="{A59A4C25-BC16-4676-88F9-01A9BCAB8E48}">
      <dgm:prSet/>
      <dgm:spPr>
        <a:ln>
          <a:solidFill>
            <a:schemeClr val="tx1">
              <a:lumMod val="50000"/>
              <a:lumOff val="50000"/>
            </a:schemeClr>
          </a:solidFill>
        </a:ln>
      </dgm:spPr>
      <dgm:t>
        <a:bodyPr/>
        <a:lstStyle/>
        <a:p>
          <a:endParaRPr lang="en-GB"/>
        </a:p>
      </dgm:t>
    </dgm:pt>
    <dgm:pt modelId="{A36D625A-79FA-423A-A7AA-8C7AFE6D8DB2}" type="sibTrans" cxnId="{A59A4C25-BC16-4676-88F9-01A9BCAB8E48}">
      <dgm:prSet/>
      <dgm:spPr/>
      <dgm:t>
        <a:bodyPr/>
        <a:lstStyle/>
        <a:p>
          <a:endParaRPr lang="en-GB"/>
        </a:p>
      </dgm:t>
    </dgm:pt>
    <dgm:pt modelId="{DC0ABAAB-4230-45FC-95AB-AF5509DD9021}">
      <dgm:prSet/>
      <dgm:spPr>
        <a:ln>
          <a:solidFill>
            <a:schemeClr val="tx1">
              <a:lumMod val="50000"/>
              <a:lumOff val="50000"/>
            </a:schemeClr>
          </a:solidFill>
        </a:ln>
      </dgm:spPr>
      <dgm:t>
        <a:bodyPr/>
        <a:lstStyle/>
        <a:p>
          <a:r>
            <a:rPr lang="en-US">
              <a:solidFill>
                <a:srgbClr val="1E1E1E"/>
              </a:solidFill>
              <a:latin typeface="Inter Light"/>
              <a:ea typeface="Inter Light"/>
              <a:cs typeface="Inter Light"/>
              <a:sym typeface="Inter Light"/>
            </a:rPr>
            <a:t>Revelation’s purpose is to make our hearts firm and stable too. </a:t>
          </a:r>
          <a:endParaRPr lang="en-US" dirty="0">
            <a:solidFill>
              <a:srgbClr val="1E1E1E"/>
            </a:solidFill>
            <a:latin typeface="Inter Light"/>
            <a:ea typeface="Inter Light"/>
            <a:cs typeface="Inter Light"/>
            <a:sym typeface="Inter Light"/>
          </a:endParaRPr>
        </a:p>
      </dgm:t>
    </dgm:pt>
    <dgm:pt modelId="{561D7839-BB73-41FD-A6C9-6093C1BE3D2C}" type="parTrans" cxnId="{9F68AFEE-86E6-4F07-84F7-5BAD9D4FD0B7}">
      <dgm:prSet/>
      <dgm:spPr>
        <a:ln>
          <a:solidFill>
            <a:schemeClr val="tx1">
              <a:lumMod val="50000"/>
              <a:lumOff val="50000"/>
            </a:schemeClr>
          </a:solidFill>
        </a:ln>
      </dgm:spPr>
      <dgm:t>
        <a:bodyPr/>
        <a:lstStyle/>
        <a:p>
          <a:endParaRPr lang="en-GB"/>
        </a:p>
      </dgm:t>
    </dgm:pt>
    <dgm:pt modelId="{307CE64C-8256-43D8-83C4-C501A8DF8DC3}" type="sibTrans" cxnId="{9F68AFEE-86E6-4F07-84F7-5BAD9D4FD0B7}">
      <dgm:prSet/>
      <dgm:spPr/>
      <dgm:t>
        <a:bodyPr/>
        <a:lstStyle/>
        <a:p>
          <a:endParaRPr lang="en-GB"/>
        </a:p>
      </dgm:t>
    </dgm:pt>
    <dgm:pt modelId="{5E615FDB-B9DC-464C-BB1B-ED8C6BB7B04B}" type="pres">
      <dgm:prSet presAssocID="{3C2C9393-DFF1-43DF-A3C6-D829A4C02E08}" presName="diagram" presStyleCnt="0">
        <dgm:presLayoutVars>
          <dgm:chPref val="1"/>
          <dgm:dir/>
          <dgm:animOne val="branch"/>
          <dgm:animLvl val="lvl"/>
          <dgm:resizeHandles/>
        </dgm:presLayoutVars>
      </dgm:prSet>
      <dgm:spPr/>
    </dgm:pt>
    <dgm:pt modelId="{0418C379-47E3-4E04-AA93-CB7EEFACFD88}" type="pres">
      <dgm:prSet presAssocID="{9C8D0FF4-5ED4-4C7A-A0DC-67DF856E3719}" presName="root" presStyleCnt="0"/>
      <dgm:spPr/>
    </dgm:pt>
    <dgm:pt modelId="{D4C3802F-DB72-4993-B20B-6961BA1E57DD}" type="pres">
      <dgm:prSet presAssocID="{9C8D0FF4-5ED4-4C7A-A0DC-67DF856E3719}" presName="rootComposite" presStyleCnt="0"/>
      <dgm:spPr/>
    </dgm:pt>
    <dgm:pt modelId="{EE1CBD1B-5365-4DF7-8397-84DA14D24FFB}" type="pres">
      <dgm:prSet presAssocID="{9C8D0FF4-5ED4-4C7A-A0DC-67DF856E3719}" presName="rootText" presStyleLbl="node1" presStyleIdx="0" presStyleCnt="2"/>
      <dgm:spPr/>
    </dgm:pt>
    <dgm:pt modelId="{D48855A7-4A78-463B-8CE9-8F595B7AE006}" type="pres">
      <dgm:prSet presAssocID="{9C8D0FF4-5ED4-4C7A-A0DC-67DF856E3719}" presName="rootConnector" presStyleLbl="node1" presStyleIdx="0" presStyleCnt="2"/>
      <dgm:spPr/>
    </dgm:pt>
    <dgm:pt modelId="{B1837EB1-15FE-4A28-B7DC-A75F235B5A2F}" type="pres">
      <dgm:prSet presAssocID="{9C8D0FF4-5ED4-4C7A-A0DC-67DF856E3719}" presName="childShape" presStyleCnt="0"/>
      <dgm:spPr/>
    </dgm:pt>
    <dgm:pt modelId="{D3580901-3874-4095-9BEB-1B330D004F22}" type="pres">
      <dgm:prSet presAssocID="{7E0A8134-9AD1-4C33-AE77-21EE1EC72478}" presName="Name13" presStyleLbl="parChTrans1D2" presStyleIdx="0" presStyleCnt="4"/>
      <dgm:spPr/>
    </dgm:pt>
    <dgm:pt modelId="{BD19D932-52B5-4A20-8F69-2C27AE22CCCA}" type="pres">
      <dgm:prSet presAssocID="{3ECB2A24-A68C-4CFD-A461-0ABD20827598}" presName="childText" presStyleLbl="bgAcc1" presStyleIdx="0" presStyleCnt="4">
        <dgm:presLayoutVars>
          <dgm:bulletEnabled val="1"/>
        </dgm:presLayoutVars>
      </dgm:prSet>
      <dgm:spPr/>
    </dgm:pt>
    <dgm:pt modelId="{7A863E44-8A21-4AEF-96F4-F58FFB65DA1E}" type="pres">
      <dgm:prSet presAssocID="{1746FB6D-09E0-4E54-A76F-B12B79A23D58}" presName="Name13" presStyleLbl="parChTrans1D2" presStyleIdx="1" presStyleCnt="4"/>
      <dgm:spPr/>
    </dgm:pt>
    <dgm:pt modelId="{92BE73B4-BB50-4B60-A6C9-F6881AB06284}" type="pres">
      <dgm:prSet presAssocID="{8762C4A0-B58D-4965-AFEC-94EABC2218F4}" presName="childText" presStyleLbl="bgAcc1" presStyleIdx="1" presStyleCnt="4">
        <dgm:presLayoutVars>
          <dgm:bulletEnabled val="1"/>
        </dgm:presLayoutVars>
      </dgm:prSet>
      <dgm:spPr/>
    </dgm:pt>
    <dgm:pt modelId="{B9A5E7F8-0681-42D9-ABBB-579255CC2E22}" type="pres">
      <dgm:prSet presAssocID="{5C2BA537-FD5E-48F5-ABEB-C2894F80B5F6}" presName="root" presStyleCnt="0"/>
      <dgm:spPr/>
    </dgm:pt>
    <dgm:pt modelId="{D4511CB1-F8DE-4854-AC8F-BE761117F75B}" type="pres">
      <dgm:prSet presAssocID="{5C2BA537-FD5E-48F5-ABEB-C2894F80B5F6}" presName="rootComposite" presStyleCnt="0"/>
      <dgm:spPr/>
    </dgm:pt>
    <dgm:pt modelId="{7F44C79C-74CC-4B2B-8368-1BC2405397E7}" type="pres">
      <dgm:prSet presAssocID="{5C2BA537-FD5E-48F5-ABEB-C2894F80B5F6}" presName="rootText" presStyleLbl="node1" presStyleIdx="1" presStyleCnt="2"/>
      <dgm:spPr/>
    </dgm:pt>
    <dgm:pt modelId="{C2F2E234-2B25-43C2-BAE6-30693154A0B1}" type="pres">
      <dgm:prSet presAssocID="{5C2BA537-FD5E-48F5-ABEB-C2894F80B5F6}" presName="rootConnector" presStyleLbl="node1" presStyleIdx="1" presStyleCnt="2"/>
      <dgm:spPr/>
    </dgm:pt>
    <dgm:pt modelId="{7D536E12-299F-41F1-B035-19F130D30BB9}" type="pres">
      <dgm:prSet presAssocID="{5C2BA537-FD5E-48F5-ABEB-C2894F80B5F6}" presName="childShape" presStyleCnt="0"/>
      <dgm:spPr/>
    </dgm:pt>
    <dgm:pt modelId="{D1DB04D6-28D5-48B4-BB20-7AB3557C6B2B}" type="pres">
      <dgm:prSet presAssocID="{CCFEE3F5-1005-45DD-8023-2442A3A41B57}" presName="Name13" presStyleLbl="parChTrans1D2" presStyleIdx="2" presStyleCnt="4"/>
      <dgm:spPr/>
    </dgm:pt>
    <dgm:pt modelId="{70D1893A-56FE-4B9F-B18F-0A32F58E20FB}" type="pres">
      <dgm:prSet presAssocID="{B8FD0AD1-7C48-432A-BA36-E9725E16D5CA}" presName="childText" presStyleLbl="bgAcc1" presStyleIdx="2" presStyleCnt="4">
        <dgm:presLayoutVars>
          <dgm:bulletEnabled val="1"/>
        </dgm:presLayoutVars>
      </dgm:prSet>
      <dgm:spPr/>
    </dgm:pt>
    <dgm:pt modelId="{F9526D01-17CD-453C-92F1-44CCD66CB71B}" type="pres">
      <dgm:prSet presAssocID="{561D7839-BB73-41FD-A6C9-6093C1BE3D2C}" presName="Name13" presStyleLbl="parChTrans1D2" presStyleIdx="3" presStyleCnt="4"/>
      <dgm:spPr/>
    </dgm:pt>
    <dgm:pt modelId="{82F0D8A7-EA5A-4CF9-8180-93FD5A99A822}" type="pres">
      <dgm:prSet presAssocID="{DC0ABAAB-4230-45FC-95AB-AF5509DD9021}" presName="childText" presStyleLbl="bgAcc1" presStyleIdx="3" presStyleCnt="4">
        <dgm:presLayoutVars>
          <dgm:bulletEnabled val="1"/>
        </dgm:presLayoutVars>
      </dgm:prSet>
      <dgm:spPr/>
    </dgm:pt>
  </dgm:ptLst>
  <dgm:cxnLst>
    <dgm:cxn modelId="{A96DD90B-EFF4-4905-B3FC-73BB21E1BAC3}" type="presOf" srcId="{8762C4A0-B58D-4965-AFEC-94EABC2218F4}" destId="{92BE73B4-BB50-4B60-A6C9-F6881AB06284}" srcOrd="0" destOrd="0" presId="urn:microsoft.com/office/officeart/2005/8/layout/hierarchy3"/>
    <dgm:cxn modelId="{4EFA291F-DC13-4617-832A-F0E340F403F3}" type="presOf" srcId="{7E0A8134-9AD1-4C33-AE77-21EE1EC72478}" destId="{D3580901-3874-4095-9BEB-1B330D004F22}" srcOrd="0" destOrd="0" presId="urn:microsoft.com/office/officeart/2005/8/layout/hierarchy3"/>
    <dgm:cxn modelId="{5F348424-57CE-4843-AFDD-160984D05308}" srcId="{3C2C9393-DFF1-43DF-A3C6-D829A4C02E08}" destId="{5C2BA537-FD5E-48F5-ABEB-C2894F80B5F6}" srcOrd="1" destOrd="0" parTransId="{0A42D34F-A6BD-4EB1-B63B-26A393F6BCE0}" sibTransId="{655660E3-E06C-457B-9629-4466CC2DC6C3}"/>
    <dgm:cxn modelId="{A59A4C25-BC16-4676-88F9-01A9BCAB8E48}" srcId="{9C8D0FF4-5ED4-4C7A-A0DC-67DF856E3719}" destId="{8762C4A0-B58D-4965-AFEC-94EABC2218F4}" srcOrd="1" destOrd="0" parTransId="{1746FB6D-09E0-4E54-A76F-B12B79A23D58}" sibTransId="{A36D625A-79FA-423A-A7AA-8C7AFE6D8DB2}"/>
    <dgm:cxn modelId="{2517DE3C-2ED4-4092-9E36-0EECE71FA551}" type="presOf" srcId="{3ECB2A24-A68C-4CFD-A461-0ABD20827598}" destId="{BD19D932-52B5-4A20-8F69-2C27AE22CCCA}" srcOrd="0" destOrd="0" presId="urn:microsoft.com/office/officeart/2005/8/layout/hierarchy3"/>
    <dgm:cxn modelId="{C50DAFA2-B72C-4C9B-8018-A8AA58FCCECE}" type="presOf" srcId="{3C2C9393-DFF1-43DF-A3C6-D829A4C02E08}" destId="{5E615FDB-B9DC-464C-BB1B-ED8C6BB7B04B}" srcOrd="0" destOrd="0" presId="urn:microsoft.com/office/officeart/2005/8/layout/hierarchy3"/>
    <dgm:cxn modelId="{AF6461A3-FA7A-4DBA-A288-BDFA282F5007}" type="presOf" srcId="{CCFEE3F5-1005-45DD-8023-2442A3A41B57}" destId="{D1DB04D6-28D5-48B4-BB20-7AB3557C6B2B}" srcOrd="0" destOrd="0" presId="urn:microsoft.com/office/officeart/2005/8/layout/hierarchy3"/>
    <dgm:cxn modelId="{4CC26CA6-151F-42E5-BE39-A2FEE3FFDD3F}" srcId="{3C2C9393-DFF1-43DF-A3C6-D829A4C02E08}" destId="{9C8D0FF4-5ED4-4C7A-A0DC-67DF856E3719}" srcOrd="0" destOrd="0" parTransId="{622CB291-7918-4A4F-B966-A2E9F64835AF}" sibTransId="{2F3FA6B0-AA3D-433A-BC31-68E0B893C6A1}"/>
    <dgm:cxn modelId="{A1E139B1-DC1B-4E98-B5C9-2CDD9B345F05}" type="presOf" srcId="{DC0ABAAB-4230-45FC-95AB-AF5509DD9021}" destId="{82F0D8A7-EA5A-4CF9-8180-93FD5A99A822}" srcOrd="0" destOrd="0" presId="urn:microsoft.com/office/officeart/2005/8/layout/hierarchy3"/>
    <dgm:cxn modelId="{3A2886B7-ECB5-4534-8335-F10233EA58CD}" type="presOf" srcId="{B8FD0AD1-7C48-432A-BA36-E9725E16D5CA}" destId="{70D1893A-56FE-4B9F-B18F-0A32F58E20FB}" srcOrd="0" destOrd="0" presId="urn:microsoft.com/office/officeart/2005/8/layout/hierarchy3"/>
    <dgm:cxn modelId="{04D1CCBE-B905-4126-AE2F-2FA27E687F14}" type="presOf" srcId="{5C2BA537-FD5E-48F5-ABEB-C2894F80B5F6}" destId="{C2F2E234-2B25-43C2-BAE6-30693154A0B1}" srcOrd="1" destOrd="0" presId="urn:microsoft.com/office/officeart/2005/8/layout/hierarchy3"/>
    <dgm:cxn modelId="{F8DCB2C7-AECA-4A6C-AFF1-F6CC06E53CB5}" type="presOf" srcId="{561D7839-BB73-41FD-A6C9-6093C1BE3D2C}" destId="{F9526D01-17CD-453C-92F1-44CCD66CB71B}" srcOrd="0" destOrd="0" presId="urn:microsoft.com/office/officeart/2005/8/layout/hierarchy3"/>
    <dgm:cxn modelId="{6B1240DB-81A3-4A14-95C7-6410AC6382BF}" type="presOf" srcId="{1746FB6D-09E0-4E54-A76F-B12B79A23D58}" destId="{7A863E44-8A21-4AEF-96F4-F58FFB65DA1E}" srcOrd="0" destOrd="0" presId="urn:microsoft.com/office/officeart/2005/8/layout/hierarchy3"/>
    <dgm:cxn modelId="{CB7608E8-EF91-4953-8C84-75AC36B35ECF}" srcId="{5C2BA537-FD5E-48F5-ABEB-C2894F80B5F6}" destId="{B8FD0AD1-7C48-432A-BA36-E9725E16D5CA}" srcOrd="0" destOrd="0" parTransId="{CCFEE3F5-1005-45DD-8023-2442A3A41B57}" sibTransId="{30E48C67-1765-4B1F-8136-7E7F9916DB49}"/>
    <dgm:cxn modelId="{9F68AFEE-86E6-4F07-84F7-5BAD9D4FD0B7}" srcId="{5C2BA537-FD5E-48F5-ABEB-C2894F80B5F6}" destId="{DC0ABAAB-4230-45FC-95AB-AF5509DD9021}" srcOrd="1" destOrd="0" parTransId="{561D7839-BB73-41FD-A6C9-6093C1BE3D2C}" sibTransId="{307CE64C-8256-43D8-83C4-C501A8DF8DC3}"/>
    <dgm:cxn modelId="{F0F60CF1-5C41-4850-B044-BE1B729108FB}" type="presOf" srcId="{5C2BA537-FD5E-48F5-ABEB-C2894F80B5F6}" destId="{7F44C79C-74CC-4B2B-8368-1BC2405397E7}" srcOrd="0" destOrd="0" presId="urn:microsoft.com/office/officeart/2005/8/layout/hierarchy3"/>
    <dgm:cxn modelId="{CFBD75F3-1DE8-4709-B362-A7B3E8652EA7}" type="presOf" srcId="{9C8D0FF4-5ED4-4C7A-A0DC-67DF856E3719}" destId="{D48855A7-4A78-463B-8CE9-8F595B7AE006}" srcOrd="1" destOrd="0" presId="urn:microsoft.com/office/officeart/2005/8/layout/hierarchy3"/>
    <dgm:cxn modelId="{B65A6DF9-1853-4BF8-B75B-085C5BCCDBC7}" srcId="{9C8D0FF4-5ED4-4C7A-A0DC-67DF856E3719}" destId="{3ECB2A24-A68C-4CFD-A461-0ABD20827598}" srcOrd="0" destOrd="0" parTransId="{7E0A8134-9AD1-4C33-AE77-21EE1EC72478}" sibTransId="{5A078FB8-72CE-408D-AC64-7F6587C6DA60}"/>
    <dgm:cxn modelId="{8F0B68FB-59EC-48C9-B314-481A793FBC45}" type="presOf" srcId="{9C8D0FF4-5ED4-4C7A-A0DC-67DF856E3719}" destId="{EE1CBD1B-5365-4DF7-8397-84DA14D24FFB}" srcOrd="0" destOrd="0" presId="urn:microsoft.com/office/officeart/2005/8/layout/hierarchy3"/>
    <dgm:cxn modelId="{03ED41BB-3425-477F-A392-B99A685C1A42}" type="presParOf" srcId="{5E615FDB-B9DC-464C-BB1B-ED8C6BB7B04B}" destId="{0418C379-47E3-4E04-AA93-CB7EEFACFD88}" srcOrd="0" destOrd="0" presId="urn:microsoft.com/office/officeart/2005/8/layout/hierarchy3"/>
    <dgm:cxn modelId="{75DD7CC3-34EA-4499-862C-6EB73ECD0CBC}" type="presParOf" srcId="{0418C379-47E3-4E04-AA93-CB7EEFACFD88}" destId="{D4C3802F-DB72-4993-B20B-6961BA1E57DD}" srcOrd="0" destOrd="0" presId="urn:microsoft.com/office/officeart/2005/8/layout/hierarchy3"/>
    <dgm:cxn modelId="{615AC630-AD47-4EEC-A836-9679356A5922}" type="presParOf" srcId="{D4C3802F-DB72-4993-B20B-6961BA1E57DD}" destId="{EE1CBD1B-5365-4DF7-8397-84DA14D24FFB}" srcOrd="0" destOrd="0" presId="urn:microsoft.com/office/officeart/2005/8/layout/hierarchy3"/>
    <dgm:cxn modelId="{72C5A745-90FA-4903-BD29-85CBA188C7AB}" type="presParOf" srcId="{D4C3802F-DB72-4993-B20B-6961BA1E57DD}" destId="{D48855A7-4A78-463B-8CE9-8F595B7AE006}" srcOrd="1" destOrd="0" presId="urn:microsoft.com/office/officeart/2005/8/layout/hierarchy3"/>
    <dgm:cxn modelId="{A9952CBF-AE24-4CB2-8B86-A13FC946D4D7}" type="presParOf" srcId="{0418C379-47E3-4E04-AA93-CB7EEFACFD88}" destId="{B1837EB1-15FE-4A28-B7DC-A75F235B5A2F}" srcOrd="1" destOrd="0" presId="urn:microsoft.com/office/officeart/2005/8/layout/hierarchy3"/>
    <dgm:cxn modelId="{579FB82B-08C6-4871-B799-CE768AB8F26F}" type="presParOf" srcId="{B1837EB1-15FE-4A28-B7DC-A75F235B5A2F}" destId="{D3580901-3874-4095-9BEB-1B330D004F22}" srcOrd="0" destOrd="0" presId="urn:microsoft.com/office/officeart/2005/8/layout/hierarchy3"/>
    <dgm:cxn modelId="{866AEBC0-D904-4B98-8887-A96445C60114}" type="presParOf" srcId="{B1837EB1-15FE-4A28-B7DC-A75F235B5A2F}" destId="{BD19D932-52B5-4A20-8F69-2C27AE22CCCA}" srcOrd="1" destOrd="0" presId="urn:microsoft.com/office/officeart/2005/8/layout/hierarchy3"/>
    <dgm:cxn modelId="{D564539E-1DAD-47D7-B273-87E5A1699164}" type="presParOf" srcId="{B1837EB1-15FE-4A28-B7DC-A75F235B5A2F}" destId="{7A863E44-8A21-4AEF-96F4-F58FFB65DA1E}" srcOrd="2" destOrd="0" presId="urn:microsoft.com/office/officeart/2005/8/layout/hierarchy3"/>
    <dgm:cxn modelId="{9D19C276-176C-4244-8454-EFEC2EB9A16B}" type="presParOf" srcId="{B1837EB1-15FE-4A28-B7DC-A75F235B5A2F}" destId="{92BE73B4-BB50-4B60-A6C9-F6881AB06284}" srcOrd="3" destOrd="0" presId="urn:microsoft.com/office/officeart/2005/8/layout/hierarchy3"/>
    <dgm:cxn modelId="{E371EA6F-BFDA-4228-9AA6-CABF0A495273}" type="presParOf" srcId="{5E615FDB-B9DC-464C-BB1B-ED8C6BB7B04B}" destId="{B9A5E7F8-0681-42D9-ABBB-579255CC2E22}" srcOrd="1" destOrd="0" presId="urn:microsoft.com/office/officeart/2005/8/layout/hierarchy3"/>
    <dgm:cxn modelId="{2C2BC226-1AF3-499F-98B3-1A15A4201047}" type="presParOf" srcId="{B9A5E7F8-0681-42D9-ABBB-579255CC2E22}" destId="{D4511CB1-F8DE-4854-AC8F-BE761117F75B}" srcOrd="0" destOrd="0" presId="urn:microsoft.com/office/officeart/2005/8/layout/hierarchy3"/>
    <dgm:cxn modelId="{E1D9DB98-8157-4BDB-AE00-5837A1865EC4}" type="presParOf" srcId="{D4511CB1-F8DE-4854-AC8F-BE761117F75B}" destId="{7F44C79C-74CC-4B2B-8368-1BC2405397E7}" srcOrd="0" destOrd="0" presId="urn:microsoft.com/office/officeart/2005/8/layout/hierarchy3"/>
    <dgm:cxn modelId="{EEE407C5-B871-4860-8D6E-12C5A3E39396}" type="presParOf" srcId="{D4511CB1-F8DE-4854-AC8F-BE761117F75B}" destId="{C2F2E234-2B25-43C2-BAE6-30693154A0B1}" srcOrd="1" destOrd="0" presId="urn:microsoft.com/office/officeart/2005/8/layout/hierarchy3"/>
    <dgm:cxn modelId="{F85EEFBF-EBF0-453A-978F-741E30F90A1E}" type="presParOf" srcId="{B9A5E7F8-0681-42D9-ABBB-579255CC2E22}" destId="{7D536E12-299F-41F1-B035-19F130D30BB9}" srcOrd="1" destOrd="0" presId="urn:microsoft.com/office/officeart/2005/8/layout/hierarchy3"/>
    <dgm:cxn modelId="{E9447C60-1716-4057-9359-E8185D5CFF97}" type="presParOf" srcId="{7D536E12-299F-41F1-B035-19F130D30BB9}" destId="{D1DB04D6-28D5-48B4-BB20-7AB3557C6B2B}" srcOrd="0" destOrd="0" presId="urn:microsoft.com/office/officeart/2005/8/layout/hierarchy3"/>
    <dgm:cxn modelId="{B4A2115A-175E-405C-A828-468203CE047E}" type="presParOf" srcId="{7D536E12-299F-41F1-B035-19F130D30BB9}" destId="{70D1893A-56FE-4B9F-B18F-0A32F58E20FB}" srcOrd="1" destOrd="0" presId="urn:microsoft.com/office/officeart/2005/8/layout/hierarchy3"/>
    <dgm:cxn modelId="{D4587256-0BE5-4238-B558-5F9B6B01C579}" type="presParOf" srcId="{7D536E12-299F-41F1-B035-19F130D30BB9}" destId="{F9526D01-17CD-453C-92F1-44CCD66CB71B}" srcOrd="2" destOrd="0" presId="urn:microsoft.com/office/officeart/2005/8/layout/hierarchy3"/>
    <dgm:cxn modelId="{2A3A4C86-3B89-428C-A85E-B603A44F3DFD}" type="presParOf" srcId="{7D536E12-299F-41F1-B035-19F130D30BB9}" destId="{82F0D8A7-EA5A-4CF9-8180-93FD5A99A82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40EDD-283A-47DA-97CD-1F09CA569123}">
      <dsp:nvSpPr>
        <dsp:cNvPr id="0" name=""/>
        <dsp:cNvSpPr/>
      </dsp:nvSpPr>
      <dsp:spPr>
        <a:xfrm>
          <a:off x="1001" y="32223"/>
          <a:ext cx="3904381" cy="2342628"/>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4B116F"/>
              </a:solidFill>
              <a:latin typeface="Inter Light"/>
              <a:ea typeface="Inter Light"/>
              <a:cs typeface="Inter Light"/>
              <a:sym typeface="Inter Light"/>
            </a:rPr>
            <a:t>Jumuʿah</a:t>
          </a:r>
          <a:r>
            <a:rPr lang="en-US" sz="2400" b="1" kern="1200" dirty="0">
              <a:solidFill>
                <a:srgbClr val="4B116F"/>
              </a:solidFill>
              <a:latin typeface="Inter Light"/>
              <a:ea typeface="Inter Light"/>
              <a:cs typeface="Inter Light"/>
              <a:sym typeface="Inter Light"/>
            </a:rPr>
            <a:t> ṣalāh</a:t>
          </a:r>
          <a:endParaRPr lang="en-GB" sz="2400" b="1" kern="1200" dirty="0">
            <a:solidFill>
              <a:srgbClr val="4B116F"/>
            </a:solidFill>
          </a:endParaRPr>
        </a:p>
      </dsp:txBody>
      <dsp:txXfrm>
        <a:off x="115359" y="146581"/>
        <a:ext cx="3675665" cy="2113912"/>
      </dsp:txXfrm>
    </dsp:sp>
    <dsp:sp modelId="{19363B8A-4D1F-4F04-B7CF-0AB7E4FA3635}">
      <dsp:nvSpPr>
        <dsp:cNvPr id="0" name=""/>
        <dsp:cNvSpPr/>
      </dsp:nvSpPr>
      <dsp:spPr>
        <a:xfrm>
          <a:off x="4295820" y="32223"/>
          <a:ext cx="3904381" cy="2342628"/>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4B116F"/>
              </a:solidFill>
              <a:latin typeface="Inter Light"/>
              <a:ea typeface="Inter Light"/>
              <a:cs typeface="Inter Light"/>
              <a:sym typeface="Inter Light"/>
            </a:rPr>
            <a:t>The Friday sermon: Umm </a:t>
          </a:r>
          <a:r>
            <a:rPr lang="en-US" sz="2400" b="1" kern="1200" dirty="0" err="1">
              <a:solidFill>
                <a:srgbClr val="4B116F"/>
              </a:solidFill>
              <a:latin typeface="Inter Light"/>
              <a:ea typeface="Inter Light"/>
              <a:cs typeface="Inter Light"/>
              <a:sym typeface="Inter Light"/>
            </a:rPr>
            <a:t>Hishām</a:t>
          </a:r>
          <a:r>
            <a:rPr lang="en-US" sz="2400" b="1" kern="1200" dirty="0">
              <a:solidFill>
                <a:srgbClr val="4B116F"/>
              </a:solidFill>
              <a:latin typeface="Inter Light"/>
              <a:ea typeface="Inter Light"/>
              <a:cs typeface="Inter Light"/>
              <a:sym typeface="Inter Light"/>
            </a:rPr>
            <a:t> b. </a:t>
          </a:r>
          <a:r>
            <a:rPr lang="en-US" sz="2400" b="1" kern="1200" dirty="0" err="1">
              <a:solidFill>
                <a:srgbClr val="4B116F"/>
              </a:solidFill>
              <a:latin typeface="Inter Light"/>
              <a:ea typeface="Inter Light"/>
              <a:cs typeface="Inter Light"/>
              <a:sym typeface="Inter Light"/>
            </a:rPr>
            <a:t>Ḥārithah</a:t>
          </a:r>
          <a:endParaRPr lang="en-US" sz="2400" b="1" kern="1200" dirty="0">
            <a:solidFill>
              <a:srgbClr val="4B116F"/>
            </a:solidFill>
            <a:latin typeface="Inter Light"/>
            <a:ea typeface="Inter Light"/>
            <a:cs typeface="Inter Light"/>
            <a:sym typeface="Inter Light"/>
          </a:endParaRPr>
        </a:p>
      </dsp:txBody>
      <dsp:txXfrm>
        <a:off x="4410178" y="146581"/>
        <a:ext cx="3675665" cy="2113912"/>
      </dsp:txXfrm>
    </dsp:sp>
    <dsp:sp modelId="{926BB45C-DAD5-488A-8525-D5A8F25263A7}">
      <dsp:nvSpPr>
        <dsp:cNvPr id="0" name=""/>
        <dsp:cNvSpPr/>
      </dsp:nvSpPr>
      <dsp:spPr>
        <a:xfrm>
          <a:off x="1001" y="2765290"/>
          <a:ext cx="3904381" cy="2342628"/>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4B116F"/>
              </a:solidFill>
              <a:latin typeface="Inter Light"/>
              <a:ea typeface="Inter Light"/>
              <a:cs typeface="Inter Light"/>
              <a:sym typeface="Inter Light"/>
            </a:rPr>
            <a:t>The two Eid </a:t>
          </a:r>
          <a:r>
            <a:rPr lang="en-US" sz="2400" b="1" kern="1200" dirty="0" err="1">
              <a:solidFill>
                <a:srgbClr val="4B116F"/>
              </a:solidFill>
              <a:latin typeface="Inter Light"/>
              <a:ea typeface="Inter Light"/>
              <a:cs typeface="Inter Light"/>
              <a:sym typeface="Inter Light"/>
            </a:rPr>
            <a:t>ṣalāhs</a:t>
          </a:r>
          <a:endParaRPr lang="en-US" sz="2400" b="1" kern="1200" dirty="0">
            <a:solidFill>
              <a:srgbClr val="4B116F"/>
            </a:solidFill>
            <a:latin typeface="Inter Light"/>
            <a:ea typeface="Inter Light"/>
            <a:cs typeface="Inter Light"/>
            <a:sym typeface="Inter Light"/>
          </a:endParaRPr>
        </a:p>
      </dsp:txBody>
      <dsp:txXfrm>
        <a:off x="115359" y="2879648"/>
        <a:ext cx="3675665" cy="2113912"/>
      </dsp:txXfrm>
    </dsp:sp>
    <dsp:sp modelId="{AD034CFA-267E-42F1-B4F4-220C780ED432}">
      <dsp:nvSpPr>
        <dsp:cNvPr id="0" name=""/>
        <dsp:cNvSpPr/>
      </dsp:nvSpPr>
      <dsp:spPr>
        <a:xfrm>
          <a:off x="4295820" y="2765290"/>
          <a:ext cx="3904381" cy="2342628"/>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4B116F"/>
              </a:solidFill>
              <a:latin typeface="Inter Light"/>
              <a:ea typeface="Inter Light"/>
              <a:cs typeface="Inter Light"/>
              <a:sym typeface="Inter Light"/>
            </a:rPr>
            <a:t>Fajr ṣalāh</a:t>
          </a:r>
        </a:p>
      </dsp:txBody>
      <dsp:txXfrm>
        <a:off x="4410178" y="2879648"/>
        <a:ext cx="3675665" cy="2113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D7CA7-1F5B-4BA2-B434-45730325F87B}">
      <dsp:nvSpPr>
        <dsp:cNvPr id="0" name=""/>
        <dsp:cNvSpPr/>
      </dsp:nvSpPr>
      <dsp:spPr>
        <a:xfrm>
          <a:off x="0" y="417122"/>
          <a:ext cx="9272586" cy="1216800"/>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lumMod val="75000"/>
                  <a:lumOff val="25000"/>
                </a:schemeClr>
              </a:solidFill>
            </a:rPr>
            <a:t>Can I explain in 2 minutes *why* the Qur’an is majestic?</a:t>
          </a:r>
        </a:p>
      </dsp:txBody>
      <dsp:txXfrm>
        <a:off x="59399" y="476521"/>
        <a:ext cx="9153788" cy="1098002"/>
      </dsp:txXfrm>
    </dsp:sp>
    <dsp:sp modelId="{716EB27D-BE11-49C3-80AC-0D1C0348CDF4}">
      <dsp:nvSpPr>
        <dsp:cNvPr id="0" name=""/>
        <dsp:cNvSpPr/>
      </dsp:nvSpPr>
      <dsp:spPr>
        <a:xfrm>
          <a:off x="0" y="1821123"/>
          <a:ext cx="9272586" cy="1216800"/>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lumMod val="75000"/>
                  <a:lumOff val="25000"/>
                </a:schemeClr>
              </a:solidFill>
            </a:rPr>
            <a:t>Do I feel connected to the Qur’an?</a:t>
          </a:r>
        </a:p>
      </dsp:txBody>
      <dsp:txXfrm>
        <a:off x="59399" y="1880522"/>
        <a:ext cx="9153788" cy="1098002"/>
      </dsp:txXfrm>
    </dsp:sp>
    <dsp:sp modelId="{08A19630-0B51-4390-B03B-A8EF4A2DD46B}">
      <dsp:nvSpPr>
        <dsp:cNvPr id="0" name=""/>
        <dsp:cNvSpPr/>
      </dsp:nvSpPr>
      <dsp:spPr>
        <a:xfrm>
          <a:off x="0" y="3225123"/>
          <a:ext cx="9272586" cy="1216800"/>
        </a:xfrm>
        <a:prstGeom prst="roundRect">
          <a:avLst/>
        </a:prstGeom>
        <a:solidFill>
          <a:srgbClr val="EEEB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lumMod val="75000"/>
                  <a:lumOff val="25000"/>
                </a:schemeClr>
              </a:solidFill>
            </a:rPr>
            <a:t>How important is the Qur’an in my life (on a scale from 1-10)?</a:t>
          </a:r>
        </a:p>
      </dsp:txBody>
      <dsp:txXfrm>
        <a:off x="59399" y="3284522"/>
        <a:ext cx="9153788"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CBD1B-5365-4DF7-8397-84DA14D24FFB}">
      <dsp:nvSpPr>
        <dsp:cNvPr id="0" name=""/>
        <dsp:cNvSpPr/>
      </dsp:nvSpPr>
      <dsp:spPr>
        <a:xfrm>
          <a:off x="877370" y="3269"/>
          <a:ext cx="3366006" cy="1683003"/>
        </a:xfrm>
        <a:prstGeom prst="roundRect">
          <a:avLst>
            <a:gd name="adj" fmla="val 10000"/>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ar-SA" sz="3600" i="0" u="none" strike="noStrike" kern="1200" dirty="0">
              <a:solidFill>
                <a:srgbClr val="413169"/>
              </a:solidFill>
              <a:effectLst/>
              <a:latin typeface="Noto Naskh Arabic SemiBold" pitchFamily="2" charset="-78"/>
              <a:cs typeface="Noto Naskh Arabic SemiBold" pitchFamily="2" charset="-78"/>
            </a:rPr>
            <a:t>بَهِيجٍ</a:t>
          </a:r>
          <a:endParaRPr lang="en-GB" sz="3600" kern="1200" dirty="0"/>
        </a:p>
      </dsp:txBody>
      <dsp:txXfrm>
        <a:off x="926663" y="52562"/>
        <a:ext cx="3267420" cy="1584417"/>
      </dsp:txXfrm>
    </dsp:sp>
    <dsp:sp modelId="{D3580901-3874-4095-9BEB-1B330D004F22}">
      <dsp:nvSpPr>
        <dsp:cNvPr id="0" name=""/>
        <dsp:cNvSpPr/>
      </dsp:nvSpPr>
      <dsp:spPr>
        <a:xfrm>
          <a:off x="1213971" y="1686272"/>
          <a:ext cx="336600" cy="1262252"/>
        </a:xfrm>
        <a:custGeom>
          <a:avLst/>
          <a:gdLst/>
          <a:ahLst/>
          <a:cxnLst/>
          <a:rect l="0" t="0" r="0" b="0"/>
          <a:pathLst>
            <a:path>
              <a:moveTo>
                <a:pt x="0" y="0"/>
              </a:moveTo>
              <a:lnTo>
                <a:pt x="0" y="1262252"/>
              </a:lnTo>
              <a:lnTo>
                <a:pt x="336600" y="1262252"/>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BD19D932-52B5-4A20-8F69-2C27AE22CCCA}">
      <dsp:nvSpPr>
        <dsp:cNvPr id="0" name=""/>
        <dsp:cNvSpPr/>
      </dsp:nvSpPr>
      <dsp:spPr>
        <a:xfrm>
          <a:off x="1550572" y="2107023"/>
          <a:ext cx="2692805" cy="1683003"/>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1E1E1E"/>
              </a:solidFill>
              <a:latin typeface="Inter Light"/>
              <a:ea typeface="Inter Light"/>
              <a:cs typeface="Inter Light"/>
              <a:sym typeface="Inter Light"/>
            </a:rPr>
            <a:t>Joyous, beautiful. </a:t>
          </a:r>
          <a:endParaRPr lang="en-GB" sz="2200" kern="1200" dirty="0"/>
        </a:p>
      </dsp:txBody>
      <dsp:txXfrm>
        <a:off x="1599865" y="2156316"/>
        <a:ext cx="2594219" cy="1584417"/>
      </dsp:txXfrm>
    </dsp:sp>
    <dsp:sp modelId="{7A863E44-8A21-4AEF-96F4-F58FFB65DA1E}">
      <dsp:nvSpPr>
        <dsp:cNvPr id="0" name=""/>
        <dsp:cNvSpPr/>
      </dsp:nvSpPr>
      <dsp:spPr>
        <a:xfrm>
          <a:off x="1213971" y="1686272"/>
          <a:ext cx="336600" cy="3366006"/>
        </a:xfrm>
        <a:custGeom>
          <a:avLst/>
          <a:gdLst/>
          <a:ahLst/>
          <a:cxnLst/>
          <a:rect l="0" t="0" r="0" b="0"/>
          <a:pathLst>
            <a:path>
              <a:moveTo>
                <a:pt x="0" y="0"/>
              </a:moveTo>
              <a:lnTo>
                <a:pt x="0" y="3366006"/>
              </a:lnTo>
              <a:lnTo>
                <a:pt x="336600" y="3366006"/>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92BE73B4-BB50-4B60-A6C9-F6881AB06284}">
      <dsp:nvSpPr>
        <dsp:cNvPr id="0" name=""/>
        <dsp:cNvSpPr/>
      </dsp:nvSpPr>
      <dsp:spPr>
        <a:xfrm>
          <a:off x="1550572" y="4210777"/>
          <a:ext cx="2692805" cy="1683003"/>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1E1E1E"/>
              </a:solidFill>
              <a:latin typeface="Inter Light"/>
              <a:ea typeface="Inter Light"/>
              <a:cs typeface="Inter Light"/>
              <a:sym typeface="Inter Light"/>
            </a:rPr>
            <a:t>We </a:t>
          </a:r>
          <a:r>
            <a:rPr lang="en-US" sz="2200" kern="1200" dirty="0">
              <a:solidFill>
                <a:srgbClr val="1E1E1E"/>
              </a:solidFill>
              <a:latin typeface="Inter Light"/>
              <a:ea typeface="Inter Light"/>
              <a:cs typeface="Inter Light"/>
              <a:sym typeface="Inter Light"/>
            </a:rPr>
            <a:t>just need to open our eyes and </a:t>
          </a:r>
          <a:r>
            <a:rPr lang="en-US" sz="2200" b="1" kern="1200" dirty="0">
              <a:solidFill>
                <a:srgbClr val="1E1E1E"/>
              </a:solidFill>
              <a:latin typeface="Inter Light"/>
              <a:ea typeface="Inter Light"/>
              <a:cs typeface="Inter Light"/>
              <a:sym typeface="Inter Light"/>
            </a:rPr>
            <a:t>hearts</a:t>
          </a:r>
          <a:r>
            <a:rPr lang="en-US" sz="2200" kern="1200" dirty="0">
              <a:solidFill>
                <a:srgbClr val="1E1E1E"/>
              </a:solidFill>
              <a:latin typeface="Inter Light"/>
              <a:ea typeface="Inter Light"/>
              <a:cs typeface="Inter Light"/>
              <a:sym typeface="Inter Light"/>
            </a:rPr>
            <a:t>.</a:t>
          </a:r>
          <a:endParaRPr lang="en-GB" sz="2200" kern="1200" dirty="0"/>
        </a:p>
      </dsp:txBody>
      <dsp:txXfrm>
        <a:off x="1599865" y="4260070"/>
        <a:ext cx="2594219" cy="1584417"/>
      </dsp:txXfrm>
    </dsp:sp>
    <dsp:sp modelId="{7F44C79C-74CC-4B2B-8368-1BC2405397E7}">
      <dsp:nvSpPr>
        <dsp:cNvPr id="0" name=""/>
        <dsp:cNvSpPr/>
      </dsp:nvSpPr>
      <dsp:spPr>
        <a:xfrm>
          <a:off x="5084879" y="3269"/>
          <a:ext cx="3366006" cy="1683003"/>
        </a:xfrm>
        <a:prstGeom prst="roundRect">
          <a:avLst>
            <a:gd name="adj" fmla="val 10000"/>
          </a:avLst>
        </a:prstGeom>
        <a:solidFill>
          <a:srgbClr val="FAAC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ar-SA" sz="3600" i="0" u="none" strike="noStrike" kern="1200" dirty="0">
              <a:solidFill>
                <a:srgbClr val="413169"/>
              </a:solidFill>
              <a:effectLst/>
              <a:latin typeface="Noto Naskh Arabic SemiBold" pitchFamily="2" charset="-78"/>
              <a:cs typeface="Noto Naskh Arabic SemiBold" pitchFamily="2" charset="-78"/>
            </a:rPr>
            <a:t>رَوَٰسِىَ</a:t>
          </a:r>
          <a:endParaRPr lang="en-GB" sz="1800" kern="1200" dirty="0"/>
        </a:p>
      </dsp:txBody>
      <dsp:txXfrm>
        <a:off x="5134172" y="52562"/>
        <a:ext cx="3267420" cy="1584417"/>
      </dsp:txXfrm>
    </dsp:sp>
    <dsp:sp modelId="{D1DB04D6-28D5-48B4-BB20-7AB3557C6B2B}">
      <dsp:nvSpPr>
        <dsp:cNvPr id="0" name=""/>
        <dsp:cNvSpPr/>
      </dsp:nvSpPr>
      <dsp:spPr>
        <a:xfrm>
          <a:off x="5421480" y="1686272"/>
          <a:ext cx="336600" cy="1262252"/>
        </a:xfrm>
        <a:custGeom>
          <a:avLst/>
          <a:gdLst/>
          <a:ahLst/>
          <a:cxnLst/>
          <a:rect l="0" t="0" r="0" b="0"/>
          <a:pathLst>
            <a:path>
              <a:moveTo>
                <a:pt x="0" y="0"/>
              </a:moveTo>
              <a:lnTo>
                <a:pt x="0" y="1262252"/>
              </a:lnTo>
              <a:lnTo>
                <a:pt x="336600" y="12622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1893A-56FE-4B9F-B18F-0A32F58E20FB}">
      <dsp:nvSpPr>
        <dsp:cNvPr id="0" name=""/>
        <dsp:cNvSpPr/>
      </dsp:nvSpPr>
      <dsp:spPr>
        <a:xfrm>
          <a:off x="5758080" y="2107023"/>
          <a:ext cx="2692805" cy="1683003"/>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dirty="0">
              <a:solidFill>
                <a:srgbClr val="1E1E1E"/>
              </a:solidFill>
              <a:latin typeface="Inter Light"/>
              <a:ea typeface="Inter Light"/>
              <a:cs typeface="Inter Light"/>
              <a:sym typeface="Inter Light"/>
            </a:rPr>
            <a:t>[A] What is the function of mountains?</a:t>
          </a:r>
          <a:endParaRPr lang="en-GB" sz="2200" kern="1200" dirty="0"/>
        </a:p>
      </dsp:txBody>
      <dsp:txXfrm>
        <a:off x="5807373" y="2156316"/>
        <a:ext cx="2594219" cy="1584417"/>
      </dsp:txXfrm>
    </dsp:sp>
    <dsp:sp modelId="{F9526D01-17CD-453C-92F1-44CCD66CB71B}">
      <dsp:nvSpPr>
        <dsp:cNvPr id="0" name=""/>
        <dsp:cNvSpPr/>
      </dsp:nvSpPr>
      <dsp:spPr>
        <a:xfrm>
          <a:off x="5421480" y="1686272"/>
          <a:ext cx="336600" cy="3366006"/>
        </a:xfrm>
        <a:custGeom>
          <a:avLst/>
          <a:gdLst/>
          <a:ahLst/>
          <a:cxnLst/>
          <a:rect l="0" t="0" r="0" b="0"/>
          <a:pathLst>
            <a:path>
              <a:moveTo>
                <a:pt x="0" y="0"/>
              </a:moveTo>
              <a:lnTo>
                <a:pt x="0" y="3366006"/>
              </a:lnTo>
              <a:lnTo>
                <a:pt x="336600" y="3366006"/>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82F0D8A7-EA5A-4CF9-8180-93FD5A99A822}">
      <dsp:nvSpPr>
        <dsp:cNvPr id="0" name=""/>
        <dsp:cNvSpPr/>
      </dsp:nvSpPr>
      <dsp:spPr>
        <a:xfrm>
          <a:off x="5758080" y="4210777"/>
          <a:ext cx="2692805" cy="1683003"/>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1E1E1E"/>
              </a:solidFill>
              <a:latin typeface="Inter Light"/>
              <a:ea typeface="Inter Light"/>
              <a:cs typeface="Inter Light"/>
              <a:sym typeface="Inter Light"/>
            </a:rPr>
            <a:t>Revelation’s purpose is to make our hearts firm and stable too. </a:t>
          </a:r>
          <a:endParaRPr lang="en-US" sz="2200" kern="1200" dirty="0">
            <a:solidFill>
              <a:srgbClr val="1E1E1E"/>
            </a:solidFill>
            <a:latin typeface="Inter Light"/>
            <a:ea typeface="Inter Light"/>
            <a:cs typeface="Inter Light"/>
            <a:sym typeface="Inter Light"/>
          </a:endParaRPr>
        </a:p>
      </dsp:txBody>
      <dsp:txXfrm>
        <a:off x="5807373" y="4260070"/>
        <a:ext cx="2594219" cy="15844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200548-7EBE-0E21-797C-AD66A20EF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a:extLst>
              <a:ext uri="{FF2B5EF4-FFF2-40B4-BE49-F238E27FC236}">
                <a16:creationId xmlns:a16="http://schemas.microsoft.com/office/drawing/2014/main" id="{1B14E242-D49C-E3EA-6D06-6CEDEDBB2C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44F31-D98B-4664-B24D-78FD4B26DFB8}" type="datetimeFigureOut">
              <a:rPr lang="en-PK" smtClean="0"/>
              <a:t>26/02/2025</a:t>
            </a:fld>
            <a:endParaRPr lang="en-PK"/>
          </a:p>
        </p:txBody>
      </p:sp>
      <p:sp>
        <p:nvSpPr>
          <p:cNvPr id="4" name="Footer Placeholder 3">
            <a:extLst>
              <a:ext uri="{FF2B5EF4-FFF2-40B4-BE49-F238E27FC236}">
                <a16:creationId xmlns:a16="http://schemas.microsoft.com/office/drawing/2014/main" id="{79A69138-6F1A-4ECC-3923-32C1A9803E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5" name="Slide Number Placeholder 4">
            <a:extLst>
              <a:ext uri="{FF2B5EF4-FFF2-40B4-BE49-F238E27FC236}">
                <a16:creationId xmlns:a16="http://schemas.microsoft.com/office/drawing/2014/main" id="{4E3BEC6F-D5AA-9F24-D99B-925C0A44DB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CD279-3F22-48EB-B7F4-A44D482A3C6F}" type="slidenum">
              <a:rPr lang="en-PK" smtClean="0"/>
              <a:t>‹#›</a:t>
            </a:fld>
            <a:endParaRPr lang="en-PK"/>
          </a:p>
        </p:txBody>
      </p:sp>
    </p:spTree>
    <p:extLst>
      <p:ext uri="{BB962C8B-B14F-4D97-AF65-F5344CB8AC3E}">
        <p14:creationId xmlns:p14="http://schemas.microsoft.com/office/powerpoint/2010/main" val="828303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2CA6AB25-F04A-40D1-D039-C131280AC176}"/>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450AAC76-F031-90F1-6DCE-C0DE7B640ED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This is the </a:t>
            </a:r>
            <a:r>
              <a:rPr lang="en-GB" sz="1800" b="1" i="0" u="none" strike="noStrike" dirty="0">
                <a:solidFill>
                  <a:srgbClr val="000000"/>
                </a:solidFill>
                <a:effectLst/>
                <a:latin typeface="Arial" panose="020B0604020202020204" pitchFamily="34" charset="0"/>
              </a:rPr>
              <a:t>second </a:t>
            </a:r>
            <a:r>
              <a:rPr lang="en-GB" sz="1800" b="0" i="0" u="none" strike="noStrike" dirty="0">
                <a:solidFill>
                  <a:srgbClr val="000000"/>
                </a:solidFill>
                <a:effectLst/>
                <a:latin typeface="Arial" panose="020B0604020202020204" pitchFamily="34" charset="0"/>
              </a:rPr>
              <a:t>issue that the Quraysh raised. </a:t>
            </a:r>
            <a:r>
              <a:rPr lang="en-GB" sz="1800" dirty="0">
                <a:solidFill>
                  <a:srgbClr val="1E1E1E"/>
                </a:solidFill>
                <a:latin typeface="Inter Light"/>
                <a:ea typeface="Inter Light"/>
                <a:cs typeface="Inter Light"/>
                <a:sym typeface="Inter Light"/>
              </a:rPr>
              <a:t>The Quraysh did not believe it was possible for humans to be brought back to life after their bones had decomposed.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1E1E1E"/>
                </a:solidFill>
                <a:latin typeface="Inter Light"/>
                <a:ea typeface="Inter Light"/>
                <a:cs typeface="Inter Light"/>
                <a:sym typeface="Inter Light"/>
              </a:rPr>
              <a:t>There’s no way this is going to happen! </a:t>
            </a:r>
            <a:r>
              <a:rPr lang="ar-SA" sz="1800" i="0" u="none" strike="noStrike" dirty="0">
                <a:solidFill>
                  <a:srgbClr val="413169"/>
                </a:solidFill>
                <a:effectLst/>
                <a:latin typeface="Noto Naskh Arabic SemiBold" pitchFamily="2" charset="-78"/>
                <a:cs typeface="Noto Naskh Arabic SemiBold" pitchFamily="2" charset="-78"/>
              </a:rPr>
              <a:t>ذَٰلِكَ رَجْعٌ بَعِيدٌ </a:t>
            </a:r>
            <a:endParaRPr lang="en-GB" sz="1800" dirty="0">
              <a:solidFill>
                <a:srgbClr val="1E1E1E"/>
              </a:solidFill>
              <a:latin typeface="Inter Light"/>
              <a:ea typeface="Inter Light"/>
              <a:cs typeface="Inter Light"/>
              <a:sym typeface="Inter Light"/>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rest of the </a:t>
            </a:r>
            <a:r>
              <a:rPr lang="en-GB" sz="1800" b="0" i="0" u="none" strike="noStrike" dirty="0" err="1">
                <a:solidFill>
                  <a:srgbClr val="000000"/>
                </a:solidFill>
                <a:effectLst/>
                <a:latin typeface="Arial" panose="020B0604020202020204" pitchFamily="34" charset="0"/>
              </a:rPr>
              <a:t>sūrah</a:t>
            </a:r>
            <a:r>
              <a:rPr lang="en-GB" sz="1800" b="0" i="0" u="none" strike="noStrike" dirty="0">
                <a:solidFill>
                  <a:srgbClr val="000000"/>
                </a:solidFill>
                <a:effectLst/>
                <a:latin typeface="Arial" panose="020B0604020202020204" pitchFamily="34" charset="0"/>
              </a:rPr>
              <a:t> is a response to this issue.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Resurrection or life after death is a central belief of ours. It is one of the 3 key themes of the Qur’an revealed in Makkah. Allah will prove, again and again, how this will most certainly happen.</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0DEBA39F-E69B-377F-7C42-185FA69070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64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74D5D0A7-074F-80A5-5E37-85747CA95119}"/>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DD07EE46-ECB0-F220-6A10-743A4E515AE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Allah knows what the earth consumes of their dead bodies.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From verses 4 to 14, Allah mentions </a:t>
            </a:r>
            <a:r>
              <a:rPr lang="en-GB" sz="1800" b="1" i="0" u="none" strike="noStrike" dirty="0">
                <a:solidFill>
                  <a:srgbClr val="000000"/>
                </a:solidFill>
                <a:effectLst/>
                <a:latin typeface="Arial" panose="020B0604020202020204" pitchFamily="34" charset="0"/>
              </a:rPr>
              <a:t>three</a:t>
            </a:r>
            <a:r>
              <a:rPr lang="en-GB" sz="1800" b="0" i="0" u="none" strike="noStrike" dirty="0">
                <a:solidFill>
                  <a:srgbClr val="000000"/>
                </a:solidFill>
                <a:effectLst/>
                <a:latin typeface="Arial" panose="020B0604020202020204" pitchFamily="34" charset="0"/>
              </a:rPr>
              <a:t> key responses to the Quraysh’s issue of resurrection. The </a:t>
            </a:r>
            <a:r>
              <a:rPr lang="en-GB" sz="1800" b="1" i="0" u="none" strike="noStrike" dirty="0">
                <a:solidFill>
                  <a:srgbClr val="000000"/>
                </a:solidFill>
                <a:effectLst/>
                <a:latin typeface="Arial" panose="020B0604020202020204" pitchFamily="34" charset="0"/>
              </a:rPr>
              <a:t>first key proof </a:t>
            </a:r>
            <a:r>
              <a:rPr lang="en-GB" sz="1800" b="0" i="0" u="none" strike="noStrike" dirty="0">
                <a:solidFill>
                  <a:srgbClr val="000000"/>
                </a:solidFill>
                <a:effectLst/>
                <a:latin typeface="Arial" panose="020B0604020202020204" pitchFamily="34" charset="0"/>
              </a:rPr>
              <a:t>is: </a:t>
            </a:r>
            <a:r>
              <a:rPr lang="en-GB" sz="1800" b="1" i="0" u="none" strike="noStrike" dirty="0">
                <a:solidFill>
                  <a:srgbClr val="000000"/>
                </a:solidFill>
                <a:effectLst/>
                <a:latin typeface="Arial" panose="020B0604020202020204" pitchFamily="34" charset="0"/>
              </a:rPr>
              <a:t>Allah’s complete, absolute and ultimate knowledge. </a:t>
            </a:r>
          </a:p>
          <a:p>
            <a:pPr marL="0" lvl="0" indent="0" algn="l" rtl="0">
              <a:spcBef>
                <a:spcPts val="0"/>
              </a:spcBef>
              <a:spcAft>
                <a:spcPts val="0"/>
              </a:spcAft>
              <a:buNone/>
            </a:pPr>
            <a:endParaRPr lang="en-GB" sz="1800" b="1"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If Allah has absolute knowledge of what the earth has consumed of dead bodies AND everything is recorded in al-</a:t>
            </a:r>
            <a:r>
              <a:rPr lang="en-GB" sz="1800" b="0" i="0" u="none" strike="noStrike" dirty="0" err="1">
                <a:solidFill>
                  <a:srgbClr val="000000"/>
                </a:solidFill>
                <a:effectLst/>
                <a:latin typeface="Arial" panose="020B0604020202020204" pitchFamily="34" charset="0"/>
              </a:rPr>
              <a:t>Lawḥ</a:t>
            </a:r>
            <a:r>
              <a:rPr lang="en-GB" sz="1800" b="0" i="0" u="none" strike="noStrike" dirty="0">
                <a:solidFill>
                  <a:srgbClr val="000000"/>
                </a:solidFill>
                <a:effectLst/>
                <a:latin typeface="Arial" panose="020B0604020202020204" pitchFamily="34" charset="0"/>
              </a:rPr>
              <a:t> al-</a:t>
            </a:r>
            <a:r>
              <a:rPr lang="en-GB" sz="1800" b="0" i="0" u="none" strike="noStrike" dirty="0" err="1">
                <a:solidFill>
                  <a:srgbClr val="000000"/>
                </a:solidFill>
                <a:effectLst/>
                <a:latin typeface="Arial" panose="020B0604020202020204" pitchFamily="34" charset="0"/>
              </a:rPr>
              <a:t>Maḥfūẓ</a:t>
            </a:r>
            <a:r>
              <a:rPr lang="en-GB" sz="1800" b="0" i="0" u="none" strike="noStrike" dirty="0">
                <a:solidFill>
                  <a:srgbClr val="000000"/>
                </a:solidFill>
                <a:effectLst/>
                <a:latin typeface="Arial" panose="020B0604020202020204" pitchFamily="34" charset="0"/>
              </a:rPr>
              <a:t>—then He is surely Capable of raising them back to life.</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1E1E1E"/>
                </a:solidFill>
                <a:latin typeface="Inter Light"/>
                <a:ea typeface="Inter Light"/>
              </a:rPr>
              <a:t>[A] How does this verse make you feel?</a:t>
            </a:r>
          </a:p>
          <a:p>
            <a:pPr marL="0" lvl="0" indent="0" algn="l" rtl="0">
              <a:spcBef>
                <a:spcPts val="0"/>
              </a:spcBef>
              <a:spcAft>
                <a:spcPts val="0"/>
              </a:spcAft>
              <a:buNone/>
            </a:pPr>
            <a:endParaRPr b="0" dirty="0"/>
          </a:p>
        </p:txBody>
      </p:sp>
      <p:sp>
        <p:nvSpPr>
          <p:cNvPr id="200" name="Google Shape;200;p13:notes">
            <a:extLst>
              <a:ext uri="{FF2B5EF4-FFF2-40B4-BE49-F238E27FC236}">
                <a16:creationId xmlns:a16="http://schemas.microsoft.com/office/drawing/2014/main" id="{17ED5ACA-370A-C12D-AA4F-E6862D0143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558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7C7124BE-B9BB-4CD0-89B0-9052424463A8}"/>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AFCD33F1-D16A-71E3-04E3-298F187AFE5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Those who reject the truth are confused. </a:t>
            </a: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Think: Imagine waking up one day randomly on an aeroplane. Your mind would race with questions: How did I get here? Who brought me here? Where am I going? Why am I here? You wouldn’t feel at ease until you understood the answers. </a:t>
            </a: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Similarly, imagine not knowing the answers of key questions in life: Why am I here? Where am I going?</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We can’t appreciate the importance of having a purpose and direction in life as born Muslims; ask those who accepted Islam or those who don’t believe in Allah and you will see their confusion. </a:t>
            </a:r>
            <a:endParaRPr dirty="0"/>
          </a:p>
        </p:txBody>
      </p:sp>
      <p:sp>
        <p:nvSpPr>
          <p:cNvPr id="200" name="Google Shape;200;p13:notes">
            <a:extLst>
              <a:ext uri="{FF2B5EF4-FFF2-40B4-BE49-F238E27FC236}">
                <a16:creationId xmlns:a16="http://schemas.microsoft.com/office/drawing/2014/main" id="{3BD47C74-6230-D1E5-3624-FCEF4E80B8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956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014AF6F-6422-8534-424F-F37CD87170FE}"/>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6F582BBB-059E-5247-5783-F7923A76684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Ask learners to discuss and write down responses in their groups.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does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Challenge: How does it impact society and those around them?</a:t>
            </a:r>
            <a:endParaRPr dirty="0"/>
          </a:p>
        </p:txBody>
      </p:sp>
      <p:sp>
        <p:nvSpPr>
          <p:cNvPr id="104" name="Google Shape;104;p7:notes">
            <a:extLst>
              <a:ext uri="{FF2B5EF4-FFF2-40B4-BE49-F238E27FC236}">
                <a16:creationId xmlns:a16="http://schemas.microsoft.com/office/drawing/2014/main" id="{B918BD4F-434E-306F-1849-886E41A9F3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457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17B5D76A-C455-63EF-DD61-67C88CEEA220}"/>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BB9E40FB-3933-DD48-383F-400130FD250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The </a:t>
            </a:r>
            <a:r>
              <a:rPr lang="en-GB" sz="1800" b="1" i="0" u="none" strike="noStrike" dirty="0">
                <a:solidFill>
                  <a:srgbClr val="000000"/>
                </a:solidFill>
                <a:effectLst/>
                <a:latin typeface="Arial" panose="020B0604020202020204" pitchFamily="34" charset="0"/>
              </a:rPr>
              <a:t>second</a:t>
            </a:r>
            <a:r>
              <a:rPr lang="en-GB" sz="1800" b="0" i="0" u="none" strike="noStrike" dirty="0">
                <a:solidFill>
                  <a:srgbClr val="000000"/>
                </a:solidFill>
                <a:effectLst/>
                <a:latin typeface="Arial" panose="020B0604020202020204" pitchFamily="34" charset="0"/>
              </a:rPr>
              <a:t> key </a:t>
            </a:r>
            <a:r>
              <a:rPr lang="en-GB" sz="1800" b="1" i="0" u="none" strike="noStrike" dirty="0">
                <a:solidFill>
                  <a:srgbClr val="000000"/>
                </a:solidFill>
                <a:effectLst/>
                <a:latin typeface="Arial" panose="020B0604020202020204" pitchFamily="34" charset="0"/>
              </a:rPr>
              <a:t>proof </a:t>
            </a:r>
            <a:r>
              <a:rPr lang="en-GB" sz="1800" b="0" i="0" u="none" strike="noStrike" dirty="0">
                <a:solidFill>
                  <a:srgbClr val="000000"/>
                </a:solidFill>
                <a:effectLst/>
                <a:latin typeface="Arial" panose="020B0604020202020204" pitchFamily="34" charset="0"/>
              </a:rPr>
              <a:t>of resurrection</a:t>
            </a:r>
            <a:r>
              <a:rPr lang="en-GB" sz="1800" b="1"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that Allah presents is: </a:t>
            </a:r>
            <a:r>
              <a:rPr lang="en-GB" sz="1800" b="1" i="0" u="none" strike="noStrike" dirty="0">
                <a:solidFill>
                  <a:srgbClr val="000000"/>
                </a:solidFill>
                <a:effectLst/>
                <a:latin typeface="Arial" panose="020B0604020202020204" pitchFamily="34" charset="0"/>
              </a:rPr>
              <a:t>The Perfect Creation of Allah. </a:t>
            </a:r>
            <a:endParaRPr lang="en-GB" dirty="0">
              <a:effectLst/>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This is an invitation from Allah to open our eyes and look at the signs around us: </a:t>
            </a:r>
            <a:endParaRPr lang="en-US"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There are 3 dimensions of this verse: </a:t>
            </a:r>
            <a:r>
              <a:rPr lang="en-GB" sz="1800" b="1" i="0" u="none" strike="noStrike" dirty="0">
                <a:solidFill>
                  <a:srgbClr val="000000"/>
                </a:solidFill>
                <a:effectLst/>
                <a:latin typeface="Arial" panose="020B0604020202020204" pitchFamily="34" charset="0"/>
              </a:rPr>
              <a:t>built </a:t>
            </a:r>
            <a:r>
              <a:rPr lang="en-GB" sz="1800" b="0" i="0" u="none" strike="noStrike" dirty="0">
                <a:solidFill>
                  <a:srgbClr val="000000"/>
                </a:solidFill>
                <a:effectLst/>
                <a:latin typeface="Arial" panose="020B0604020202020204" pitchFamily="34" charset="0"/>
              </a:rPr>
              <a:t>it, </a:t>
            </a:r>
            <a:r>
              <a:rPr lang="en-GB" sz="1800" b="1" i="0" u="none" strike="noStrike" dirty="0">
                <a:solidFill>
                  <a:srgbClr val="000000"/>
                </a:solidFill>
                <a:effectLst/>
                <a:latin typeface="Arial" panose="020B0604020202020204" pitchFamily="34" charset="0"/>
              </a:rPr>
              <a:t>adorned </a:t>
            </a:r>
            <a:r>
              <a:rPr lang="en-GB" sz="1800" b="0" i="0" u="none" strike="noStrike" dirty="0">
                <a:solidFill>
                  <a:srgbClr val="000000"/>
                </a:solidFill>
                <a:effectLst/>
                <a:latin typeface="Arial" panose="020B0604020202020204" pitchFamily="34" charset="0"/>
              </a:rPr>
              <a:t>it, </a:t>
            </a:r>
            <a:r>
              <a:rPr lang="en-GB" sz="1800" b="1" i="0" u="none" strike="noStrike" dirty="0">
                <a:solidFill>
                  <a:srgbClr val="000000"/>
                </a:solidFill>
                <a:effectLst/>
                <a:latin typeface="Arial" panose="020B0604020202020204" pitchFamily="34" charset="0"/>
              </a:rPr>
              <a:t>flawless. </a:t>
            </a:r>
            <a:r>
              <a:rPr lang="en-GB" sz="1800" b="0" i="0" u="none" strike="noStrike" dirty="0">
                <a:solidFill>
                  <a:srgbClr val="000000"/>
                </a:solidFill>
                <a:effectLst/>
                <a:latin typeface="Arial" panose="020B0604020202020204" pitchFamily="34" charset="0"/>
              </a:rPr>
              <a:t>Stability, beauty and perfection (no holes or cracks in its structure), along with clear features are common to both the sky and the truth. How can there not be a Creator of this flawless beauty?</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We should always reflect on nature and strive to find the spiritual within the physical. Many </a:t>
            </a:r>
            <a:r>
              <a:rPr lang="en-GB" sz="1800" b="0" i="0" u="none" strike="noStrike" dirty="0" err="1">
                <a:solidFill>
                  <a:srgbClr val="000000"/>
                </a:solidFill>
                <a:effectLst/>
                <a:latin typeface="Arial" panose="020B0604020202020204" pitchFamily="34" charset="0"/>
              </a:rPr>
              <a:t>aḥādīth</a:t>
            </a:r>
            <a:r>
              <a:rPr lang="en-GB" sz="1800" b="0" i="0" u="none" strike="noStrike" dirty="0">
                <a:solidFill>
                  <a:srgbClr val="000000"/>
                </a:solidFill>
                <a:effectLst/>
                <a:latin typeface="Arial" panose="020B0604020202020204" pitchFamily="34" charset="0"/>
              </a:rPr>
              <a:t> describe how the Prophet (</a:t>
            </a:r>
            <a:r>
              <a:rPr lang="ar-SA"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would reflect on the signs around him—such as the sky—and recite specific verses or </a:t>
            </a:r>
            <a:r>
              <a:rPr lang="en-GB" sz="1800" b="0" i="0" u="none" strike="noStrike" dirty="0" err="1">
                <a:solidFill>
                  <a:srgbClr val="000000"/>
                </a:solidFill>
                <a:effectLst/>
                <a:latin typeface="Arial" panose="020B0604020202020204" pitchFamily="34" charset="0"/>
              </a:rPr>
              <a:t>duʿās</a:t>
            </a:r>
            <a:r>
              <a:rPr lang="en-GB" sz="1800" b="0" i="0" u="none" strike="noStrike" dirty="0">
                <a:solidFill>
                  <a:srgbClr val="000000"/>
                </a:solidFill>
                <a:effectLst/>
                <a:latin typeface="Arial" panose="020B0604020202020204" pitchFamily="34" charset="0"/>
              </a:rPr>
              <a:t>.</a:t>
            </a:r>
            <a:endParaRPr dirty="0"/>
          </a:p>
        </p:txBody>
      </p:sp>
      <p:sp>
        <p:nvSpPr>
          <p:cNvPr id="200" name="Google Shape;200;p13:notes">
            <a:extLst>
              <a:ext uri="{FF2B5EF4-FFF2-40B4-BE49-F238E27FC236}">
                <a16:creationId xmlns:a16="http://schemas.microsoft.com/office/drawing/2014/main" id="{923BA19A-23B8-027E-3B6F-6BE80CFBEF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64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D21FEE9A-94E2-C7F0-60B4-CBB70D5324F4}"/>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D5033990-393B-0AAF-6CE0-69B0834331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ar-SA" sz="1800" b="0" i="0" u="none" strike="noStrike" dirty="0">
                <a:solidFill>
                  <a:srgbClr val="000000"/>
                </a:solidFill>
                <a:effectLst/>
                <a:latin typeface="Arial" panose="020B0604020202020204" pitchFamily="34" charset="0"/>
              </a:rPr>
              <a:t>رَوَٰسِىَ - </a:t>
            </a:r>
            <a:r>
              <a:rPr lang="en-US" sz="18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This is the adjective of mountains and the noun hasn’t been mentioned but it is implied as this is specific to mountains. </a:t>
            </a: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 What is the function of mountain?</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 purpose of mountains is to make the earth firm. Revelation came in mountains; the purpose of revelation is to make the human firm, straight on the path to Allah.</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ar-SA" sz="1800" b="0" i="0" u="none" strike="noStrike" dirty="0">
                <a:solidFill>
                  <a:srgbClr val="000000"/>
                </a:solidFill>
                <a:effectLst/>
                <a:latin typeface="Arial" panose="020B0604020202020204" pitchFamily="34" charset="0"/>
              </a:rPr>
              <a:t>بَهِيجٍۢ - </a:t>
            </a:r>
            <a:r>
              <a:rPr lang="en-US" sz="18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Joyous, beautiful. Look at the creation of Allah; it’s beautiful. We just need to open our eyes and hearts.</a:t>
            </a:r>
            <a:endParaRPr dirty="0"/>
          </a:p>
        </p:txBody>
      </p:sp>
      <p:sp>
        <p:nvSpPr>
          <p:cNvPr id="200" name="Google Shape;200;p13:notes">
            <a:extLst>
              <a:ext uri="{FF2B5EF4-FFF2-40B4-BE49-F238E27FC236}">
                <a16:creationId xmlns:a16="http://schemas.microsoft.com/office/drawing/2014/main" id="{0C1A72C8-5681-D63E-5E60-4F780CA4A3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0804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EF1F226C-CCD2-69E3-8A21-F0E589D01693}"/>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EDB2A668-16EC-BEE6-0F58-60BEAFDAAD1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Now that the universal image has been drawn, the </a:t>
            </a:r>
            <a:r>
              <a:rPr lang="en-GB" sz="1800" b="0" i="0" u="none" strike="noStrike" dirty="0" err="1">
                <a:solidFill>
                  <a:srgbClr val="000000"/>
                </a:solidFill>
                <a:effectLst/>
                <a:latin typeface="Arial" panose="020B0604020202020204" pitchFamily="34" charset="0"/>
              </a:rPr>
              <a:t>sūrah</a:t>
            </a:r>
            <a:r>
              <a:rPr lang="en-GB" sz="1800" b="0" i="0" u="none" strike="noStrike" dirty="0">
                <a:solidFill>
                  <a:srgbClr val="000000"/>
                </a:solidFill>
                <a:effectLst/>
                <a:latin typeface="Arial" panose="020B0604020202020204" pitchFamily="34" charset="0"/>
              </a:rPr>
              <a:t> touches our hearts directing us to reflect on the purpose of creation:</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The purpose of all knowledge is to remind us of Allah. Every piece of new knowledge about a star, planet, and humans should be transformed into a message to our hearts. This inevitably emphasises the oneness of God as the Creator of the universe. Any knowledge that does not lead to this objective is incomplete, false or useless. </a:t>
            </a:r>
          </a:p>
          <a:p>
            <a:pPr rtl="0" fontAlgn="base">
              <a:buFont typeface="Arial" panose="020B0604020202020204" pitchFamily="34" charset="0"/>
              <a:buChar char="•"/>
            </a:pPr>
            <a:r>
              <a:rPr lang="en-GB" sz="1100" b="0" i="0" u="none" strike="noStrike" dirty="0">
                <a:solidFill>
                  <a:srgbClr val="000000"/>
                </a:solidFill>
                <a:effectLst/>
                <a:latin typeface="Arial" panose="020B0604020202020204" pitchFamily="34" charset="0"/>
              </a:rPr>
              <a:t>The ‘book of the universe’ is readable in all languages by all methods. It is accessible to people with all abilities: literate and illiterate people. </a:t>
            </a:r>
            <a:r>
              <a:rPr lang="en-GB" sz="1200" b="0" i="0" u="none" strike="noStrike" dirty="0">
                <a:solidFill>
                  <a:srgbClr val="000000"/>
                </a:solidFill>
                <a:effectLst/>
                <a:latin typeface="Arial" panose="020B0604020202020204" pitchFamily="34" charset="0"/>
              </a:rPr>
              <a:t>A person living in a rural area can access it as easily as someone living in a palace.</a:t>
            </a:r>
          </a:p>
          <a:p>
            <a:pPr rtl="0" fontAlgn="base">
              <a:buFont typeface="Arial" panose="020B0604020202020204" pitchFamily="34" charset="0"/>
              <a:buChar char="•"/>
            </a:pPr>
            <a:endParaRPr lang="en-GB" sz="12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200" b="0" i="0" u="none" strike="noStrike" dirty="0">
                <a:solidFill>
                  <a:srgbClr val="000000"/>
                </a:solidFill>
                <a:effectLst/>
                <a:latin typeface="Arial" panose="020B0604020202020204" pitchFamily="34" charset="0"/>
              </a:rPr>
              <a:t>Allah says that only the servant who is ‘</a:t>
            </a:r>
            <a:r>
              <a:rPr lang="en-GB" sz="1200" b="0" i="0" u="none" strike="noStrike" dirty="0" err="1">
                <a:solidFill>
                  <a:srgbClr val="000000"/>
                </a:solidFill>
                <a:effectLst/>
                <a:latin typeface="Arial" panose="020B0604020202020204" pitchFamily="34" charset="0"/>
              </a:rPr>
              <a:t>munib</a:t>
            </a:r>
            <a:r>
              <a:rPr lang="en-GB" sz="1200" b="0" i="0" u="none" strike="noStrike" dirty="0">
                <a:solidFill>
                  <a:srgbClr val="000000"/>
                </a:solidFill>
                <a:effectLst/>
                <a:latin typeface="Arial" panose="020B0604020202020204" pitchFamily="34" charset="0"/>
              </a:rPr>
              <a:t>’ (someone who </a:t>
            </a:r>
            <a:r>
              <a:rPr lang="en-GB" sz="1800" b="0" i="0" u="none" strike="noStrike" dirty="0">
                <a:solidFill>
                  <a:srgbClr val="000000"/>
                </a:solidFill>
                <a:effectLst/>
                <a:latin typeface="Arial" panose="020B0604020202020204" pitchFamily="34" charset="0"/>
              </a:rPr>
              <a:t>constantly returns to Allah) will benefit from this reminder.</a:t>
            </a:r>
            <a:endParaRPr lang="en-GB" sz="12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endParaRPr dirty="0"/>
          </a:p>
        </p:txBody>
      </p:sp>
      <p:sp>
        <p:nvSpPr>
          <p:cNvPr id="200" name="Google Shape;200;p13:notes">
            <a:extLst>
              <a:ext uri="{FF2B5EF4-FFF2-40B4-BE49-F238E27FC236}">
                <a16:creationId xmlns:a16="http://schemas.microsoft.com/office/drawing/2014/main" id="{74E1480A-AD54-78FC-198D-9FB2BC8890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885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777C17C-EB65-B819-E955-A28800430A88}"/>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284195D7-426F-AF00-94BD-21FF084D1A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7:notes">
            <a:extLst>
              <a:ext uri="{FF2B5EF4-FFF2-40B4-BE49-F238E27FC236}">
                <a16:creationId xmlns:a16="http://schemas.microsoft.com/office/drawing/2014/main" id="{F05EB962-4CEA-5CCE-E1BB-1A3D3DE679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51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B9CAC3AF-971C-A918-32EF-A1902AE01744}"/>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B3D0B8E5-0E8A-756F-CB79-C518B3B7AB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37A927A0-CEF6-5151-F85F-E6CEC4D080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104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8BB47BFD-42A9-E199-552A-8AABFFE718C3}"/>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864937E9-347E-8A5B-1C0C-01CA7C762B9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Allah now wants us to reflect on the </a:t>
            </a:r>
            <a:r>
              <a:rPr lang="en-GB" sz="1800" b="1" i="0" u="none" strike="noStrike" dirty="0">
                <a:solidFill>
                  <a:srgbClr val="000000"/>
                </a:solidFill>
                <a:effectLst/>
                <a:latin typeface="Arial" panose="020B0604020202020204" pitchFamily="34" charset="0"/>
              </a:rPr>
              <a:t>source of life and sustenance: water</a:t>
            </a:r>
            <a:r>
              <a:rPr lang="en-GB" sz="1800" b="0" i="0" u="none" strike="noStrike" dirty="0">
                <a:solidFill>
                  <a:srgbClr val="000000"/>
                </a:solidFill>
                <a:effectLst/>
                <a:latin typeface="Arial" panose="020B0604020202020204" pitchFamily="34" charset="0"/>
              </a:rPr>
              <a:t>. Through it, countless fruits and vegetables grow—with a stunning variety of colours, textures, and tastes.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1E1E1E"/>
                </a:solidFill>
                <a:latin typeface="Inter Light"/>
                <a:ea typeface="Inter Light"/>
                <a:cs typeface="Inter Light"/>
                <a:sym typeface="Inter Light"/>
              </a:rPr>
              <a:t>[A] What are the similarities between water from the sky and revelation from the sky?</a:t>
            </a:r>
          </a:p>
          <a:p>
            <a:pPr marL="0" lvl="0" indent="0" algn="l" rtl="0">
              <a:spcBef>
                <a:spcPts val="0"/>
              </a:spcBef>
              <a:spcAft>
                <a:spcPts val="0"/>
              </a:spcAft>
              <a:buFontTx/>
              <a:buNone/>
            </a:pPr>
            <a:r>
              <a:rPr lang="en-GB" sz="1800" b="0" i="0" u="none" strike="noStrike" dirty="0">
                <a:solidFill>
                  <a:srgbClr val="000000"/>
                </a:solidFill>
                <a:effectLst/>
                <a:latin typeface="Arial" panose="020B0604020202020204" pitchFamily="34" charset="0"/>
              </a:rPr>
              <a:t>- Allah sent water to a dead earth, and when water is sent, the earth is brought back to life. Similarly, our hearts were dead, and the Qur’ān was sent to bring them back to life. </a:t>
            </a:r>
          </a:p>
          <a:p>
            <a:pPr marL="171450" lvl="0" indent="-171450" algn="l" rtl="0">
              <a:spcBef>
                <a:spcPts val="0"/>
              </a:spcBef>
              <a:spcAft>
                <a:spcPts val="0"/>
              </a:spcAft>
              <a:buFontTx/>
              <a:buChar char="-"/>
            </a:pPr>
            <a:r>
              <a:rPr lang="en-GB" sz="1800" b="0" i="0" u="none" strike="noStrike" dirty="0">
                <a:solidFill>
                  <a:srgbClr val="000000"/>
                </a:solidFill>
                <a:effectLst/>
                <a:latin typeface="Arial" panose="020B0604020202020204" pitchFamily="34" charset="0"/>
              </a:rPr>
              <a:t>Both are described as ‘</a:t>
            </a:r>
            <a:r>
              <a:rPr lang="en-GB" sz="1800" b="0" i="0" u="none" strike="noStrike" dirty="0" err="1">
                <a:solidFill>
                  <a:srgbClr val="000000"/>
                </a:solidFill>
                <a:effectLst/>
                <a:latin typeface="Arial" panose="020B0604020202020204" pitchFamily="34" charset="0"/>
              </a:rPr>
              <a:t>mubarak</a:t>
            </a:r>
            <a:r>
              <a:rPr lang="en-GB" sz="1800" b="0" i="0" u="none" strike="noStrike" dirty="0">
                <a:solidFill>
                  <a:srgbClr val="000000"/>
                </a:solidFill>
                <a:effectLst/>
                <a:latin typeface="Arial" panose="020B0604020202020204" pitchFamily="34" charset="0"/>
              </a:rPr>
              <a:t>’ – blessed in the Qur’an.</a:t>
            </a:r>
            <a:endParaRPr dirty="0"/>
          </a:p>
        </p:txBody>
      </p:sp>
      <p:sp>
        <p:nvSpPr>
          <p:cNvPr id="200" name="Google Shape;200;p13:notes">
            <a:extLst>
              <a:ext uri="{FF2B5EF4-FFF2-40B4-BE49-F238E27FC236}">
                <a16:creationId xmlns:a16="http://schemas.microsoft.com/office/drawing/2014/main" id="{4349AA2A-25ED-D24C-9939-48E4119845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211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1955E-6C2A-B9D4-317B-E9347F793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94394-2B61-CFAB-0724-8E797A905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794A6-E774-FCAD-7038-6D6C94D59EB0}"/>
              </a:ext>
            </a:extLst>
          </p:cNvPr>
          <p:cNvSpPr>
            <a:spLocks noGrp="1"/>
          </p:cNvSpPr>
          <p:nvPr>
            <p:ph type="body" idx="1"/>
          </p:nvPr>
        </p:nvSpPr>
        <p:spPr/>
        <p:txBody>
          <a:bodyPr/>
          <a:lstStyle/>
          <a:p>
            <a:r>
              <a:rPr lang="en-GB" dirty="0"/>
              <a:t>Start with bismillah, </a:t>
            </a:r>
            <a:r>
              <a:rPr lang="en-GB" dirty="0" err="1"/>
              <a:t>hamd</a:t>
            </a:r>
            <a:r>
              <a:rPr lang="en-GB" dirty="0"/>
              <a:t> and </a:t>
            </a:r>
            <a:r>
              <a:rPr lang="en-GB" dirty="0" err="1"/>
              <a:t>salawat</a:t>
            </a:r>
            <a:r>
              <a:rPr lang="en-GB" dirty="0"/>
              <a:t>. Greet learners, welcome them and thank them for attending.</a:t>
            </a:r>
          </a:p>
          <a:p>
            <a:r>
              <a:rPr lang="en-GB" dirty="0"/>
              <a:t>Have the question ready on the board so learners can start thinking as they walk in/wait for the session to start.</a:t>
            </a:r>
            <a:endParaRPr lang="ar-IQ" dirty="0"/>
          </a:p>
          <a:p>
            <a:r>
              <a:rPr lang="en-GB" dirty="0"/>
              <a:t>Ask for some responses/mini-whiteboards to be raised.</a:t>
            </a:r>
          </a:p>
        </p:txBody>
      </p:sp>
      <p:sp>
        <p:nvSpPr>
          <p:cNvPr id="4" name="Slide Number Placeholder 3">
            <a:extLst>
              <a:ext uri="{FF2B5EF4-FFF2-40B4-BE49-F238E27FC236}">
                <a16:creationId xmlns:a16="http://schemas.microsoft.com/office/drawing/2014/main" id="{52650C29-B469-B5A0-93ED-B64CA1AEC71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2382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0ACDA422-D6BC-AD05-DC21-5B2D3D4358BB}"/>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4D888C50-9D74-88C5-2BB2-D4609BA75E6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From these, Allah specified the palm tree due to its unique qualities:</a:t>
            </a:r>
          </a:p>
          <a:p>
            <a:pPr marL="342900" marR="0" lvl="0" indent="-342900" algn="l" rtl="0">
              <a:lnSpc>
                <a:spcPct val="150000"/>
              </a:lnSpc>
              <a:spcBef>
                <a:spcPts val="0"/>
              </a:spcBef>
              <a:spcAft>
                <a:spcPts val="600"/>
              </a:spcAft>
              <a:buFont typeface="Arial" panose="020B0604020202020204" pitchFamily="34" charset="0"/>
              <a:buChar char="•"/>
            </a:pPr>
            <a:r>
              <a:rPr lang="en-GB" sz="1200" dirty="0">
                <a:solidFill>
                  <a:srgbClr val="1E1E1E"/>
                </a:solidFill>
                <a:latin typeface="Inter Light"/>
                <a:ea typeface="Inter Light"/>
                <a:cs typeface="Inter Light"/>
                <a:sym typeface="Inter Light"/>
              </a:rPr>
              <a:t>Can survive in extreme heat;</a:t>
            </a:r>
          </a:p>
          <a:p>
            <a:pPr marL="342900" marR="0" lvl="0" indent="-342900" algn="l" rtl="0">
              <a:lnSpc>
                <a:spcPct val="150000"/>
              </a:lnSpc>
              <a:spcBef>
                <a:spcPts val="0"/>
              </a:spcBef>
              <a:spcAft>
                <a:spcPts val="600"/>
              </a:spcAft>
              <a:buFont typeface="Arial" panose="020B0604020202020204" pitchFamily="34" charset="0"/>
              <a:buChar char="•"/>
            </a:pPr>
            <a:r>
              <a:rPr lang="en-GB" sz="1200" dirty="0">
                <a:solidFill>
                  <a:srgbClr val="1E1E1E"/>
                </a:solidFill>
                <a:latin typeface="Inter Light"/>
                <a:ea typeface="Inter Light"/>
                <a:cs typeface="Inter Light"/>
                <a:sym typeface="Inter Light"/>
              </a:rPr>
              <a:t>Have a long life and durability;</a:t>
            </a:r>
          </a:p>
          <a:p>
            <a:pPr marL="342900" marR="0" lvl="0" indent="-342900" algn="l" rtl="0">
              <a:lnSpc>
                <a:spcPct val="150000"/>
              </a:lnSpc>
              <a:spcBef>
                <a:spcPts val="0"/>
              </a:spcBef>
              <a:spcAft>
                <a:spcPts val="600"/>
              </a:spcAft>
              <a:buFont typeface="Arial" panose="020B0604020202020204" pitchFamily="34" charset="0"/>
              <a:buChar char="•"/>
            </a:pPr>
            <a:r>
              <a:rPr lang="en-GB" sz="1200" dirty="0">
                <a:solidFill>
                  <a:srgbClr val="1E1E1E"/>
                </a:solidFill>
                <a:latin typeface="Inter Light"/>
                <a:ea typeface="Inter Light"/>
                <a:cs typeface="Inter Light"/>
                <a:sym typeface="Inter Light"/>
              </a:rPr>
              <a:t>Produce abundant fruit: variety of flavours, colours and textures. </a:t>
            </a: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6FD945F5-7AF5-5944-B48F-15C1F4C57C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087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6625DF28-DF3F-1BFE-DBEE-C983B55E7133}"/>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1EC5E3EB-EC8F-628A-0B44-B93587D914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This is the main point Allah is proving to the disbelievers: the </a:t>
            </a:r>
            <a:r>
              <a:rPr lang="en-GB" sz="1800" b="1" i="0" u="none" strike="noStrike" dirty="0">
                <a:solidFill>
                  <a:srgbClr val="000000"/>
                </a:solidFill>
                <a:effectLst/>
                <a:latin typeface="Arial" panose="020B0604020202020204" pitchFamily="34" charset="0"/>
              </a:rPr>
              <a:t>One who can cause the dead earth to come back to life, can certainly bring you back to life again</a:t>
            </a:r>
            <a:r>
              <a:rPr lang="en-GB" sz="1800" b="0" i="0" u="none" strike="noStrike" dirty="0">
                <a:solidFill>
                  <a:srgbClr val="000000"/>
                </a:solidFill>
                <a:effectLst/>
                <a:latin typeface="Arial" panose="020B0604020202020204" pitchFamily="34" charset="0"/>
              </a:rPr>
              <a:t>; He can bring your soul back to life once more.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1E1E1E"/>
                </a:solidFill>
                <a:latin typeface="Inter Light"/>
                <a:ea typeface="Inter Light"/>
                <a:cs typeface="Inter Light"/>
                <a:sym typeface="Inter Light"/>
              </a:rPr>
              <a:t>[A] Which ayah mentioned their denial of resurrection?</a:t>
            </a:r>
          </a:p>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1E1E1E"/>
                </a:solidFill>
                <a:latin typeface="Inter Light"/>
                <a:ea typeface="Inter Light"/>
                <a:cs typeface="Inter Light"/>
                <a:sym typeface="Inter Light"/>
              </a:rPr>
              <a:t>Ayah 3:  </a:t>
            </a:r>
            <a:r>
              <a:rPr lang="ar-SA" sz="1800" i="0" u="none" strike="noStrike" dirty="0">
                <a:solidFill>
                  <a:srgbClr val="413169"/>
                </a:solidFill>
                <a:effectLst/>
                <a:latin typeface="Noto Naskh Arabic SemiBold" pitchFamily="2" charset="-78"/>
                <a:cs typeface="Noto Naskh Arabic SemiBold" pitchFamily="2" charset="-78"/>
              </a:rPr>
              <a:t> أَءِذَا مِتْنَا وَكُنَّا تُرَابًا ذَٰلِكَ رَجْعٌ بَعِيدٌ ‎﴿٣﴾</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solidFill>
                <a:srgbClr val="1E1E1E"/>
              </a:solidFill>
              <a:latin typeface="Inter Light"/>
              <a:ea typeface="Inter Light"/>
              <a:cs typeface="Inter Light"/>
              <a:sym typeface="Inter Light"/>
            </a:endParaRP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E011DE7D-B70C-6302-D51C-C4546223AB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6810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4FDF6B85-BBED-9BD2-E646-6DFDB9CA76E1}"/>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E6D26E14-6CEA-3324-57D3-3F3E08541D1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1E1E1E"/>
              </a:solidFill>
              <a:latin typeface="Inter Light"/>
              <a:ea typeface="Inter Light"/>
              <a:cs typeface="Inter Light"/>
              <a:sym typeface="Inter Light"/>
            </a:endParaRPr>
          </a:p>
          <a:p>
            <a:pPr marL="0" lvl="0" indent="0" algn="l" rtl="0">
              <a:spcBef>
                <a:spcPts val="0"/>
              </a:spcBef>
              <a:spcAft>
                <a:spcPts val="0"/>
              </a:spcAft>
              <a:buNone/>
            </a:pPr>
            <a:r>
              <a:rPr lang="en-GB" dirty="0"/>
              <a:t>The previous </a:t>
            </a:r>
            <a:r>
              <a:rPr lang="en-GB" dirty="0" err="1"/>
              <a:t>ayāt</a:t>
            </a:r>
            <a:r>
              <a:rPr lang="en-GB" dirty="0"/>
              <a:t> prove Allah’s might and power. Similarly, the Most Powerful can certainly bring you back to life. </a:t>
            </a:r>
          </a:p>
          <a:p>
            <a:pPr marL="0" lvl="0" indent="0" algn="l" rtl="0">
              <a:spcBef>
                <a:spcPts val="0"/>
              </a:spcBef>
              <a:spcAft>
                <a:spcPts val="0"/>
              </a:spcAft>
              <a:buNone/>
            </a:pPr>
            <a:endParaRPr lang="en-GB" dirty="0"/>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Allah now mentions the </a:t>
            </a:r>
            <a:r>
              <a:rPr lang="en-GB" sz="1800" b="1" i="0" u="none" strike="noStrike" dirty="0">
                <a:solidFill>
                  <a:srgbClr val="000000"/>
                </a:solidFill>
                <a:effectLst/>
                <a:latin typeface="Arial" panose="020B0604020202020204" pitchFamily="34" charset="0"/>
              </a:rPr>
              <a:t>third key proof of resurrection</a:t>
            </a:r>
            <a:r>
              <a:rPr lang="en-GB" sz="1800" b="0" i="0" u="none" strike="noStrike" dirty="0">
                <a:solidFill>
                  <a:srgbClr val="000000"/>
                </a:solidFill>
                <a:effectLst/>
                <a:latin typeface="Arial" panose="020B0604020202020204" pitchFamily="34" charset="0"/>
              </a:rPr>
              <a:t>: learning from history. </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r>
              <a:rPr lang="en-GB" sz="1800" b="0" i="0" u="none" strike="noStrike" dirty="0">
                <a:solidFill>
                  <a:srgbClr val="000000"/>
                </a:solidFill>
                <a:effectLst/>
                <a:latin typeface="Arial" panose="020B0604020202020204" pitchFamily="34" charset="0"/>
              </a:rPr>
              <a:t>These verses are a consolation to the Prophet </a:t>
            </a:r>
            <a:r>
              <a:rPr lang="ar-SA" sz="1800" b="0" i="0" u="none" strike="noStrike" dirty="0">
                <a:solidFill>
                  <a:srgbClr val="000000"/>
                </a:solidFill>
                <a:effectLst/>
                <a:latin typeface="Arial" panose="020B0604020202020204" pitchFamily="34" charset="0"/>
              </a:rPr>
              <a:t>ﷻ </a:t>
            </a:r>
            <a:r>
              <a:rPr lang="en-GB" sz="1800" b="0" i="0" u="none" strike="noStrike" dirty="0">
                <a:solidFill>
                  <a:srgbClr val="000000"/>
                </a:solidFill>
                <a:effectLst/>
                <a:latin typeface="Arial" panose="020B0604020202020204" pitchFamily="34" charset="0"/>
              </a:rPr>
              <a:t> and a warning to the disbelievers. The examples from history prove that those who rejected the Divine message will surely be punished and destroyed.</a:t>
            </a:r>
          </a:p>
          <a:p>
            <a:pPr marL="0" lvl="0" indent="0" algn="l" rtl="0">
              <a:spcBef>
                <a:spcPts val="0"/>
              </a:spcBef>
              <a:spcAft>
                <a:spcPts val="0"/>
              </a:spcAft>
              <a:buNone/>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1E1E1E"/>
                </a:solidFill>
                <a:latin typeface="Inter Light"/>
                <a:ea typeface="Inter Light"/>
                <a:cs typeface="Inter Light"/>
                <a:sym typeface="Inter Light"/>
              </a:rPr>
              <a:t>Water is a huge blessing, but can also be a punishment. For e.g. ? [People of </a:t>
            </a:r>
            <a:r>
              <a:rPr lang="en-US" sz="1200" dirty="0" err="1">
                <a:solidFill>
                  <a:srgbClr val="1E1E1E"/>
                </a:solidFill>
                <a:latin typeface="Inter Light"/>
                <a:ea typeface="Inter Light"/>
                <a:cs typeface="Inter Light"/>
                <a:sym typeface="Inter Light"/>
              </a:rPr>
              <a:t>Nūḥ</a:t>
            </a:r>
            <a:r>
              <a:rPr lang="en-US" sz="1200" dirty="0">
                <a:solidFill>
                  <a:srgbClr val="1E1E1E"/>
                </a:solidFill>
                <a:latin typeface="Inter Light"/>
                <a:ea typeface="Inter Light"/>
                <a:cs typeface="Inter Light"/>
                <a:sym typeface="Inter Light"/>
              </a:rPr>
              <a:t> </a:t>
            </a:r>
            <a:r>
              <a:rPr lang="en-US" sz="1200" dirty="0" err="1">
                <a:solidFill>
                  <a:srgbClr val="1E1E1E"/>
                </a:solidFill>
                <a:latin typeface="Inter Light"/>
                <a:ea typeface="Inter Light"/>
                <a:cs typeface="Inter Light"/>
                <a:sym typeface="Inter Light"/>
              </a:rPr>
              <a:t>ʿalayhis-salām</a:t>
            </a:r>
            <a:r>
              <a:rPr lang="en-US" sz="1200" dirty="0">
                <a:solidFill>
                  <a:srgbClr val="1E1E1E"/>
                </a:solidFill>
                <a:latin typeface="Inter Light"/>
                <a:ea typeface="Inter Light"/>
                <a:cs typeface="Inter Light"/>
                <a:sym typeface="Inter Light"/>
              </a:rPr>
              <a:t>; </a:t>
            </a:r>
            <a:r>
              <a:rPr lang="en-US" sz="1200" dirty="0" err="1">
                <a:solidFill>
                  <a:srgbClr val="1E1E1E"/>
                </a:solidFill>
                <a:latin typeface="Inter Light"/>
                <a:ea typeface="Inter Light"/>
                <a:cs typeface="Inter Light"/>
                <a:sym typeface="Inter Light"/>
              </a:rPr>
              <a:t>Firʿawn</a:t>
            </a:r>
            <a:r>
              <a:rPr lang="en-US" sz="1200" dirty="0">
                <a:solidFill>
                  <a:srgbClr val="1E1E1E"/>
                </a:solidFill>
                <a:latin typeface="Inter Light"/>
                <a:ea typeface="Inter Light"/>
                <a:cs typeface="Inter Light"/>
                <a:sym typeface="Inter Light"/>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1E1E1E"/>
              </a:solidFill>
              <a:latin typeface="Inter Light"/>
              <a:ea typeface="Inter Light"/>
              <a:cs typeface="Inter Light"/>
              <a:sym typeface="Inter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1E1E1E"/>
                </a:solidFill>
                <a:latin typeface="Inter Light"/>
                <a:ea typeface="Inter Light"/>
                <a:cs typeface="Inter Light"/>
                <a:sym typeface="Inter Light"/>
              </a:rPr>
              <a:t>[A] Why does Allah tell us to look at the signs in history?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solidFill>
                  <a:srgbClr val="1E1E1E"/>
                </a:solidFill>
                <a:latin typeface="Inter Light"/>
                <a:ea typeface="Inter Light"/>
                <a:cs typeface="Inter Light"/>
                <a:sym typeface="Inter Light"/>
              </a:rPr>
              <a:t>History repeats itself. There are patterns.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solidFill>
                  <a:srgbClr val="1E1E1E"/>
                </a:solidFill>
                <a:latin typeface="Inter Light"/>
                <a:ea typeface="Inter Light"/>
                <a:cs typeface="Inter Light"/>
                <a:sym typeface="Inter Light"/>
              </a:rPr>
              <a:t>To avoid doing what they did and not to become arrogant or comfortable with material gains.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solidFill>
                  <a:srgbClr val="1E1E1E"/>
                </a:solidFill>
                <a:latin typeface="Inter Light"/>
                <a:ea typeface="Inter Light"/>
                <a:cs typeface="Inter Light"/>
                <a:sym typeface="Inter Light"/>
              </a:rPr>
              <a:t>Their destruction is a sign of Allah’s ultimate power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1E1E1E"/>
              </a:solidFill>
              <a:latin typeface="Inter Light"/>
              <a:ea typeface="Inter Light"/>
              <a:cs typeface="Inter Light"/>
              <a:sym typeface="Inter Light"/>
            </a:endParaRPr>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3BC6A6C9-3996-E186-0B0C-1432DF1720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441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8FDCF6E-2DFA-049F-1E25-953441CEFA59}"/>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32E1CD11-6A14-6652-F7F0-3E9EE357D9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Arial" panose="020B0604020202020204" pitchFamily="34" charset="0"/>
              </a:rPr>
              <a:t>Some civilisations reached great heights, building towering structures and strong buildings. However, this didn’t stop them from rejecting the truth and thus didn’t protect them from punishment. Allah is teaching a lesson through history: </a:t>
            </a:r>
            <a:r>
              <a:rPr lang="ar-SA" sz="1800" b="0" i="0" u="none" strike="noStrike" dirty="0">
                <a:solidFill>
                  <a:srgbClr val="000000"/>
                </a:solidFill>
                <a:effectLst/>
                <a:latin typeface="Arial" panose="020B0604020202020204" pitchFamily="34" charset="0"/>
              </a:rPr>
              <a:t>كُلٌّۭ كَذَّبَ ٱلرُّسُلَ فَحَقَّ وَعِيد.</a:t>
            </a:r>
          </a:p>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4E80D153-C6A7-526D-5F12-D23E6C52D5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496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530F670-5DA7-237F-4573-85640DD9D8C3}"/>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60BF843B-7405-E21B-FC05-09106A2642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1) Mountains – 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Quran – Ayah 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3) Sky – 6</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4) Palm trees – 10</a:t>
            </a:r>
          </a:p>
          <a:p>
            <a:pPr marL="0" lvl="0" indent="0" algn="l" rtl="0">
              <a:spcBef>
                <a:spcPts val="0"/>
              </a:spcBef>
              <a:spcAft>
                <a:spcPts val="0"/>
              </a:spcAft>
              <a:buNone/>
            </a:pPr>
            <a:r>
              <a:rPr lang="en-GB" dirty="0"/>
              <a:t>5) Grains – 9</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6) Rain – 9</a:t>
            </a:r>
          </a:p>
          <a:p>
            <a:pPr marL="0" lvl="0" indent="0" algn="l" rtl="0">
              <a:spcBef>
                <a:spcPts val="0"/>
              </a:spcBef>
              <a:spcAft>
                <a:spcPts val="0"/>
              </a:spcAft>
              <a:buNone/>
            </a:pPr>
            <a:endParaRPr lang="en-GB" dirty="0"/>
          </a:p>
        </p:txBody>
      </p:sp>
      <p:sp>
        <p:nvSpPr>
          <p:cNvPr id="104" name="Google Shape;104;p7:notes">
            <a:extLst>
              <a:ext uri="{FF2B5EF4-FFF2-40B4-BE49-F238E27FC236}">
                <a16:creationId xmlns:a16="http://schemas.microsoft.com/office/drawing/2014/main" id="{7F48AB3B-5D9B-D7A9-909A-ACF2D56856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001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47520609-87B0-CD2A-33B5-0737A4D71668}"/>
            </a:ext>
          </a:extLst>
        </p:cNvPr>
        <p:cNvGrpSpPr/>
        <p:nvPr/>
      </p:nvGrpSpPr>
      <p:grpSpPr>
        <a:xfrm>
          <a:off x="0" y="0"/>
          <a:ext cx="0" cy="0"/>
          <a:chOff x="0" y="0"/>
          <a:chExt cx="0" cy="0"/>
        </a:xfrm>
      </p:grpSpPr>
      <p:sp>
        <p:nvSpPr>
          <p:cNvPr id="161" name="Google Shape;161;p11:notes">
            <a:extLst>
              <a:ext uri="{FF2B5EF4-FFF2-40B4-BE49-F238E27FC236}">
                <a16:creationId xmlns:a16="http://schemas.microsoft.com/office/drawing/2014/main" id="{5AB37F0B-2AD0-D8C5-018D-2FEB6B6D68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Ask these as quick-fire questions.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Give time for the sticky note task and ask them </a:t>
            </a:r>
            <a:endParaRPr dirty="0"/>
          </a:p>
        </p:txBody>
      </p:sp>
      <p:sp>
        <p:nvSpPr>
          <p:cNvPr id="162" name="Google Shape;162;p11:notes">
            <a:extLst>
              <a:ext uri="{FF2B5EF4-FFF2-40B4-BE49-F238E27FC236}">
                <a16:creationId xmlns:a16="http://schemas.microsoft.com/office/drawing/2014/main" id="{625000B6-E1B2-FDAB-CD8D-E2BF1E0C53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2211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24CC-75E4-972A-FBC1-FCC616BF1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E614D-7F7A-F114-D36B-629A76426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E4201-77BE-E3FA-5A9A-EAD9736CB9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220111-9DD4-4CD2-17C0-9F8D7BAC848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0213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4638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1E1E1E"/>
                </a:solidFill>
                <a:latin typeface="Inter Light"/>
                <a:ea typeface="Inter Light"/>
                <a:cs typeface="Inter Light"/>
                <a:sym typeface="Inter Light"/>
              </a:rPr>
              <a:t>If you have additional time, give learners time to memorise the Arabic and the meanings. Then use these activities to consolidate the vocabulary.</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980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5080B65-C1D8-D619-6E05-6A4712E44F96}"/>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7576A1BC-1405-5941-3D7B-20C02BD145F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5FA3F1C8-754B-2FBA-0050-1C9F2599D4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815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0D568FA-43F5-9A13-6FDB-D5AECBD20F3C}"/>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FCDB28F-19A4-A437-4EDF-D25E98A55E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Today is the 1</a:t>
            </a:r>
            <a:r>
              <a:rPr lang="en-GB" baseline="30000" dirty="0"/>
              <a:t>st</a:t>
            </a:r>
            <a:r>
              <a:rPr lang="en-GB" dirty="0"/>
              <a:t> of a four-part series on Surah Qaaf. The next session will be on…. Inshallah.</a:t>
            </a:r>
            <a:endParaRPr dirty="0"/>
          </a:p>
        </p:txBody>
      </p:sp>
      <p:sp>
        <p:nvSpPr>
          <p:cNvPr id="29" name="Google Shape;29;p1:notes">
            <a:extLst>
              <a:ext uri="{FF2B5EF4-FFF2-40B4-BE49-F238E27FC236}">
                <a16:creationId xmlns:a16="http://schemas.microsoft.com/office/drawing/2014/main" id="{434EE579-35F9-D07B-9881-E78BA649E2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99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583BD788-F1E0-BEE5-9C54-C69BF1323677}"/>
            </a:ext>
          </a:extLst>
        </p:cNvPr>
        <p:cNvGrpSpPr/>
        <p:nvPr/>
      </p:nvGrpSpPr>
      <p:grpSpPr>
        <a:xfrm>
          <a:off x="0" y="0"/>
          <a:ext cx="0" cy="0"/>
          <a:chOff x="0" y="0"/>
          <a:chExt cx="0" cy="0"/>
        </a:xfrm>
      </p:grpSpPr>
      <p:sp>
        <p:nvSpPr>
          <p:cNvPr id="47" name="Google Shape;47;p3:notes">
            <a:extLst>
              <a:ext uri="{FF2B5EF4-FFF2-40B4-BE49-F238E27FC236}">
                <a16:creationId xmlns:a16="http://schemas.microsoft.com/office/drawing/2014/main" id="{E034751B-9BF2-C9CA-D2FF-92668D4F4E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Today we will…</a:t>
            </a:r>
            <a:endParaRPr dirty="0"/>
          </a:p>
        </p:txBody>
      </p:sp>
      <p:sp>
        <p:nvSpPr>
          <p:cNvPr id="48" name="Google Shape;48;p3:notes">
            <a:extLst>
              <a:ext uri="{FF2B5EF4-FFF2-40B4-BE49-F238E27FC236}">
                <a16:creationId xmlns:a16="http://schemas.microsoft.com/office/drawing/2014/main" id="{4B9C5A17-B47B-9595-A08A-5334FF493A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91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 you will all be put into groups. Throughout the four sessions, you will be in the same group, so make sure you attend all four sessions. Don’t let your teammates down! </a:t>
            </a:r>
          </a:p>
          <a:p>
            <a:r>
              <a:rPr lang="en-GB" dirty="0"/>
              <a:t>Each question and activity will contribute towards your group points. The group with the most points at the end will receive a prize inshaAllah.</a:t>
            </a:r>
          </a:p>
          <a:p>
            <a:endParaRPr lang="en-GB" dirty="0"/>
          </a:p>
          <a:p>
            <a:r>
              <a:rPr lang="en-GB" dirty="0"/>
              <a:t>[Divide learners into 3-4 groups, depending on the number and what is physically feasible].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619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4037EDD-BA39-2745-7C75-89ED37C2E70A}"/>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DAA5A784-C312-E94B-F894-2C0049A26E2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Surah </a:t>
            </a:r>
            <a:r>
              <a:rPr lang="en-GB" dirty="0" err="1"/>
              <a:t>Qāf</a:t>
            </a:r>
            <a:r>
              <a:rPr lang="en-GB" dirty="0"/>
              <a:t> is a very special surah. It is a Makki surah (i.e. revealed before </a:t>
            </a:r>
            <a:r>
              <a:rPr lang="en-GB" dirty="0" err="1"/>
              <a:t>hijrah</a:t>
            </a:r>
            <a:r>
              <a:rPr lang="en-GB" dirty="0"/>
              <a:t>). </a:t>
            </a:r>
          </a:p>
          <a:p>
            <a:pPr rtl="0"/>
            <a:endParaRPr lang="en-GB" sz="1800" b="0" i="0" u="none" strike="noStrike" dirty="0">
              <a:solidFill>
                <a:srgbClr val="000000"/>
              </a:solidFill>
              <a:effectLst/>
              <a:latin typeface="Arial" panose="020B0604020202020204" pitchFamily="34" charset="0"/>
            </a:endParaRPr>
          </a:p>
          <a:p>
            <a:pPr rtl="0"/>
            <a:r>
              <a:rPr lang="en-GB" sz="1800" b="0" i="0" u="none" strike="noStrike" dirty="0">
                <a:solidFill>
                  <a:srgbClr val="000000"/>
                </a:solidFill>
                <a:effectLst/>
                <a:latin typeface="Arial" panose="020B0604020202020204" pitchFamily="34" charset="0"/>
              </a:rPr>
              <a:t>The Prophet </a:t>
            </a:r>
            <a:r>
              <a:rPr lang="ar-SA"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used to recite it in large audiences:</a:t>
            </a:r>
            <a:endParaRPr lang="en-GB" dirty="0">
              <a:effectLst/>
            </a:endParaRPr>
          </a:p>
          <a:p>
            <a:pPr marL="457200" rtl="0" fontAlgn="base">
              <a:buFont typeface="Arial" panose="020B0604020202020204" pitchFamily="34" charset="0"/>
              <a:buChar char="•"/>
            </a:pPr>
            <a:r>
              <a:rPr lang="en-GB" sz="1800" b="0" i="0" u="none" strike="noStrike" dirty="0" err="1">
                <a:solidFill>
                  <a:srgbClr val="000000"/>
                </a:solidFill>
                <a:effectLst/>
                <a:latin typeface="Arial" panose="020B0604020202020204" pitchFamily="34" charset="0"/>
              </a:rPr>
              <a:t>Jumuʿah</a:t>
            </a:r>
            <a:r>
              <a:rPr lang="en-GB" sz="1800" b="0" i="0" u="none" strike="noStrike" dirty="0">
                <a:solidFill>
                  <a:srgbClr val="000000"/>
                </a:solidFill>
                <a:effectLst/>
                <a:latin typeface="Arial" panose="020B0604020202020204" pitchFamily="34" charset="0"/>
              </a:rPr>
              <a:t> ṣalāh;</a:t>
            </a:r>
          </a:p>
          <a:p>
            <a:pPr marL="457200"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Friday sermon: Umm </a:t>
            </a:r>
            <a:r>
              <a:rPr lang="en-GB" sz="1800" b="0" i="0" u="none" strike="noStrike" dirty="0" err="1">
                <a:solidFill>
                  <a:srgbClr val="000000"/>
                </a:solidFill>
                <a:effectLst/>
                <a:latin typeface="Arial" panose="020B0604020202020204" pitchFamily="34" charset="0"/>
              </a:rPr>
              <a:t>Hishām</a:t>
            </a:r>
            <a:r>
              <a:rPr lang="en-GB" sz="1800" b="0" i="0" u="none" strike="noStrike" dirty="0">
                <a:solidFill>
                  <a:srgbClr val="000000"/>
                </a:solidFill>
                <a:effectLst/>
                <a:latin typeface="Arial" panose="020B0604020202020204" pitchFamily="34" charset="0"/>
              </a:rPr>
              <a:t> b. </a:t>
            </a:r>
            <a:r>
              <a:rPr lang="en-GB" sz="1800" b="0" i="0" u="none" strike="noStrike" dirty="0" err="1">
                <a:solidFill>
                  <a:srgbClr val="000000"/>
                </a:solidFill>
                <a:effectLst/>
                <a:latin typeface="Arial" panose="020B0604020202020204" pitchFamily="34" charset="0"/>
              </a:rPr>
              <a:t>Ḥārithah</a:t>
            </a:r>
            <a:r>
              <a:rPr lang="en-GB" sz="1800" b="0" i="0" u="none" strike="noStrike" dirty="0">
                <a:solidFill>
                  <a:srgbClr val="000000"/>
                </a:solidFill>
                <a:effectLst/>
                <a:latin typeface="Arial" panose="020B0604020202020204" pitchFamily="34" charset="0"/>
              </a:rPr>
              <a:t> b. </a:t>
            </a:r>
            <a:r>
              <a:rPr lang="en-GB" sz="1800" b="0" i="0" u="none" strike="noStrike" dirty="0" err="1">
                <a:solidFill>
                  <a:srgbClr val="000000"/>
                </a:solidFill>
                <a:effectLst/>
                <a:latin typeface="Arial" panose="020B0604020202020204" pitchFamily="34" charset="0"/>
              </a:rPr>
              <a:t>Nuʿmān</a:t>
            </a:r>
            <a:r>
              <a:rPr lang="en-GB" sz="1800" b="0" i="0" u="none" strike="noStrike" dirty="0">
                <a:solidFill>
                  <a:srgbClr val="000000"/>
                </a:solidFill>
                <a:effectLst/>
                <a:latin typeface="Arial" panose="020B0604020202020204" pitchFamily="34" charset="0"/>
              </a:rPr>
              <a:t> (a female Companion) mentions that she memorised the </a:t>
            </a:r>
            <a:r>
              <a:rPr lang="en-GB" sz="1800" b="0" i="0" u="none" strike="noStrike" dirty="0" err="1">
                <a:solidFill>
                  <a:srgbClr val="000000"/>
                </a:solidFill>
                <a:effectLst/>
                <a:latin typeface="Arial" panose="020B0604020202020204" pitchFamily="34" charset="0"/>
              </a:rPr>
              <a:t>sūrah</a:t>
            </a:r>
            <a:r>
              <a:rPr lang="en-GB" sz="1800" b="0" i="0" u="none" strike="noStrike" dirty="0">
                <a:solidFill>
                  <a:srgbClr val="000000"/>
                </a:solidFill>
                <a:effectLst/>
                <a:latin typeface="Arial" panose="020B0604020202020204" pitchFamily="34" charset="0"/>
              </a:rPr>
              <a:t> just by hearing it in the </a:t>
            </a:r>
            <a:r>
              <a:rPr lang="en-GB" sz="1800" b="0" i="0" u="none" strike="noStrike" dirty="0" err="1">
                <a:solidFill>
                  <a:srgbClr val="000000"/>
                </a:solidFill>
                <a:effectLst/>
                <a:latin typeface="Arial" panose="020B0604020202020204" pitchFamily="34" charset="0"/>
              </a:rPr>
              <a:t>khuṭbah</a:t>
            </a:r>
            <a:r>
              <a:rPr lang="en-GB" sz="1800" b="0" i="0" u="none" strike="noStrike" dirty="0">
                <a:solidFill>
                  <a:srgbClr val="000000"/>
                </a:solidFill>
                <a:effectLst/>
                <a:latin typeface="Arial" panose="020B0604020202020204" pitchFamily="34" charset="0"/>
              </a:rPr>
              <a:t> of the Prophet </a:t>
            </a:r>
            <a:r>
              <a:rPr lang="ar-SA" sz="1800" b="0" i="0" u="none" strike="noStrike" dirty="0">
                <a:solidFill>
                  <a:srgbClr val="000000"/>
                </a:solidFill>
                <a:effectLst/>
                <a:latin typeface="Arial" panose="020B0604020202020204" pitchFamily="34" charset="0"/>
              </a:rPr>
              <a:t>ﷺ;</a:t>
            </a:r>
          </a:p>
          <a:p>
            <a:pPr marL="457200"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two Eid </a:t>
            </a:r>
            <a:r>
              <a:rPr lang="en-GB" sz="1800" b="0" i="0" u="none" strike="noStrike" dirty="0" err="1">
                <a:solidFill>
                  <a:srgbClr val="000000"/>
                </a:solidFill>
                <a:effectLst/>
                <a:latin typeface="Arial" panose="020B0604020202020204" pitchFamily="34" charset="0"/>
              </a:rPr>
              <a:t>ṣalāhs</a:t>
            </a:r>
            <a:r>
              <a:rPr lang="en-GB" sz="1800" b="0" i="0" u="none" strike="noStrike" dirty="0">
                <a:solidFill>
                  <a:srgbClr val="000000"/>
                </a:solidFill>
                <a:effectLst/>
                <a:latin typeface="Arial" panose="020B0604020202020204" pitchFamily="34" charset="0"/>
              </a:rPr>
              <a:t>. It was a reminder not to forget the Day of Judgement; and not to commit sins or act arrogantly on this day of celebration.</a:t>
            </a:r>
          </a:p>
          <a:p>
            <a:pPr marL="457200"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Fajr ṣalāh. </a:t>
            </a:r>
          </a:p>
          <a:p>
            <a:pPr marL="0" lvl="0" indent="0" algn="l" rtl="0">
              <a:spcBef>
                <a:spcPts val="0"/>
              </a:spcBef>
              <a:spcAft>
                <a:spcPts val="0"/>
              </a:spcAft>
              <a:buNone/>
            </a:pPr>
            <a:endParaRPr dirty="0"/>
          </a:p>
        </p:txBody>
      </p:sp>
      <p:sp>
        <p:nvSpPr>
          <p:cNvPr id="104" name="Google Shape;104;p7:notes">
            <a:extLst>
              <a:ext uri="{FF2B5EF4-FFF2-40B4-BE49-F238E27FC236}">
                <a16:creationId xmlns:a16="http://schemas.microsoft.com/office/drawing/2014/main" id="{B34C5694-6D47-8918-A4B6-6DB87977301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951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587BCFD5-863F-A0C7-3AB7-0EE377592580}"/>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17D9A7A4-1B83-0AFE-BA7E-333D8E9B3E3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Let’s now dive straight into the </a:t>
            </a:r>
            <a:r>
              <a:rPr lang="en-GB" dirty="0" err="1"/>
              <a:t>sūrah</a:t>
            </a:r>
            <a:r>
              <a:rPr lang="en-GB" dirty="0"/>
              <a:t>. </a:t>
            </a:r>
          </a:p>
          <a:p>
            <a:pPr marL="0" lvl="0" indent="0" algn="l" rtl="0">
              <a:spcBef>
                <a:spcPts val="0"/>
              </a:spcBef>
              <a:spcAft>
                <a:spcPts val="0"/>
              </a:spcAft>
              <a:buNone/>
            </a:pPr>
            <a:endParaRPr lang="en-GB" dirty="0"/>
          </a:p>
          <a:p>
            <a:pPr rtl="0"/>
            <a:r>
              <a:rPr lang="en-GB" sz="1800" b="0" i="0" u="none" strike="noStrike" dirty="0">
                <a:solidFill>
                  <a:srgbClr val="000000"/>
                </a:solidFill>
                <a:effectLst/>
                <a:latin typeface="Arial" panose="020B0604020202020204" pitchFamily="34" charset="0"/>
              </a:rPr>
              <a:t>We don’t know what Qaaf means. It is from the miracles of the Qur’an. Can you think of any other surahs which also start with one letter? </a:t>
            </a:r>
          </a:p>
          <a:p>
            <a:pPr rtl="0"/>
            <a:endParaRPr lang="en-GB" sz="1800" b="0" i="0" u="none" strike="noStrike" dirty="0">
              <a:solidFill>
                <a:srgbClr val="000000"/>
              </a:solidFill>
              <a:effectLst/>
              <a:latin typeface="Arial" panose="020B0604020202020204" pitchFamily="34" charset="0"/>
            </a:endParaRPr>
          </a:p>
          <a:p>
            <a:pPr rtl="0"/>
            <a:r>
              <a:rPr lang="en-GB" sz="1800" b="0" i="0" u="none" strike="noStrike" dirty="0">
                <a:solidFill>
                  <a:srgbClr val="000000"/>
                </a:solidFill>
                <a:effectLst/>
                <a:latin typeface="Arial" panose="020B0604020202020204" pitchFamily="34" charset="0"/>
              </a:rPr>
              <a:t>The letter </a:t>
            </a:r>
            <a:r>
              <a:rPr lang="en-GB" sz="1800" b="0" i="0" u="none" strike="noStrike" dirty="0" err="1">
                <a:solidFill>
                  <a:srgbClr val="000000"/>
                </a:solidFill>
                <a:effectLst/>
                <a:latin typeface="Arial" panose="020B0604020202020204" pitchFamily="34" charset="0"/>
              </a:rPr>
              <a:t>Qāf</a:t>
            </a:r>
            <a:r>
              <a:rPr lang="en-GB" sz="1800" b="0" i="0" u="none" strike="noStrike" dirty="0">
                <a:solidFill>
                  <a:srgbClr val="000000"/>
                </a:solidFill>
                <a:effectLst/>
                <a:latin typeface="Arial" panose="020B0604020202020204" pitchFamily="34" charset="0"/>
              </a:rPr>
              <a:t> is a strong letter</a:t>
            </a:r>
            <a:r>
              <a:rPr lang="en-GB" sz="1800" b="0" i="1"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The purpose is to wake up the heedlessness of the Quraysh and send a message of warning; it is to force them to pay attention to what is coming next. </a:t>
            </a:r>
          </a:p>
          <a:p>
            <a:pPr rtl="0"/>
            <a:r>
              <a:rPr lang="en-GB" sz="1800" b="0" i="0" u="none" strike="noStrike" dirty="0">
                <a:solidFill>
                  <a:srgbClr val="000000"/>
                </a:solidFill>
                <a:effectLst/>
                <a:latin typeface="Arial" panose="020B0604020202020204" pitchFamily="34" charset="0"/>
              </a:rPr>
              <a:t>The letter </a:t>
            </a:r>
            <a:r>
              <a:rPr lang="en-GB" sz="1800" b="0" i="0" u="none" strike="noStrike" dirty="0" err="1">
                <a:solidFill>
                  <a:srgbClr val="000000"/>
                </a:solidFill>
                <a:effectLst/>
                <a:latin typeface="Arial" panose="020B0604020202020204" pitchFamily="34" charset="0"/>
              </a:rPr>
              <a:t>Qāf</a:t>
            </a:r>
            <a:r>
              <a:rPr lang="en-GB" sz="1800" b="0" i="0" u="none" strike="noStrike" dirty="0">
                <a:solidFill>
                  <a:srgbClr val="000000"/>
                </a:solidFill>
                <a:effectLst/>
                <a:latin typeface="Arial" panose="020B0604020202020204" pitchFamily="34" charset="0"/>
              </a:rPr>
              <a:t> will be repeated many times in this </a:t>
            </a:r>
            <a:r>
              <a:rPr lang="en-GB" sz="1800" b="0" i="0" u="none" strike="noStrike" dirty="0" err="1">
                <a:solidFill>
                  <a:srgbClr val="000000"/>
                </a:solidFill>
                <a:effectLst/>
                <a:latin typeface="Arial" panose="020B0604020202020204" pitchFamily="34" charset="0"/>
              </a:rPr>
              <a:t>sūrah</a:t>
            </a:r>
            <a:r>
              <a:rPr lang="en-GB" sz="1800" b="0" i="0" u="none" strike="noStrike" dirty="0">
                <a:solidFill>
                  <a:srgbClr val="000000"/>
                </a:solidFill>
                <a:effectLst/>
                <a:latin typeface="Arial" panose="020B0604020202020204" pitchFamily="34" charset="0"/>
              </a:rPr>
              <a:t> too. </a:t>
            </a:r>
          </a:p>
          <a:p>
            <a:pPr rtl="0"/>
            <a:endParaRPr lang="en-GB" sz="1800" b="0" i="0" u="none" strike="noStrike" dirty="0">
              <a:solidFill>
                <a:srgbClr val="000000"/>
              </a:solidFill>
              <a:effectLst/>
              <a:latin typeface="Arial" panose="020B0604020202020204" pitchFamily="34" charset="0"/>
            </a:endParaRPr>
          </a:p>
          <a:p>
            <a:pPr rtl="0"/>
            <a:r>
              <a:rPr lang="en-GB" sz="1800" b="0" i="0" u="none" strike="noStrike" dirty="0">
                <a:solidFill>
                  <a:srgbClr val="000000"/>
                </a:solidFill>
                <a:effectLst/>
                <a:latin typeface="Arial" panose="020B0604020202020204" pitchFamily="34" charset="0"/>
              </a:rPr>
              <a:t>Then Allah takes an oath.</a:t>
            </a:r>
          </a:p>
          <a:p>
            <a:pPr rtl="0"/>
            <a:r>
              <a:rPr lang="en-GB" sz="1800" b="0" i="0" u="none" strike="noStrike" dirty="0">
                <a:solidFill>
                  <a:srgbClr val="000000"/>
                </a:solidFill>
                <a:effectLst/>
                <a:latin typeface="Arial" panose="020B0604020202020204" pitchFamily="34" charset="0"/>
              </a:rPr>
              <a:t>The function of an oath is to alert the listener to the importance of what is going to be mentioned next. </a:t>
            </a:r>
          </a:p>
          <a:p>
            <a:pPr rtl="0"/>
            <a:endParaRPr lang="en-GB" sz="1800" b="0" i="0" u="none" strike="noStrike" dirty="0">
              <a:solidFill>
                <a:srgbClr val="000000"/>
              </a:solidFill>
              <a:effectLst/>
              <a:latin typeface="Arial" panose="020B0604020202020204" pitchFamily="34" charset="0"/>
            </a:endParaRPr>
          </a:p>
          <a:p>
            <a:pPr rtl="0"/>
            <a:r>
              <a:rPr lang="en-GB" sz="1800" b="0" i="0" u="none" strike="noStrike" dirty="0">
                <a:solidFill>
                  <a:srgbClr val="000000"/>
                </a:solidFill>
                <a:effectLst/>
                <a:latin typeface="Arial" panose="020B0604020202020204" pitchFamily="34" charset="0"/>
              </a:rPr>
              <a:t>Allah takes an oath by the Qur’an and describes it as </a:t>
            </a:r>
            <a:r>
              <a:rPr lang="en-GB" sz="1800" b="0" i="0" u="none" strike="noStrike" dirty="0" err="1">
                <a:solidFill>
                  <a:srgbClr val="000000"/>
                </a:solidFill>
                <a:effectLst/>
                <a:latin typeface="Arial" panose="020B0604020202020204" pitchFamily="34" charset="0"/>
              </a:rPr>
              <a:t>majīd</a:t>
            </a:r>
            <a:r>
              <a:rPr lang="en-GB" sz="1800" b="0" i="0" u="none" strike="noStrike" dirty="0">
                <a:solidFill>
                  <a:srgbClr val="000000"/>
                </a:solidFill>
                <a:effectLst/>
                <a:latin typeface="Arial" panose="020B0604020202020204" pitchFamily="34" charset="0"/>
              </a:rPr>
              <a:t>: majestic, glorious, lofty. The Qur’ān is the </a:t>
            </a:r>
            <a:r>
              <a:rPr lang="en-GB" sz="1800" b="1" i="0" u="none" strike="noStrike" dirty="0">
                <a:solidFill>
                  <a:srgbClr val="000000"/>
                </a:solidFill>
                <a:effectLst/>
                <a:latin typeface="Arial" panose="020B0604020202020204" pitchFamily="34" charset="0"/>
              </a:rPr>
              <a:t>greatest miracle </a:t>
            </a:r>
            <a:r>
              <a:rPr lang="en-GB" sz="1800" b="0" i="0" u="none" strike="noStrike" dirty="0">
                <a:solidFill>
                  <a:srgbClr val="000000"/>
                </a:solidFill>
                <a:effectLst/>
                <a:latin typeface="Arial" panose="020B0604020202020204" pitchFamily="34" charset="0"/>
              </a:rPr>
              <a:t>Allah has sent down to us. Its words are majestic. Its meanings are majestic. Its sounds are majestic. Its impact on hearts and lives is majestic. </a:t>
            </a:r>
          </a:p>
          <a:p>
            <a:pPr rtl="0"/>
            <a:r>
              <a:rPr lang="en-GB" sz="1800" b="0" i="0" u="none" strike="noStrike" dirty="0">
                <a:solidFill>
                  <a:srgbClr val="000000"/>
                </a:solidFill>
                <a:effectLst/>
                <a:latin typeface="Arial" panose="020B0604020202020204" pitchFamily="34" charset="0"/>
              </a:rPr>
              <a:t>The Qur’an is the anchor which guides us at every point in life, the ‘food’ for our hearts and our eternal companion. </a:t>
            </a:r>
            <a:endParaRPr dirty="0"/>
          </a:p>
        </p:txBody>
      </p:sp>
      <p:sp>
        <p:nvSpPr>
          <p:cNvPr id="200" name="Google Shape;200;p13:notes">
            <a:extLst>
              <a:ext uri="{FF2B5EF4-FFF2-40B4-BE49-F238E27FC236}">
                <a16:creationId xmlns:a16="http://schemas.microsoft.com/office/drawing/2014/main" id="{55998E86-1882-E55A-FDD4-88F4FD7A9A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7385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BAD0516-A23D-FB28-6DD0-3424D6A3CCB7}"/>
            </a:ext>
          </a:extLst>
        </p:cNvPr>
        <p:cNvGrpSpPr/>
        <p:nvPr/>
      </p:nvGrpSpPr>
      <p:grpSpPr>
        <a:xfrm>
          <a:off x="0" y="0"/>
          <a:ext cx="0" cy="0"/>
          <a:chOff x="0" y="0"/>
          <a:chExt cx="0" cy="0"/>
        </a:xfrm>
      </p:grpSpPr>
      <p:sp>
        <p:nvSpPr>
          <p:cNvPr id="103" name="Google Shape;103;p7:notes">
            <a:extLst>
              <a:ext uri="{FF2B5EF4-FFF2-40B4-BE49-F238E27FC236}">
                <a16:creationId xmlns:a16="http://schemas.microsoft.com/office/drawing/2014/main" id="{3CD3DDCC-6AB8-858E-03A8-19B205A8B2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We often talk about how great the Qur’an is, but do we truly believe it? These questions will help us and inshaAllah motivate us to strengthen our connection with the Greatest Book.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[Ask learners to (privately) jot down the answers to these questions and give them some time to reflect. Then go round eliciting ideas for how they can become closer to the Qur’an].</a:t>
            </a:r>
            <a:endParaRPr dirty="0"/>
          </a:p>
        </p:txBody>
      </p:sp>
      <p:sp>
        <p:nvSpPr>
          <p:cNvPr id="104" name="Google Shape;104;p7:notes">
            <a:extLst>
              <a:ext uri="{FF2B5EF4-FFF2-40B4-BE49-F238E27FC236}">
                <a16:creationId xmlns:a16="http://schemas.microsoft.com/office/drawing/2014/main" id="{4F6A4201-EE4C-68C7-900C-557BC806B6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178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80710F18-F6FC-5E42-0F79-4BFA8BB1198F}"/>
            </a:ext>
          </a:extLst>
        </p:cNvPr>
        <p:cNvGrpSpPr/>
        <p:nvPr/>
      </p:nvGrpSpPr>
      <p:grpSpPr>
        <a:xfrm>
          <a:off x="0" y="0"/>
          <a:ext cx="0" cy="0"/>
          <a:chOff x="0" y="0"/>
          <a:chExt cx="0" cy="0"/>
        </a:xfrm>
      </p:grpSpPr>
      <p:sp>
        <p:nvSpPr>
          <p:cNvPr id="199" name="Google Shape;199;p13:notes">
            <a:extLst>
              <a:ext uri="{FF2B5EF4-FFF2-40B4-BE49-F238E27FC236}">
                <a16:creationId xmlns:a16="http://schemas.microsoft.com/office/drawing/2014/main" id="{FD9C4F2F-7725-88BA-84B4-216C6D22F4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āyah mentions the first issue raised by the </a:t>
            </a:r>
            <a:r>
              <a:rPr lang="en-GB" dirty="0" err="1"/>
              <a:t>mushrikīn</a:t>
            </a:r>
            <a:r>
              <a:rPr lang="en-GB" dirty="0"/>
              <a:t> of Makkah: </a:t>
            </a:r>
            <a:r>
              <a:rPr lang="en-US" sz="1200" dirty="0">
                <a:solidFill>
                  <a:srgbClr val="1E1E1E"/>
                </a:solidFill>
                <a:latin typeface="Inter Light"/>
                <a:ea typeface="Inter Light"/>
                <a:cs typeface="Inter Light"/>
                <a:sym typeface="Inter Light"/>
              </a:rPr>
              <a:t>“Why did Allah send a human and not an angel as a messenger?”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[Ask question: </a:t>
            </a:r>
            <a:r>
              <a:rPr lang="en-GB" sz="1200" dirty="0">
                <a:solidFill>
                  <a:srgbClr val="1E1E1E"/>
                </a:solidFill>
                <a:latin typeface="Inter Light"/>
                <a:ea typeface="Inter Light"/>
                <a:cs typeface="Inter Light"/>
                <a:sym typeface="Inter Light"/>
              </a:rPr>
              <a:t>If Allah had sent an angel instead of a human messenger, how do you think some people would have reacted?</a:t>
            </a:r>
            <a:r>
              <a:rPr lang="en-GB" dirty="0"/>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angels were the residents of the earth, then it would have made sense to send angels as Prophets. There are many wisdoms in why Allah sent humans and not angels.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00" name="Google Shape;200;p13:notes">
            <a:extLst>
              <a:ext uri="{FF2B5EF4-FFF2-40B4-BE49-F238E27FC236}">
                <a16:creationId xmlns:a16="http://schemas.microsoft.com/office/drawing/2014/main" id="{16B9AE38-1C90-A469-AA3C-A1CE1B7E9B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29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rgbClr val="FAAC69"/>
        </a:solidFill>
        <a:effectLst/>
      </p:bgPr>
    </p:bg>
    <p:spTree>
      <p:nvGrpSpPr>
        <p:cNvPr id="1"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
        <p:cNvGrpSpPr/>
        <p:nvPr/>
      </p:nvGrpSpPr>
      <p:grpSpPr>
        <a:xfrm>
          <a:off x="0" y="0"/>
          <a:ext cx="0" cy="0"/>
          <a:chOff x="0" y="0"/>
          <a:chExt cx="0" cy="0"/>
        </a:xfrm>
      </p:grpSpPr>
      <p:sp>
        <p:nvSpPr>
          <p:cNvPr id="3" name="Google Shape;10;p1">
            <a:extLst>
              <a:ext uri="{FF2B5EF4-FFF2-40B4-BE49-F238E27FC236}">
                <a16:creationId xmlns:a16="http://schemas.microsoft.com/office/drawing/2014/main" id="{077FCDA5-8720-17E2-D497-88FD2FFDA64A}"/>
              </a:ext>
            </a:extLst>
          </p:cNvPr>
          <p:cNvSpPr/>
          <p:nvPr userDrawn="1"/>
        </p:nvSpPr>
        <p:spPr>
          <a:xfrm rot="16200000" flipH="1">
            <a:off x="11483250" y="276362"/>
            <a:ext cx="7081110" cy="6528392"/>
          </a:xfrm>
          <a:prstGeom prst="round1Rect">
            <a:avLst>
              <a:gd name="adj" fmla="val 18250"/>
            </a:avLst>
          </a:prstGeom>
          <a:solidFill>
            <a:srgbClr val="C3B8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pic>
        <p:nvPicPr>
          <p:cNvPr id="5" name="Graphic 4">
            <a:extLst>
              <a:ext uri="{FF2B5EF4-FFF2-40B4-BE49-F238E27FC236}">
                <a16:creationId xmlns:a16="http://schemas.microsoft.com/office/drawing/2014/main" id="{E2044A7A-89D3-ABFC-8077-F02EAC4D01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56687" y="9629133"/>
            <a:ext cx="1945439" cy="38062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flipH="1">
            <a:off x="17167934" y="9377778"/>
            <a:ext cx="1120066" cy="909221"/>
          </a:xfrm>
          <a:prstGeom prst="round1Rect">
            <a:avLst>
              <a:gd name="adj" fmla="val 37898"/>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p:nvPr/>
        </p:nvSpPr>
        <p:spPr>
          <a:xfrm>
            <a:off x="13594452" y="9632353"/>
            <a:ext cx="3300904" cy="400069"/>
          </a:xfrm>
          <a:prstGeom prst="rect">
            <a:avLst/>
          </a:prstGeom>
          <a:noFill/>
          <a:ln>
            <a:noFill/>
          </a:ln>
        </p:spPr>
        <p:txBody>
          <a:bodyPr spcFirstLastPara="1" wrap="square" lIns="91425" tIns="45700" rIns="91425" bIns="45700" anchor="t" anchorCtr="0">
            <a:spAutoFit/>
          </a:bodyPr>
          <a:lstStyle/>
          <a:p>
            <a:pPr algn="r" rtl="0"/>
            <a:r>
              <a:rPr lang="en-US" sz="2000" b="0" i="0" u="none" strike="noStrike" baseline="0" dirty="0">
                <a:solidFill>
                  <a:srgbClr val="1E1E1E"/>
                </a:solidFill>
                <a:latin typeface="Inter Medium" panose="02000503000000020004" pitchFamily="2" charset="0"/>
                <a:ea typeface="Inter Medium" panose="02000503000000020004" pitchFamily="2" charset="0"/>
              </a:rPr>
              <a:t>Surah </a:t>
            </a:r>
            <a:r>
              <a:rPr lang="en-US" sz="2000" b="0" i="0" u="none" strike="noStrike" baseline="0" dirty="0" err="1">
                <a:solidFill>
                  <a:srgbClr val="1E1E1E"/>
                </a:solidFill>
                <a:latin typeface="Inter Medium" panose="02000503000000020004" pitchFamily="2" charset="0"/>
                <a:ea typeface="Inter Medium" panose="02000503000000020004" pitchFamily="2" charset="0"/>
              </a:rPr>
              <a:t>Qāf</a:t>
            </a:r>
            <a:r>
              <a:rPr lang="en-US" sz="2000" b="0" i="0" u="none" strike="noStrike" baseline="0" dirty="0">
                <a:solidFill>
                  <a:srgbClr val="1E1E1E"/>
                </a:solidFill>
                <a:latin typeface="Inter Medium" panose="02000503000000020004" pitchFamily="2" charset="0"/>
                <a:ea typeface="Inter Medium" panose="02000503000000020004" pitchFamily="2" charset="0"/>
              </a:rPr>
              <a:t>: </a:t>
            </a:r>
            <a:r>
              <a:rPr lang="en-US" sz="2000" b="0" i="0" u="none" strike="noStrike" baseline="0" dirty="0">
                <a:solidFill>
                  <a:srgbClr val="1E1E1E"/>
                </a:solidFill>
                <a:latin typeface="Inter" panose="020B0502030000000004" pitchFamily="34" charset="0"/>
                <a:ea typeface="Inter" panose="020B0502030000000004" pitchFamily="34" charset="0"/>
              </a:rPr>
              <a:t>Session 1</a:t>
            </a:r>
            <a:endParaRPr lang="en-US" sz="2000" b="0" i="0" u="none" strike="noStrike" baseline="0" dirty="0">
              <a:solidFill>
                <a:srgbClr val="FFFFFF"/>
              </a:solidFill>
              <a:latin typeface="Inter" panose="020B0502030000000004" pitchFamily="34" charset="0"/>
              <a:ea typeface="Inter" panose="020B0502030000000004" pitchFamily="34" charset="0"/>
            </a:endParaRPr>
          </a:p>
        </p:txBody>
      </p:sp>
      <p:sp>
        <p:nvSpPr>
          <p:cNvPr id="12" name="Google Shape;12;p1"/>
          <p:cNvSpPr txBox="1"/>
          <p:nvPr/>
        </p:nvSpPr>
        <p:spPr>
          <a:xfrm>
            <a:off x="17458859" y="9603934"/>
            <a:ext cx="5565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2400">
                <a:solidFill>
                  <a:schemeClr val="bg1"/>
                </a:solidFill>
                <a:latin typeface="Inter Tight"/>
                <a:ea typeface="Inter Tight"/>
                <a:cs typeface="Inter Tight"/>
                <a:sym typeface="Inter Tight"/>
              </a:rPr>
              <a:t>‹#›</a:t>
            </a:fld>
            <a:endParaRPr sz="2400" dirty="0">
              <a:solidFill>
                <a:schemeClr val="bg1"/>
              </a:solidFill>
              <a:latin typeface="Inter Tight"/>
              <a:ea typeface="Inter Tight"/>
              <a:cs typeface="Inter Tight"/>
              <a:sym typeface="Inter Tight"/>
            </a:endParaRPr>
          </a:p>
        </p:txBody>
      </p:sp>
      <p:sp>
        <p:nvSpPr>
          <p:cNvPr id="2" name="Google Shape;10;p1">
            <a:extLst>
              <a:ext uri="{FF2B5EF4-FFF2-40B4-BE49-F238E27FC236}">
                <a16:creationId xmlns:a16="http://schemas.microsoft.com/office/drawing/2014/main" id="{5870D812-4FA5-6431-F486-3705502D5806}"/>
              </a:ext>
            </a:extLst>
          </p:cNvPr>
          <p:cNvSpPr/>
          <p:nvPr userDrawn="1"/>
        </p:nvSpPr>
        <p:spPr>
          <a:xfrm>
            <a:off x="0" y="9377779"/>
            <a:ext cx="14066196" cy="909221"/>
          </a:xfrm>
          <a:prstGeom prst="round1Rect">
            <a:avLst>
              <a:gd name="adj" fmla="val 37898"/>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Graphic 3">
            <a:extLst>
              <a:ext uri="{FF2B5EF4-FFF2-40B4-BE49-F238E27FC236}">
                <a16:creationId xmlns:a16="http://schemas.microsoft.com/office/drawing/2014/main" id="{CA7D5EC6-2C2B-27EA-2177-963475E0C30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756687" y="9629133"/>
            <a:ext cx="1945439" cy="380629"/>
          </a:xfrm>
          <a:prstGeom prst="rect">
            <a:avLst/>
          </a:prstGeom>
        </p:spPr>
      </p:pic>
      <p:pic>
        <p:nvPicPr>
          <p:cNvPr id="5" name="Graphic 4">
            <a:extLst>
              <a:ext uri="{FF2B5EF4-FFF2-40B4-BE49-F238E27FC236}">
                <a16:creationId xmlns:a16="http://schemas.microsoft.com/office/drawing/2014/main" id="{901D0D65-F913-654D-0269-E6F47AD33A8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030117" y="9687181"/>
            <a:ext cx="2366253" cy="24977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3" name="Freeform: Shape 2">
            <a:extLst>
              <a:ext uri="{FF2B5EF4-FFF2-40B4-BE49-F238E27FC236}">
                <a16:creationId xmlns:a16="http://schemas.microsoft.com/office/drawing/2014/main" id="{922B4B19-AC17-5B8F-1540-886A2A242A32}"/>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107" name="Google Shape;107;p16"/>
          <p:cNvSpPr txBox="1"/>
          <p:nvPr/>
        </p:nvSpPr>
        <p:spPr>
          <a:xfrm>
            <a:off x="2008851" y="1107350"/>
            <a:ext cx="1518186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1E1E1E"/>
                </a:solidFill>
                <a:latin typeface="+mj-lt"/>
                <a:ea typeface="Inter Tight Medium"/>
                <a:cs typeface="Inter Tight Medium"/>
                <a:sym typeface="Inter Tight Medium"/>
              </a:rPr>
              <a:t>Important Notes for the Educator  </a:t>
            </a:r>
            <a:endParaRPr lang="en-US" sz="1600" dirty="0">
              <a:highlight>
                <a:srgbClr val="FFFF00"/>
              </a:highlight>
              <a:latin typeface="+mj-lt"/>
            </a:endParaRPr>
          </a:p>
        </p:txBody>
      </p:sp>
      <p:sp>
        <p:nvSpPr>
          <p:cNvPr id="109" name="Google Shape;109;p16"/>
          <p:cNvSpPr txBox="1"/>
          <p:nvPr/>
        </p:nvSpPr>
        <p:spPr>
          <a:xfrm>
            <a:off x="2008851" y="2193719"/>
            <a:ext cx="15380515" cy="637093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Tx/>
              <a:buChar char="-"/>
            </a:pPr>
            <a:endParaRPr lang="en-GB" sz="1800" dirty="0"/>
          </a:p>
          <a:p>
            <a:pPr marL="342900" marR="0" lvl="0" indent="-342900" algn="l" rtl="0">
              <a:lnSpc>
                <a:spcPct val="150000"/>
              </a:lnSpc>
              <a:spcBef>
                <a:spcPts val="0"/>
              </a:spcBef>
              <a:spcAft>
                <a:spcPts val="0"/>
              </a:spcAft>
              <a:buFont typeface="Arial" panose="020B0604020202020204" pitchFamily="34" charset="0"/>
              <a:buChar char="•"/>
            </a:pPr>
            <a:r>
              <a:rPr lang="en-GB" sz="2000" dirty="0"/>
              <a:t>The PowerPoints are </a:t>
            </a:r>
            <a:r>
              <a:rPr lang="en-GB" sz="2000" b="1" dirty="0"/>
              <a:t>animated</a:t>
            </a:r>
            <a:r>
              <a:rPr lang="en-GB" sz="2000" dirty="0"/>
              <a:t> so please use the PPT version if possible.</a:t>
            </a:r>
          </a:p>
          <a:p>
            <a:pPr marL="342900" marR="0" lvl="0" indent="-342900" algn="l" rtl="0">
              <a:lnSpc>
                <a:spcPct val="150000"/>
              </a:lnSpc>
              <a:spcBef>
                <a:spcPts val="0"/>
              </a:spcBef>
              <a:spcAft>
                <a:spcPts val="0"/>
              </a:spcAft>
              <a:buFont typeface="Arial" panose="020B0604020202020204" pitchFamily="34" charset="0"/>
              <a:buChar char="•"/>
            </a:pPr>
            <a:r>
              <a:rPr lang="en-GB" sz="2000" dirty="0"/>
              <a:t>Keep the </a:t>
            </a:r>
            <a:r>
              <a:rPr lang="en-GB" sz="2000" b="1" dirty="0"/>
              <a:t>competition</a:t>
            </a:r>
            <a:r>
              <a:rPr lang="en-GB" sz="2000" dirty="0"/>
              <a:t> active throughout the four sessions. There is a slide in the first session with instructions.</a:t>
            </a:r>
          </a:p>
          <a:p>
            <a:pPr marL="342900" marR="0" lvl="0" indent="-342900" algn="l" rtl="0">
              <a:lnSpc>
                <a:spcPct val="150000"/>
              </a:lnSpc>
              <a:spcBef>
                <a:spcPts val="0"/>
              </a:spcBef>
              <a:spcAft>
                <a:spcPts val="0"/>
              </a:spcAft>
              <a:buFont typeface="Arial" panose="020B0604020202020204" pitchFamily="34" charset="0"/>
              <a:buChar char="•"/>
            </a:pPr>
            <a:r>
              <a:rPr lang="en-GB" sz="2000" dirty="0"/>
              <a:t>Recite the passage/ayah aloud and encourage learners to recite after you OR ask learners to recite an ayah each.</a:t>
            </a:r>
          </a:p>
          <a:p>
            <a:pPr marL="342900" marR="0" lvl="0" indent="-342900" algn="l" rtl="0">
              <a:lnSpc>
                <a:spcPct val="150000"/>
              </a:lnSpc>
              <a:spcBef>
                <a:spcPts val="0"/>
              </a:spcBef>
              <a:spcAft>
                <a:spcPts val="0"/>
              </a:spcAft>
              <a:buFont typeface="Arial" panose="020B0604020202020204" pitchFamily="34" charset="0"/>
              <a:buChar char="•"/>
            </a:pPr>
            <a:r>
              <a:rPr lang="en-GB" sz="2000" dirty="0"/>
              <a:t>Encourage learners to memorise Surah </a:t>
            </a:r>
            <a:r>
              <a:rPr lang="en-GB" sz="2000" dirty="0" err="1"/>
              <a:t>Qaf</a:t>
            </a:r>
            <a:r>
              <a:rPr lang="en-GB" sz="2000" dirty="0"/>
              <a:t> and its translation. Reward them for successful completion.</a:t>
            </a:r>
          </a:p>
          <a:p>
            <a:pPr marL="342900" indent="-342900">
              <a:lnSpc>
                <a:spcPct val="150000"/>
              </a:lnSpc>
              <a:buFont typeface="Arial" panose="020B0604020202020204" pitchFamily="34" charset="0"/>
              <a:buChar char="•"/>
            </a:pPr>
            <a:r>
              <a:rPr lang="en-GB" sz="2000" dirty="0"/>
              <a:t>There are </a:t>
            </a:r>
            <a:r>
              <a:rPr lang="en-GB" sz="2000" b="1" dirty="0"/>
              <a:t>speaker notes </a:t>
            </a:r>
            <a:r>
              <a:rPr lang="en-GB" sz="2000" dirty="0"/>
              <a:t>under each slide. Read the notes before delivering the session.</a:t>
            </a:r>
          </a:p>
          <a:p>
            <a:pPr marL="342900" marR="0" lvl="0" indent="-342900" algn="l" rtl="0">
              <a:lnSpc>
                <a:spcPct val="150000"/>
              </a:lnSpc>
              <a:spcBef>
                <a:spcPts val="0"/>
              </a:spcBef>
              <a:spcAft>
                <a:spcPts val="0"/>
              </a:spcAft>
              <a:buFont typeface="Arial" panose="020B0604020202020204" pitchFamily="34" charset="0"/>
              <a:buChar char="•"/>
            </a:pPr>
            <a:r>
              <a:rPr lang="en-GB" sz="2000" dirty="0"/>
              <a:t>Please thoroughly read the </a:t>
            </a:r>
            <a:r>
              <a:rPr lang="en-GB" sz="2000" b="1" dirty="0"/>
              <a:t>free PDF </a:t>
            </a:r>
            <a:r>
              <a:rPr lang="en-GB" sz="2000" dirty="0"/>
              <a:t>‘A Journey through Surah </a:t>
            </a:r>
            <a:r>
              <a:rPr lang="en-GB" sz="2000" dirty="0" err="1"/>
              <a:t>Qaf</a:t>
            </a:r>
            <a:r>
              <a:rPr lang="en-GB" sz="2000" dirty="0"/>
              <a:t>’ in addition to reading tafsir books and lectures of this surah.</a:t>
            </a:r>
          </a:p>
          <a:p>
            <a:pPr marL="342900" marR="0" lvl="0" indent="-342900" algn="l" rtl="0">
              <a:lnSpc>
                <a:spcPct val="150000"/>
              </a:lnSpc>
              <a:spcBef>
                <a:spcPts val="0"/>
              </a:spcBef>
              <a:spcAft>
                <a:spcPts val="0"/>
              </a:spcAft>
              <a:buFont typeface="Arial" panose="020B0604020202020204" pitchFamily="34" charset="0"/>
              <a:buChar char="•"/>
            </a:pPr>
            <a:r>
              <a:rPr lang="en-GB" sz="2000" dirty="0"/>
              <a:t>Feel free to adjust this PPT to your learners’ needs.</a:t>
            </a:r>
          </a:p>
          <a:p>
            <a:pPr marL="342900" marR="0" lvl="0" indent="-342900" algn="l" rtl="0">
              <a:lnSpc>
                <a:spcPct val="150000"/>
              </a:lnSpc>
              <a:spcBef>
                <a:spcPts val="0"/>
              </a:spcBef>
              <a:spcAft>
                <a:spcPts val="0"/>
              </a:spcAft>
              <a:buFont typeface="Arial" panose="020B0604020202020204" pitchFamily="34" charset="0"/>
              <a:buChar char="•"/>
            </a:pPr>
            <a:r>
              <a:rPr lang="en-GB" sz="2000" dirty="0"/>
              <a:t>[</a:t>
            </a:r>
            <a:r>
              <a:rPr lang="en-GB" sz="2000" b="1" dirty="0"/>
              <a:t>A] in the PPT = Active learning. </a:t>
            </a:r>
            <a:r>
              <a:rPr lang="en-GB" sz="2000" dirty="0"/>
              <a:t>This can be done orally, in writing, on mini-whiteboards (MWB), classroom board, through discussion; alone, in pairs, groups etc, and through other methods. Try to use a variety of methods within each session. These can all contribute to the competition score.</a:t>
            </a:r>
          </a:p>
          <a:p>
            <a:pPr marL="342900" marR="0" lvl="0" indent="-342900" algn="l" rtl="0">
              <a:lnSpc>
                <a:spcPct val="150000"/>
              </a:lnSpc>
              <a:spcBef>
                <a:spcPts val="0"/>
              </a:spcBef>
              <a:spcAft>
                <a:spcPts val="0"/>
              </a:spcAft>
              <a:buFont typeface="Arial" panose="020B0604020202020204" pitchFamily="34" charset="0"/>
              <a:buChar char="•"/>
            </a:pPr>
            <a:r>
              <a:rPr lang="en-GB" sz="2000" dirty="0"/>
              <a:t>LWA is not responsible for external links.</a:t>
            </a:r>
          </a:p>
          <a:p>
            <a:pPr marL="342900" marR="0" lvl="0" indent="-342900" algn="l" rtl="0">
              <a:lnSpc>
                <a:spcPct val="150000"/>
              </a:lnSpc>
              <a:spcBef>
                <a:spcPts val="0"/>
              </a:spcBef>
              <a:spcAft>
                <a:spcPts val="0"/>
              </a:spcAft>
              <a:buFont typeface="Arial" panose="020B0604020202020204" pitchFamily="34" charset="0"/>
              <a:buChar char="•"/>
            </a:pPr>
            <a:r>
              <a:rPr lang="en-GB" sz="2000" dirty="0"/>
              <a:t>If you benefit from this resource, please remember the project in your duʿas. Your feedback to improve the resources is highly appreciated.</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8320B3EF-18A7-4BCA-A61D-0900A9F83054}"/>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B39FD25D-0CFA-C758-41A7-D91487AA8857}"/>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6786F691-A3CA-D4A6-B137-4D4B68EF8F90}"/>
              </a:ext>
            </a:extLst>
          </p:cNvPr>
          <p:cNvSpPr txBox="1"/>
          <p:nvPr/>
        </p:nvSpPr>
        <p:spPr>
          <a:xfrm>
            <a:off x="1932841" y="1444743"/>
            <a:ext cx="597548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As If!!</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AF9A73BE-40A9-A2FA-CDB2-E9FCC66B5DF7}"/>
              </a:ext>
            </a:extLst>
          </p:cNvPr>
          <p:cNvSpPr txBox="1"/>
          <p:nvPr/>
        </p:nvSpPr>
        <p:spPr>
          <a:xfrm>
            <a:off x="1932842" y="2607021"/>
            <a:ext cx="6527418" cy="418572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GB" sz="2400" b="1" dirty="0">
                <a:solidFill>
                  <a:srgbClr val="1E1E1E"/>
                </a:solidFill>
                <a:latin typeface="Inter Light"/>
                <a:ea typeface="Inter Light"/>
                <a:cs typeface="Inter Light"/>
                <a:sym typeface="Inter Light"/>
              </a:rPr>
              <a:t>2</a:t>
            </a:r>
            <a:r>
              <a:rPr lang="en-GB" sz="2400" b="1" baseline="30000" dirty="0">
                <a:solidFill>
                  <a:srgbClr val="1E1E1E"/>
                </a:solidFill>
                <a:latin typeface="Inter Light"/>
                <a:ea typeface="Inter Light"/>
                <a:cs typeface="Inter Light"/>
                <a:sym typeface="Inter Light"/>
              </a:rPr>
              <a:t>nd</a:t>
            </a:r>
            <a:r>
              <a:rPr lang="en-GB" sz="2400" b="1" dirty="0">
                <a:solidFill>
                  <a:srgbClr val="1E1E1E"/>
                </a:solidFill>
                <a:latin typeface="Inter Light"/>
                <a:ea typeface="Inter Light"/>
                <a:cs typeface="Inter Light"/>
                <a:sym typeface="Inter Light"/>
              </a:rPr>
              <a:t> issue </a:t>
            </a:r>
            <a:r>
              <a:rPr lang="en-GB" sz="2400" dirty="0">
                <a:solidFill>
                  <a:srgbClr val="1E1E1E"/>
                </a:solidFill>
                <a:latin typeface="Inter Light"/>
                <a:ea typeface="Inter Light"/>
                <a:cs typeface="Inter Light"/>
                <a:sym typeface="Inter Light"/>
              </a:rPr>
              <a:t>raised by the Quraysh.</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The Quraysh did not believe it was possible for humans to be brought back to life after their bones had decomposed. </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The remainder of the </a:t>
            </a:r>
            <a:r>
              <a:rPr lang="en-GB" sz="2400" dirty="0" err="1">
                <a:solidFill>
                  <a:srgbClr val="1E1E1E"/>
                </a:solidFill>
                <a:latin typeface="Inter Light"/>
                <a:ea typeface="Inter Light"/>
                <a:cs typeface="Inter Light"/>
                <a:sym typeface="Inter Light"/>
              </a:rPr>
              <a:t>sūrah</a:t>
            </a:r>
            <a:r>
              <a:rPr lang="en-GB" sz="2400" dirty="0">
                <a:solidFill>
                  <a:srgbClr val="1E1E1E"/>
                </a:solidFill>
                <a:latin typeface="Inter Light"/>
                <a:ea typeface="Inter Light"/>
                <a:cs typeface="Inter Light"/>
                <a:sym typeface="Inter Light"/>
              </a:rPr>
              <a:t> is a </a:t>
            </a:r>
            <a:r>
              <a:rPr lang="en-GB" sz="2400" b="1" dirty="0">
                <a:solidFill>
                  <a:srgbClr val="1E1E1E"/>
                </a:solidFill>
                <a:latin typeface="Inter Light"/>
                <a:ea typeface="Inter Light"/>
                <a:cs typeface="Inter Light"/>
                <a:sym typeface="Inter Light"/>
              </a:rPr>
              <a:t>response to this issue. </a:t>
            </a:r>
          </a:p>
          <a:p>
            <a:pPr marL="342900" marR="0" lvl="0" indent="-342900" algn="l" rtl="0">
              <a:lnSpc>
                <a:spcPct val="150000"/>
              </a:lnSpc>
              <a:spcBef>
                <a:spcPts val="0"/>
              </a:spcBef>
              <a:spcAft>
                <a:spcPts val="600"/>
              </a:spcAft>
              <a:buFont typeface="Arial" panose="020B0604020202020204" pitchFamily="34" charset="0"/>
              <a:buChar char="•"/>
            </a:pPr>
            <a:endParaRPr lang="en-GB" sz="2000" dirty="0">
              <a:solidFill>
                <a:srgbClr val="1E1E1E"/>
              </a:solidFill>
              <a:highlight>
                <a:srgbClr val="FFFF00"/>
              </a:highlight>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EDABBAF8-5B40-7B61-B93C-E43611E67902}"/>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E01F58EA-BB15-69CF-F524-0F484C12CAF0}"/>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To come back [to life] after we have died and become dust? That is too farfetched.’</a:t>
            </a:r>
            <a:endParaRPr lang="en-GB" sz="4400" b="1" dirty="0">
              <a:effectLst/>
            </a:endParaRPr>
          </a:p>
        </p:txBody>
      </p:sp>
      <p:sp>
        <p:nvSpPr>
          <p:cNvPr id="7" name="Arabic Dua">
            <a:extLst>
              <a:ext uri="{FF2B5EF4-FFF2-40B4-BE49-F238E27FC236}">
                <a16:creationId xmlns:a16="http://schemas.microsoft.com/office/drawing/2014/main" id="{66E8896A-8C01-B6BB-1897-BCF39D5BD9B3}"/>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 أَءِذَا مِتْنَا وَكُنَّا تُرَابًا ذَٰلِكَ رَجْعٌ بَعِيدٌ ‎﴿٣﴾</a:t>
            </a:r>
          </a:p>
        </p:txBody>
      </p:sp>
      <p:sp>
        <p:nvSpPr>
          <p:cNvPr id="8" name="Freeform: Shape 7">
            <a:extLst>
              <a:ext uri="{FF2B5EF4-FFF2-40B4-BE49-F238E27FC236}">
                <a16:creationId xmlns:a16="http://schemas.microsoft.com/office/drawing/2014/main" id="{2CD926E4-35F0-0E03-67B6-39F204C59C15}"/>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F6FBDC09-AAB4-375D-A810-CF36266F119F}"/>
              </a:ext>
            </a:extLst>
          </p:cNvPr>
          <p:cNvPicPr>
            <a:picLocks noChangeAspect="1"/>
          </p:cNvPicPr>
          <p:nvPr/>
        </p:nvPicPr>
        <p:blipFill>
          <a:blip r:embed="rId3"/>
          <a:stretch>
            <a:fillRect/>
          </a:stretch>
        </p:blipFill>
        <p:spPr>
          <a:xfrm>
            <a:off x="10655441" y="6356628"/>
            <a:ext cx="4889162" cy="3258168"/>
          </a:xfrm>
          <a:prstGeom prst="rect">
            <a:avLst/>
          </a:prstGeom>
          <a:effectLst>
            <a:softEdge rad="685800"/>
          </a:effectLst>
        </p:spPr>
      </p:pic>
    </p:spTree>
    <p:extLst>
      <p:ext uri="{BB962C8B-B14F-4D97-AF65-F5344CB8AC3E}">
        <p14:creationId xmlns:p14="http://schemas.microsoft.com/office/powerpoint/2010/main" val="24611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822BA743-0A80-0D6E-00A9-6C3E85A53DE6}"/>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B1978ABA-6663-1085-28D9-FF0BD5076983}"/>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C4FACFC4-74FE-8D01-C1E0-89FC81069DE5}"/>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Allah’s Absolute Knowledge</a:t>
            </a:r>
          </a:p>
        </p:txBody>
      </p:sp>
      <p:sp>
        <p:nvSpPr>
          <p:cNvPr id="3" name="Google Shape;203;p22">
            <a:extLst>
              <a:ext uri="{FF2B5EF4-FFF2-40B4-BE49-F238E27FC236}">
                <a16:creationId xmlns:a16="http://schemas.microsoft.com/office/drawing/2014/main" id="{EEA99C9C-B754-5FA5-CF25-404FB5A55165}"/>
              </a:ext>
            </a:extLst>
          </p:cNvPr>
          <p:cNvSpPr txBox="1"/>
          <p:nvPr/>
        </p:nvSpPr>
        <p:spPr>
          <a:xfrm>
            <a:off x="1932842" y="3501521"/>
            <a:ext cx="6527418" cy="3000781"/>
          </a:xfrm>
          <a:prstGeom prst="rect">
            <a:avLst/>
          </a:prstGeom>
          <a:noFill/>
          <a:ln>
            <a:noFill/>
          </a:ln>
        </p:spPr>
        <p:txBody>
          <a:bodyPr spcFirstLastPara="1" wrap="square" lIns="91425" tIns="45700" rIns="91425" bIns="45700" anchor="t" anchorCtr="0">
            <a:spAutoFit/>
          </a:bodyPr>
          <a:lstStyle/>
          <a:p>
            <a:pPr marL="342900" indent="-342900">
              <a:lnSpc>
                <a:spcPct val="150000"/>
              </a:lnSpc>
              <a:spcAft>
                <a:spcPts val="600"/>
              </a:spcAft>
              <a:buFont typeface="Arial" panose="020B0604020202020204" pitchFamily="34" charset="0"/>
              <a:buChar char="•"/>
            </a:pPr>
            <a:r>
              <a:rPr lang="ar-SA" sz="2400" dirty="0">
                <a:solidFill>
                  <a:srgbClr val="1E1E1E"/>
                </a:solidFill>
                <a:latin typeface="Inter Light"/>
                <a:ea typeface="Inter Light"/>
              </a:rPr>
              <a:t>كِتَـٰبٌ حَفِيظ</a:t>
            </a:r>
            <a:r>
              <a:rPr lang="en-US" sz="2400" dirty="0">
                <a:solidFill>
                  <a:srgbClr val="1E1E1E"/>
                </a:solidFill>
                <a:latin typeface="Inter Light"/>
                <a:ea typeface="Inter Light"/>
              </a:rPr>
              <a:t>: </a:t>
            </a:r>
            <a:r>
              <a:rPr lang="en-GB" sz="2400" dirty="0">
                <a:solidFill>
                  <a:srgbClr val="1E1E1E"/>
                </a:solidFill>
                <a:latin typeface="Inter Light"/>
                <a:ea typeface="Inter Light"/>
              </a:rPr>
              <a:t>Recorded in al-</a:t>
            </a:r>
            <a:r>
              <a:rPr lang="en-GB" sz="2400" dirty="0" err="1">
                <a:solidFill>
                  <a:srgbClr val="1E1E1E"/>
                </a:solidFill>
                <a:latin typeface="Inter Light"/>
                <a:ea typeface="Inter Light"/>
              </a:rPr>
              <a:t>Lawḥ</a:t>
            </a:r>
            <a:r>
              <a:rPr lang="en-GB" sz="2400" dirty="0">
                <a:solidFill>
                  <a:srgbClr val="1E1E1E"/>
                </a:solidFill>
                <a:latin typeface="Inter Light"/>
                <a:ea typeface="Inter Light"/>
              </a:rPr>
              <a:t> al-</a:t>
            </a:r>
            <a:r>
              <a:rPr lang="en-GB" sz="2400" dirty="0" err="1">
                <a:solidFill>
                  <a:srgbClr val="1E1E1E"/>
                </a:solidFill>
                <a:latin typeface="Inter Light"/>
                <a:ea typeface="Inter Light"/>
              </a:rPr>
              <a:t>Maḥfūẓ</a:t>
            </a:r>
            <a:r>
              <a:rPr lang="en-GB" sz="2400" dirty="0">
                <a:solidFill>
                  <a:srgbClr val="1E1E1E"/>
                </a:solidFill>
                <a:latin typeface="Inter Light"/>
                <a:ea typeface="Inter Light"/>
              </a:rPr>
              <a:t>—</a:t>
            </a:r>
            <a:r>
              <a:rPr lang="en-GB" sz="2400" b="1" dirty="0">
                <a:solidFill>
                  <a:srgbClr val="1E1E1E"/>
                </a:solidFill>
                <a:latin typeface="Inter Light"/>
                <a:ea typeface="Inter Light"/>
              </a:rPr>
              <a:t>every single thing </a:t>
            </a:r>
            <a:r>
              <a:rPr lang="en-GB" sz="2400" dirty="0">
                <a:solidFill>
                  <a:srgbClr val="1E1E1E"/>
                </a:solidFill>
                <a:latin typeface="Inter Light"/>
                <a:ea typeface="Inter Light"/>
              </a:rPr>
              <a:t>is recorded; not one thing is missed out.</a:t>
            </a:r>
          </a:p>
          <a:p>
            <a:pPr marL="342900"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rPr>
              <a:t>[A] How does this verse make you feel?</a:t>
            </a:r>
          </a:p>
          <a:p>
            <a:pPr marL="342900" marR="0" lvl="0" indent="-342900" algn="l" rtl="0">
              <a:lnSpc>
                <a:spcPct val="150000"/>
              </a:lnSpc>
              <a:spcBef>
                <a:spcPts val="0"/>
              </a:spcBef>
              <a:spcAft>
                <a:spcPts val="600"/>
              </a:spcAft>
              <a:buFont typeface="Arial" panose="020B0604020202020204" pitchFamily="34" charset="0"/>
              <a:buChar char="•"/>
            </a:pPr>
            <a:endParaRPr lang="en-US" sz="2000" dirty="0">
              <a:solidFill>
                <a:srgbClr val="1E1E1E"/>
              </a:solidFill>
              <a:highlight>
                <a:srgbClr val="FFFF00"/>
              </a:highlight>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40123280-DE73-6BAF-A977-A09962FF7D2D}"/>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E98A58A6-8771-A8DB-7903-9801EA4F5B5A}"/>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We know very well what the earth takes away from them: We keep a comprehensive record.</a:t>
            </a:r>
            <a:endParaRPr lang="en-GB" sz="4400" b="1" dirty="0">
              <a:effectLst/>
            </a:endParaRPr>
          </a:p>
        </p:txBody>
      </p:sp>
      <p:sp>
        <p:nvSpPr>
          <p:cNvPr id="7" name="Arabic Dua">
            <a:extLst>
              <a:ext uri="{FF2B5EF4-FFF2-40B4-BE49-F238E27FC236}">
                <a16:creationId xmlns:a16="http://schemas.microsoft.com/office/drawing/2014/main" id="{5774EB3C-5CE8-DAE7-56BB-7FEE908BD58F}"/>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قَدْ عَلِمْنَا مَا تَنقُصُ ٱلْأَرْضُ مِنْهُمْ وَعِندَنَا كِتَـٰبٌ حَفِيظٌ ‎﴿٤﴾</a:t>
            </a:r>
          </a:p>
        </p:txBody>
      </p:sp>
      <p:sp>
        <p:nvSpPr>
          <p:cNvPr id="8" name="Freeform: Shape 7">
            <a:extLst>
              <a:ext uri="{FF2B5EF4-FFF2-40B4-BE49-F238E27FC236}">
                <a16:creationId xmlns:a16="http://schemas.microsoft.com/office/drawing/2014/main" id="{CB67CA0A-9713-B9F5-9A53-D474C90BFBE8}"/>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Tree>
    <p:extLst>
      <p:ext uri="{BB962C8B-B14F-4D97-AF65-F5344CB8AC3E}">
        <p14:creationId xmlns:p14="http://schemas.microsoft.com/office/powerpoint/2010/main" val="97737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4116A7D3-186D-77D7-5B9E-F0776044411E}"/>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BCEBD588-37C4-0A16-E381-25E32E4B9352}"/>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23A45B19-C41F-EE33-4CD7-CA11D5268292}"/>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Lost &amp;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Confused</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D126A586-00AA-E37D-9EE2-505E48635E7B}"/>
              </a:ext>
            </a:extLst>
          </p:cNvPr>
          <p:cNvSpPr txBox="1"/>
          <p:nvPr/>
        </p:nvSpPr>
        <p:spPr>
          <a:xfrm>
            <a:off x="1932842" y="3501521"/>
            <a:ext cx="6527418" cy="30161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Consequence of those who reject the message = confusion. </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Mixed and confused - there will be no meaning and purpose to their life if they reject the truth. </a:t>
            </a:r>
          </a:p>
        </p:txBody>
      </p:sp>
      <p:sp>
        <p:nvSpPr>
          <p:cNvPr id="5" name="Background frame">
            <a:extLst>
              <a:ext uri="{FF2B5EF4-FFF2-40B4-BE49-F238E27FC236}">
                <a16:creationId xmlns:a16="http://schemas.microsoft.com/office/drawing/2014/main" id="{A4B33443-8363-18F6-549C-CE17AD887705}"/>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1101CE47-5FB8-D3DC-7247-072B74B480AB}"/>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But the disbelievers deny the truth when it comes to them; they are in a state of confusion.</a:t>
            </a:r>
            <a:endParaRPr lang="en-GB" sz="4400" b="1" dirty="0">
              <a:effectLst/>
            </a:endParaRPr>
          </a:p>
        </p:txBody>
      </p:sp>
      <p:sp>
        <p:nvSpPr>
          <p:cNvPr id="7" name="Arabic Dua">
            <a:extLst>
              <a:ext uri="{FF2B5EF4-FFF2-40B4-BE49-F238E27FC236}">
                <a16:creationId xmlns:a16="http://schemas.microsoft.com/office/drawing/2014/main" id="{241DADCD-4A09-AB56-71F1-A83A09332E3B}"/>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 بَلْ كَذَّبُوا۟ بِٱلْحَقِّ لَمَّا جَآءَهُمْ فَهُمْ فِىٓ أَمْرٍ مَّرِيجٍ ‎﴿٥﴾</a:t>
            </a:r>
          </a:p>
        </p:txBody>
      </p:sp>
      <p:sp>
        <p:nvSpPr>
          <p:cNvPr id="8" name="Freeform: Shape 7">
            <a:extLst>
              <a:ext uri="{FF2B5EF4-FFF2-40B4-BE49-F238E27FC236}">
                <a16:creationId xmlns:a16="http://schemas.microsoft.com/office/drawing/2014/main" id="{3F577A50-51E0-63C5-1DB7-0E2BDC2F9EBE}"/>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FE76599C-03BA-BD49-13C9-B5340C39FF3B}"/>
              </a:ext>
            </a:extLst>
          </p:cNvPr>
          <p:cNvPicPr>
            <a:picLocks noChangeAspect="1"/>
          </p:cNvPicPr>
          <p:nvPr/>
        </p:nvPicPr>
        <p:blipFill>
          <a:blip r:embed="rId3"/>
          <a:stretch>
            <a:fillRect/>
          </a:stretch>
        </p:blipFill>
        <p:spPr>
          <a:xfrm>
            <a:off x="11821889" y="6362232"/>
            <a:ext cx="2994868" cy="2994868"/>
          </a:xfrm>
          <a:prstGeom prst="rect">
            <a:avLst/>
          </a:prstGeom>
          <a:effectLst>
            <a:softEdge rad="355600"/>
          </a:effectLst>
        </p:spPr>
      </p:pic>
    </p:spTree>
    <p:extLst>
      <p:ext uri="{BB962C8B-B14F-4D97-AF65-F5344CB8AC3E}">
        <p14:creationId xmlns:p14="http://schemas.microsoft.com/office/powerpoint/2010/main" val="326136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2806999-2D67-5788-1053-8B9A65DC9228}"/>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FC1495A5-5186-CF0A-6693-2D599ECAB00E}"/>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9C99040F-A503-0B90-D5C5-2BB085A448FC}"/>
              </a:ext>
            </a:extLst>
          </p:cNvPr>
          <p:cNvSpPr txBox="1"/>
          <p:nvPr/>
        </p:nvSpPr>
        <p:spPr>
          <a:xfrm>
            <a:off x="11065815" y="5471805"/>
            <a:ext cx="6326155" cy="32931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600"/>
              </a:spcAft>
              <a:buFont typeface="Arial" panose="020B0604020202020204" pitchFamily="34" charset="0"/>
              <a:buChar char="•"/>
            </a:pPr>
            <a:endParaRPr lang="en-US" sz="2400" dirty="0"/>
          </a:p>
          <a:p>
            <a:pPr marR="0" lvl="0" algn="ctr" rtl="0">
              <a:lnSpc>
                <a:spcPct val="150000"/>
              </a:lnSpc>
              <a:spcBef>
                <a:spcPts val="0"/>
              </a:spcBef>
              <a:spcAft>
                <a:spcPts val="600"/>
              </a:spcAft>
            </a:pPr>
            <a:r>
              <a:rPr lang="en-US" sz="3600" dirty="0">
                <a:latin typeface="+mn-lt"/>
              </a:rPr>
              <a:t>[A] What impact does this have on their lives? How are their lives different?</a:t>
            </a:r>
            <a:endParaRPr lang="en-PK" sz="3600" dirty="0">
              <a:latin typeface="+mn-lt"/>
            </a:endParaRPr>
          </a:p>
        </p:txBody>
      </p:sp>
      <p:sp>
        <p:nvSpPr>
          <p:cNvPr id="5" name="Google Shape;107;p16">
            <a:extLst>
              <a:ext uri="{FF2B5EF4-FFF2-40B4-BE49-F238E27FC236}">
                <a16:creationId xmlns:a16="http://schemas.microsoft.com/office/drawing/2014/main" id="{BC1E1380-79AB-D874-7B6A-63084B90BCA7}"/>
              </a:ext>
            </a:extLst>
          </p:cNvPr>
          <p:cNvSpPr txBox="1"/>
          <p:nvPr/>
        </p:nvSpPr>
        <p:spPr>
          <a:xfrm>
            <a:off x="2008851" y="1420490"/>
            <a:ext cx="9272586"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The Outcomes of Belief in the Next Life</a:t>
            </a:r>
            <a:endParaRPr lang="en-US" sz="1200" dirty="0">
              <a:latin typeface="+mj-lt"/>
            </a:endParaRPr>
          </a:p>
        </p:txBody>
      </p:sp>
      <p:pic>
        <p:nvPicPr>
          <p:cNvPr id="11" name="Picture 10">
            <a:extLst>
              <a:ext uri="{FF2B5EF4-FFF2-40B4-BE49-F238E27FC236}">
                <a16:creationId xmlns:a16="http://schemas.microsoft.com/office/drawing/2014/main" id="{B89B75BE-9A93-0077-B202-12F1B889CACE}"/>
              </a:ext>
            </a:extLst>
          </p:cNvPr>
          <p:cNvPicPr>
            <a:picLocks noChangeAspect="1"/>
          </p:cNvPicPr>
          <p:nvPr/>
        </p:nvPicPr>
        <p:blipFill>
          <a:blip r:embed="rId3"/>
          <a:stretch>
            <a:fillRect/>
          </a:stretch>
        </p:blipFill>
        <p:spPr>
          <a:xfrm>
            <a:off x="2137554" y="4369896"/>
            <a:ext cx="2143125" cy="2143125"/>
          </a:xfrm>
          <a:prstGeom prst="rect">
            <a:avLst/>
          </a:prstGeom>
        </p:spPr>
      </p:pic>
      <p:sp>
        <p:nvSpPr>
          <p:cNvPr id="16" name="Rectangle: Rounded Corners 15">
            <a:extLst>
              <a:ext uri="{FF2B5EF4-FFF2-40B4-BE49-F238E27FC236}">
                <a16:creationId xmlns:a16="http://schemas.microsoft.com/office/drawing/2014/main" id="{0D0FCF1F-5A62-D14F-98D4-873FD376F5D4}"/>
              </a:ext>
            </a:extLst>
          </p:cNvPr>
          <p:cNvSpPr/>
          <p:nvPr/>
        </p:nvSpPr>
        <p:spPr>
          <a:xfrm>
            <a:off x="1813009" y="6907421"/>
            <a:ext cx="3083595" cy="2143125"/>
          </a:xfrm>
          <a:prstGeom prst="roundRect">
            <a:avLst/>
          </a:prstGeom>
          <a:solidFill>
            <a:srgbClr val="EEEBF5"/>
          </a:solidFill>
          <a:ln>
            <a:solidFill>
              <a:srgbClr val="EEE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B116F"/>
                </a:solidFill>
              </a:rPr>
              <a:t>Amy, 14</a:t>
            </a:r>
          </a:p>
          <a:p>
            <a:pPr algn="ctr"/>
            <a:endParaRPr lang="en-GB" sz="2400" dirty="0">
              <a:solidFill>
                <a:srgbClr val="4B116F"/>
              </a:solidFill>
            </a:endParaRPr>
          </a:p>
          <a:p>
            <a:pPr algn="ctr"/>
            <a:r>
              <a:rPr lang="en-GB" sz="2400" dirty="0">
                <a:solidFill>
                  <a:srgbClr val="4B116F"/>
                </a:solidFill>
              </a:rPr>
              <a:t>Does NOT believe in the hereafter</a:t>
            </a:r>
          </a:p>
        </p:txBody>
      </p:sp>
      <p:sp>
        <p:nvSpPr>
          <p:cNvPr id="17" name="Rectangle: Rounded Corners 16">
            <a:extLst>
              <a:ext uri="{FF2B5EF4-FFF2-40B4-BE49-F238E27FC236}">
                <a16:creationId xmlns:a16="http://schemas.microsoft.com/office/drawing/2014/main" id="{FDEACBBE-D8B7-B1BF-EFCC-48919E1D0E14}"/>
              </a:ext>
            </a:extLst>
          </p:cNvPr>
          <p:cNvSpPr/>
          <p:nvPr/>
        </p:nvSpPr>
        <p:spPr>
          <a:xfrm>
            <a:off x="6900319" y="6907421"/>
            <a:ext cx="3083595" cy="2143125"/>
          </a:xfrm>
          <a:prstGeom prst="roundRect">
            <a:avLst/>
          </a:prstGeom>
          <a:solidFill>
            <a:srgbClr val="EEEBF5"/>
          </a:solidFill>
          <a:ln>
            <a:solidFill>
              <a:srgbClr val="EEEB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B116F"/>
                </a:solidFill>
              </a:rPr>
              <a:t>Iman ,14</a:t>
            </a:r>
          </a:p>
          <a:p>
            <a:pPr algn="ctr"/>
            <a:endParaRPr lang="en-GB" sz="2400" dirty="0">
              <a:solidFill>
                <a:srgbClr val="4B116F"/>
              </a:solidFill>
            </a:endParaRPr>
          </a:p>
          <a:p>
            <a:pPr algn="ctr"/>
            <a:r>
              <a:rPr lang="en-GB" sz="2400" dirty="0">
                <a:solidFill>
                  <a:srgbClr val="4B116F"/>
                </a:solidFill>
              </a:rPr>
              <a:t>Does NOT believe in the hereafter</a:t>
            </a:r>
          </a:p>
        </p:txBody>
      </p:sp>
      <p:pic>
        <p:nvPicPr>
          <p:cNvPr id="19" name="Picture 18">
            <a:extLst>
              <a:ext uri="{FF2B5EF4-FFF2-40B4-BE49-F238E27FC236}">
                <a16:creationId xmlns:a16="http://schemas.microsoft.com/office/drawing/2014/main" id="{B40100E7-7C15-9083-24AD-BFA2D8FF1AFB}"/>
              </a:ext>
            </a:extLst>
          </p:cNvPr>
          <p:cNvPicPr>
            <a:picLocks noChangeAspect="1"/>
          </p:cNvPicPr>
          <p:nvPr/>
        </p:nvPicPr>
        <p:blipFill>
          <a:blip r:embed="rId4"/>
          <a:stretch>
            <a:fillRect/>
          </a:stretch>
        </p:blipFill>
        <p:spPr>
          <a:xfrm>
            <a:off x="12603552" y="213854"/>
            <a:ext cx="5202371" cy="5202371"/>
          </a:xfrm>
          <a:prstGeom prst="rect">
            <a:avLst/>
          </a:prstGeom>
        </p:spPr>
      </p:pic>
      <p:sp>
        <p:nvSpPr>
          <p:cNvPr id="21" name="TextBox 20">
            <a:extLst>
              <a:ext uri="{FF2B5EF4-FFF2-40B4-BE49-F238E27FC236}">
                <a16:creationId xmlns:a16="http://schemas.microsoft.com/office/drawing/2014/main" id="{2D270764-7823-41E6-63C4-7CD8198A429B}"/>
              </a:ext>
            </a:extLst>
          </p:cNvPr>
          <p:cNvSpPr txBox="1"/>
          <p:nvPr/>
        </p:nvSpPr>
        <p:spPr>
          <a:xfrm rot="2637085">
            <a:off x="15457425" y="4851114"/>
            <a:ext cx="4282751" cy="584775"/>
          </a:xfrm>
          <a:prstGeom prst="rect">
            <a:avLst/>
          </a:prstGeom>
          <a:noFill/>
        </p:spPr>
        <p:txBody>
          <a:bodyPr wrap="square" rtlCol="0">
            <a:spAutoFit/>
          </a:bodyPr>
          <a:lstStyle/>
          <a:p>
            <a:r>
              <a:rPr lang="en-GB" sz="3200" dirty="0">
                <a:highlight>
                  <a:srgbClr val="FAAC69"/>
                </a:highlight>
              </a:rPr>
              <a:t>Akhirah</a:t>
            </a:r>
          </a:p>
        </p:txBody>
      </p:sp>
      <p:pic>
        <p:nvPicPr>
          <p:cNvPr id="6" name="Picture 5">
            <a:extLst>
              <a:ext uri="{FF2B5EF4-FFF2-40B4-BE49-F238E27FC236}">
                <a16:creationId xmlns:a16="http://schemas.microsoft.com/office/drawing/2014/main" id="{1781DF48-FD39-3207-F86D-6353B20B4C29}"/>
              </a:ext>
            </a:extLst>
          </p:cNvPr>
          <p:cNvPicPr>
            <a:picLocks noChangeAspect="1"/>
          </p:cNvPicPr>
          <p:nvPr/>
        </p:nvPicPr>
        <p:blipFill>
          <a:blip r:embed="rId5"/>
          <a:stretch>
            <a:fillRect/>
          </a:stretch>
        </p:blipFill>
        <p:spPr>
          <a:xfrm>
            <a:off x="7363311" y="4333195"/>
            <a:ext cx="2143125" cy="2143125"/>
          </a:xfrm>
          <a:prstGeom prst="rect">
            <a:avLst/>
          </a:prstGeom>
        </p:spPr>
      </p:pic>
    </p:spTree>
    <p:extLst>
      <p:ext uri="{BB962C8B-B14F-4D97-AF65-F5344CB8AC3E}">
        <p14:creationId xmlns:p14="http://schemas.microsoft.com/office/powerpoint/2010/main" val="187596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0E0DD19A-670D-3FCF-0C3F-060D7D2F7C1D}"/>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1C6172F8-796B-E4B1-51C0-CF93B8FD941F}"/>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A156E4CC-F6A8-F28D-1728-9545B1389049}"/>
              </a:ext>
            </a:extLst>
          </p:cNvPr>
          <p:cNvSpPr txBox="1"/>
          <p:nvPr/>
        </p:nvSpPr>
        <p:spPr>
          <a:xfrm>
            <a:off x="1932840" y="1444743"/>
            <a:ext cx="6527417"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Flawless Sky</a:t>
            </a:r>
          </a:p>
        </p:txBody>
      </p:sp>
      <p:sp>
        <p:nvSpPr>
          <p:cNvPr id="3" name="Google Shape;203;p22">
            <a:extLst>
              <a:ext uri="{FF2B5EF4-FFF2-40B4-BE49-F238E27FC236}">
                <a16:creationId xmlns:a16="http://schemas.microsoft.com/office/drawing/2014/main" id="{B9E9CA96-D4DC-A992-4A08-DA72A5090E31}"/>
              </a:ext>
            </a:extLst>
          </p:cNvPr>
          <p:cNvSpPr txBox="1"/>
          <p:nvPr/>
        </p:nvSpPr>
        <p:spPr>
          <a:xfrm>
            <a:off x="1932842" y="2796989"/>
            <a:ext cx="6527418" cy="364711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US" sz="2400" b="1" dirty="0">
                <a:solidFill>
                  <a:srgbClr val="1E1E1E"/>
                </a:solidFill>
                <a:latin typeface="Inter Light"/>
                <a:ea typeface="Inter Light"/>
                <a:cs typeface="Inter Light"/>
                <a:sym typeface="Inter Light"/>
              </a:rPr>
              <a:t>Reflect</a:t>
            </a:r>
            <a:r>
              <a:rPr lang="en-US" sz="2400" dirty="0">
                <a:solidFill>
                  <a:srgbClr val="1E1E1E"/>
                </a:solidFill>
                <a:latin typeface="Inter Light"/>
                <a:ea typeface="Inter Light"/>
                <a:cs typeface="Inter Light"/>
                <a:sym typeface="Inter Light"/>
              </a:rPr>
              <a:t> on the signs around us: nature. This is part of fitrah. </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The sky reflects </a:t>
            </a:r>
            <a:r>
              <a:rPr lang="en-US" sz="2400" b="1" dirty="0">
                <a:solidFill>
                  <a:srgbClr val="1E1E1E"/>
                </a:solidFill>
                <a:latin typeface="Inter Light"/>
                <a:ea typeface="Inter Light"/>
                <a:cs typeface="Inter Light"/>
                <a:sym typeface="Inter Light"/>
              </a:rPr>
              <a:t>Allah’s power </a:t>
            </a:r>
            <a:r>
              <a:rPr lang="en-US" sz="2400" dirty="0">
                <a:solidFill>
                  <a:srgbClr val="1E1E1E"/>
                </a:solidFill>
                <a:latin typeface="Inter Light"/>
                <a:ea typeface="Inter Light"/>
                <a:cs typeface="Inter Light"/>
                <a:sym typeface="Inter Light"/>
              </a:rPr>
              <a:t>and beauty: built, adorned, and flawless in structure. Similar to the truth. </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Connect the physical to the spiritual. </a:t>
            </a:r>
          </a:p>
        </p:txBody>
      </p:sp>
      <p:sp>
        <p:nvSpPr>
          <p:cNvPr id="5" name="Background frame">
            <a:extLst>
              <a:ext uri="{FF2B5EF4-FFF2-40B4-BE49-F238E27FC236}">
                <a16:creationId xmlns:a16="http://schemas.microsoft.com/office/drawing/2014/main" id="{F57D462E-3D82-FD1D-0FD6-F82F906BEE26}"/>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93CC348B-9550-9E11-FF28-9829D8E0FDB7}"/>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Do they not see the sky above them––how We have built and adorned it, with no rifts in it;</a:t>
            </a:r>
            <a:endParaRPr lang="en-GB" sz="4400" b="1" dirty="0">
              <a:effectLst/>
            </a:endParaRPr>
          </a:p>
        </p:txBody>
      </p:sp>
      <p:sp>
        <p:nvSpPr>
          <p:cNvPr id="7" name="Arabic Dua">
            <a:extLst>
              <a:ext uri="{FF2B5EF4-FFF2-40B4-BE49-F238E27FC236}">
                <a16:creationId xmlns:a16="http://schemas.microsoft.com/office/drawing/2014/main" id="{AF827E4E-6DC9-D7C2-1454-7DAB89B04F68}"/>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أَفَلَمْ يَنظُرُوٓا۟ إِلَى ٱلسَّمَآءِ فَوْقَهُمْ كَيْفَ بَنَيْنَـٰهَا وَزَيَّنَّـٰهَا وَمَا لَهَا مِن فُرُوجٍ ‎﴿٦﴾‏</a:t>
            </a:r>
          </a:p>
        </p:txBody>
      </p:sp>
      <p:sp>
        <p:nvSpPr>
          <p:cNvPr id="8" name="Freeform: Shape 7">
            <a:extLst>
              <a:ext uri="{FF2B5EF4-FFF2-40B4-BE49-F238E27FC236}">
                <a16:creationId xmlns:a16="http://schemas.microsoft.com/office/drawing/2014/main" id="{2E0854C8-DC19-4419-341B-0C577A5331D4}"/>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
        <p:nvSpPr>
          <p:cNvPr id="2" name="Google Shape;110;p16">
            <a:extLst>
              <a:ext uri="{FF2B5EF4-FFF2-40B4-BE49-F238E27FC236}">
                <a16:creationId xmlns:a16="http://schemas.microsoft.com/office/drawing/2014/main" id="{81A1DC49-57A4-D204-8510-BD42BA6C5F03}"/>
              </a:ext>
            </a:extLst>
          </p:cNvPr>
          <p:cNvSpPr/>
          <p:nvPr/>
        </p:nvSpPr>
        <p:spPr>
          <a:xfrm>
            <a:off x="1582783" y="6785878"/>
            <a:ext cx="7025190" cy="2104846"/>
          </a:xfrm>
          <a:prstGeom prst="roundRect">
            <a:avLst>
              <a:gd name="adj" fmla="val 17191"/>
            </a:avLst>
          </a:prstGeom>
          <a:solidFill>
            <a:srgbClr val="FAAC69"/>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17704919-1DC3-005B-2442-4E7C83FF8AFF}"/>
              </a:ext>
            </a:extLst>
          </p:cNvPr>
          <p:cNvSpPr txBox="1"/>
          <p:nvPr/>
        </p:nvSpPr>
        <p:spPr>
          <a:xfrm>
            <a:off x="2133326" y="7074836"/>
            <a:ext cx="5874833" cy="1569660"/>
          </a:xfrm>
          <a:prstGeom prst="rect">
            <a:avLst/>
          </a:prstGeom>
          <a:noFill/>
        </p:spPr>
        <p:txBody>
          <a:bodyPr wrap="square" rtlCol="0">
            <a:spAutoFit/>
          </a:bodyPr>
          <a:lstStyle/>
          <a:p>
            <a:pPr algn="ctr"/>
            <a:r>
              <a:rPr lang="en-US" sz="2400" b="1" dirty="0">
                <a:latin typeface="+mn-lt"/>
              </a:rPr>
              <a:t>Did You Know? </a:t>
            </a:r>
          </a:p>
          <a:p>
            <a:pPr algn="ctr"/>
            <a:r>
              <a:rPr lang="en-US" sz="2400" dirty="0">
                <a:latin typeface="+mn-lt"/>
              </a:rPr>
              <a:t>It’s a sunnah to look at the sky. </a:t>
            </a:r>
            <a:r>
              <a:rPr lang="en-US" sz="2400" dirty="0">
                <a:solidFill>
                  <a:srgbClr val="1E1E1E"/>
                </a:solidFill>
                <a:latin typeface="+mn-lt"/>
                <a:ea typeface="Inter Light"/>
                <a:cs typeface="Inter Light"/>
                <a:sym typeface="Inter Light"/>
              </a:rPr>
              <a:t>The Prophet </a:t>
            </a:r>
            <a:r>
              <a:rPr lang="en-GB" sz="2400" dirty="0">
                <a:solidFill>
                  <a:srgbClr val="1E1E1E"/>
                </a:solidFill>
                <a:latin typeface="+mn-lt"/>
                <a:ea typeface="Inter Light"/>
                <a:cs typeface="Inter Light"/>
                <a:sym typeface="Inter Light"/>
              </a:rPr>
              <a:t>ﷺ</a:t>
            </a:r>
            <a:r>
              <a:rPr lang="en-US" sz="2400" dirty="0">
                <a:solidFill>
                  <a:srgbClr val="1E1E1E"/>
                </a:solidFill>
                <a:latin typeface="+mn-lt"/>
                <a:ea typeface="Inter Light"/>
                <a:cs typeface="Inter Light"/>
                <a:sym typeface="Inter Light"/>
              </a:rPr>
              <a:t> would frequently look at the sky and glorify Allah.</a:t>
            </a:r>
            <a:r>
              <a:rPr lang="en-US" sz="2400" dirty="0">
                <a:latin typeface="+mn-lt"/>
              </a:rPr>
              <a:t> </a:t>
            </a:r>
            <a:endParaRPr lang="en-GB" sz="2400" dirty="0">
              <a:latin typeface="+mn-lt"/>
            </a:endParaRPr>
          </a:p>
        </p:txBody>
      </p:sp>
      <p:pic>
        <p:nvPicPr>
          <p:cNvPr id="11" name="Picture 10">
            <a:extLst>
              <a:ext uri="{FF2B5EF4-FFF2-40B4-BE49-F238E27FC236}">
                <a16:creationId xmlns:a16="http://schemas.microsoft.com/office/drawing/2014/main" id="{FF8041C6-F213-9E84-6B65-7B401C5842A0}"/>
              </a:ext>
            </a:extLst>
          </p:cNvPr>
          <p:cNvPicPr>
            <a:picLocks noChangeAspect="1"/>
          </p:cNvPicPr>
          <p:nvPr/>
        </p:nvPicPr>
        <p:blipFill>
          <a:blip r:embed="rId3"/>
          <a:stretch>
            <a:fillRect/>
          </a:stretch>
        </p:blipFill>
        <p:spPr>
          <a:xfrm>
            <a:off x="10737755" y="6029867"/>
            <a:ext cx="4791280" cy="3192939"/>
          </a:xfrm>
          <a:prstGeom prst="rect">
            <a:avLst/>
          </a:prstGeom>
          <a:effectLst>
            <a:softEdge rad="660400"/>
          </a:effectLst>
        </p:spPr>
      </p:pic>
    </p:spTree>
    <p:extLst>
      <p:ext uri="{BB962C8B-B14F-4D97-AF65-F5344CB8AC3E}">
        <p14:creationId xmlns:p14="http://schemas.microsoft.com/office/powerpoint/2010/main" val="192866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4C891CC8-4988-ECC5-8920-792C64D5C654}"/>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AF4945BA-5019-8A97-6786-B2404061A450}"/>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DFC6070F-E848-9F7B-278D-A9F2FEDD55B1}"/>
              </a:ext>
            </a:extLst>
          </p:cNvPr>
          <p:cNvSpPr txBox="1"/>
          <p:nvPr/>
        </p:nvSpPr>
        <p:spPr>
          <a:xfrm>
            <a:off x="1932841" y="1444743"/>
            <a:ext cx="597548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Earth</a:t>
            </a:r>
            <a:endParaRPr sz="1600" dirty="0">
              <a:solidFill>
                <a:srgbClr val="4B116F"/>
              </a:solidFill>
              <a:latin typeface="+mj-lt"/>
            </a:endParaRPr>
          </a:p>
        </p:txBody>
      </p:sp>
      <p:sp>
        <p:nvSpPr>
          <p:cNvPr id="5" name="Background frame">
            <a:extLst>
              <a:ext uri="{FF2B5EF4-FFF2-40B4-BE49-F238E27FC236}">
                <a16:creationId xmlns:a16="http://schemas.microsoft.com/office/drawing/2014/main" id="{F89169A2-24FF-9E5D-EC35-6662251E6CDA}"/>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D583DD86-5D0F-556A-80EA-6EC2CCD32DE8}"/>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how We spread out the earth and put solid mountains on it, and caused every kind of joyous plant to grow in it,</a:t>
            </a:r>
            <a:endParaRPr lang="en-GB" sz="4400" b="1" dirty="0">
              <a:effectLst/>
            </a:endParaRPr>
          </a:p>
        </p:txBody>
      </p:sp>
      <p:sp>
        <p:nvSpPr>
          <p:cNvPr id="8" name="Freeform: Shape 7">
            <a:extLst>
              <a:ext uri="{FF2B5EF4-FFF2-40B4-BE49-F238E27FC236}">
                <a16:creationId xmlns:a16="http://schemas.microsoft.com/office/drawing/2014/main" id="{5A17BF2C-7AF4-9B76-2854-F0F40FCA8701}"/>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
        <p:nvSpPr>
          <p:cNvPr id="7" name="Arabic Dua">
            <a:extLst>
              <a:ext uri="{FF2B5EF4-FFF2-40B4-BE49-F238E27FC236}">
                <a16:creationId xmlns:a16="http://schemas.microsoft.com/office/drawing/2014/main" id="{92338B58-A264-40EC-6468-34735E9D2B94}"/>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وَٱلْأَرْضَ مَدَدْنَـٰهَا وَأَلْقَيْنَا فِيهَا رَوَٰسِىَ وَأَنبَتْنَا فِيهَا مِن كُلِّ زَوْجٍ بَهِيجٍ ‎﴿٧﴾‏</a:t>
            </a:r>
          </a:p>
        </p:txBody>
      </p:sp>
      <p:graphicFrame>
        <p:nvGraphicFramePr>
          <p:cNvPr id="4" name="Diagram 3">
            <a:extLst>
              <a:ext uri="{FF2B5EF4-FFF2-40B4-BE49-F238E27FC236}">
                <a16:creationId xmlns:a16="http://schemas.microsoft.com/office/drawing/2014/main" id="{8099BF2F-F73A-5532-3E62-951368976D53}"/>
              </a:ext>
            </a:extLst>
          </p:cNvPr>
          <p:cNvGraphicFramePr/>
          <p:nvPr>
            <p:extLst>
              <p:ext uri="{D42A27DB-BD31-4B8C-83A1-F6EECF244321}">
                <p14:modId xmlns:p14="http://schemas.microsoft.com/office/powerpoint/2010/main" val="2938938620"/>
              </p:ext>
            </p:extLst>
          </p:nvPr>
        </p:nvGraphicFramePr>
        <p:xfrm>
          <a:off x="164365" y="2823454"/>
          <a:ext cx="9328257" cy="5897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5B692B84-4D46-B702-9A0A-E9712914BFDC}"/>
              </a:ext>
            </a:extLst>
          </p:cNvPr>
          <p:cNvPicPr>
            <a:picLocks noChangeAspect="1"/>
          </p:cNvPicPr>
          <p:nvPr/>
        </p:nvPicPr>
        <p:blipFill>
          <a:blip r:embed="rId8"/>
          <a:stretch>
            <a:fillRect/>
          </a:stretch>
        </p:blipFill>
        <p:spPr>
          <a:xfrm>
            <a:off x="10614918" y="6057433"/>
            <a:ext cx="5408810" cy="3604465"/>
          </a:xfrm>
          <a:prstGeom prst="rect">
            <a:avLst/>
          </a:prstGeom>
          <a:effectLst>
            <a:softEdge rad="723900"/>
          </a:effectLst>
        </p:spPr>
      </p:pic>
    </p:spTree>
    <p:extLst>
      <p:ext uri="{BB962C8B-B14F-4D97-AF65-F5344CB8AC3E}">
        <p14:creationId xmlns:p14="http://schemas.microsoft.com/office/powerpoint/2010/main" val="15891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EE1CBD1B-5365-4DF7-8397-84DA14D24FFB}"/>
                                            </p:graphicEl>
                                          </p:spTgt>
                                        </p:tgtEl>
                                        <p:attrNameLst>
                                          <p:attrName>style.visibility</p:attrName>
                                        </p:attrNameLst>
                                      </p:cBhvr>
                                      <p:to>
                                        <p:strVal val="visible"/>
                                      </p:to>
                                    </p:set>
                                    <p:anim calcmode="lin" valueType="num">
                                      <p:cBhvr additive="base">
                                        <p:cTn id="7" dur="500" fill="hold"/>
                                        <p:tgtEl>
                                          <p:spTgt spid="4">
                                            <p:graphicEl>
                                              <a:dgm id="{EE1CBD1B-5365-4DF7-8397-84DA14D24FF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EE1CBD1B-5365-4DF7-8397-84DA14D24FFB}"/>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7F44C79C-74CC-4B2B-8368-1BC2405397E7}"/>
                                            </p:graphicEl>
                                          </p:spTgt>
                                        </p:tgtEl>
                                        <p:attrNameLst>
                                          <p:attrName>style.visibility</p:attrName>
                                        </p:attrNameLst>
                                      </p:cBhvr>
                                      <p:to>
                                        <p:strVal val="visible"/>
                                      </p:to>
                                    </p:set>
                                    <p:anim calcmode="lin" valueType="num">
                                      <p:cBhvr additive="base">
                                        <p:cTn id="11" dur="500" fill="hold"/>
                                        <p:tgtEl>
                                          <p:spTgt spid="4">
                                            <p:graphicEl>
                                              <a:dgm id="{7F44C79C-74CC-4B2B-8368-1BC2405397E7}"/>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7F44C79C-74CC-4B2B-8368-1BC2405397E7}"/>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D3580901-3874-4095-9BEB-1B330D004F22}"/>
                                            </p:graphicEl>
                                          </p:spTgt>
                                        </p:tgtEl>
                                        <p:attrNameLst>
                                          <p:attrName>style.visibility</p:attrName>
                                        </p:attrNameLst>
                                      </p:cBhvr>
                                      <p:to>
                                        <p:strVal val="visible"/>
                                      </p:to>
                                    </p:set>
                                    <p:anim calcmode="lin" valueType="num">
                                      <p:cBhvr additive="base">
                                        <p:cTn id="17" dur="500" fill="hold"/>
                                        <p:tgtEl>
                                          <p:spTgt spid="4">
                                            <p:graphicEl>
                                              <a:dgm id="{D3580901-3874-4095-9BEB-1B330D004F22}"/>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D3580901-3874-4095-9BEB-1B330D004F22}"/>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BD19D932-52B5-4A20-8F69-2C27AE22CCCA}"/>
                                            </p:graphicEl>
                                          </p:spTgt>
                                        </p:tgtEl>
                                        <p:attrNameLst>
                                          <p:attrName>style.visibility</p:attrName>
                                        </p:attrNameLst>
                                      </p:cBhvr>
                                      <p:to>
                                        <p:strVal val="visible"/>
                                      </p:to>
                                    </p:set>
                                    <p:anim calcmode="lin" valueType="num">
                                      <p:cBhvr additive="base">
                                        <p:cTn id="21" dur="500" fill="hold"/>
                                        <p:tgtEl>
                                          <p:spTgt spid="4">
                                            <p:graphicEl>
                                              <a:dgm id="{BD19D932-52B5-4A20-8F69-2C27AE22CCCA}"/>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BD19D932-52B5-4A20-8F69-2C27AE22CCCA}"/>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graphicEl>
                                              <a:dgm id="{7A863E44-8A21-4AEF-96F4-F58FFB65DA1E}"/>
                                            </p:graphicEl>
                                          </p:spTgt>
                                        </p:tgtEl>
                                        <p:attrNameLst>
                                          <p:attrName>style.visibility</p:attrName>
                                        </p:attrNameLst>
                                      </p:cBhvr>
                                      <p:to>
                                        <p:strVal val="visible"/>
                                      </p:to>
                                    </p:set>
                                    <p:anim calcmode="lin" valueType="num">
                                      <p:cBhvr additive="base">
                                        <p:cTn id="25" dur="500" fill="hold"/>
                                        <p:tgtEl>
                                          <p:spTgt spid="4">
                                            <p:graphicEl>
                                              <a:dgm id="{7A863E44-8A21-4AEF-96F4-F58FFB65DA1E}"/>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7A863E44-8A21-4AEF-96F4-F58FFB65DA1E}"/>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graphicEl>
                                              <a:dgm id="{92BE73B4-BB50-4B60-A6C9-F6881AB06284}"/>
                                            </p:graphicEl>
                                          </p:spTgt>
                                        </p:tgtEl>
                                        <p:attrNameLst>
                                          <p:attrName>style.visibility</p:attrName>
                                        </p:attrNameLst>
                                      </p:cBhvr>
                                      <p:to>
                                        <p:strVal val="visible"/>
                                      </p:to>
                                    </p:set>
                                    <p:anim calcmode="lin" valueType="num">
                                      <p:cBhvr additive="base">
                                        <p:cTn id="29" dur="500" fill="hold"/>
                                        <p:tgtEl>
                                          <p:spTgt spid="4">
                                            <p:graphicEl>
                                              <a:dgm id="{92BE73B4-BB50-4B60-A6C9-F6881AB06284}"/>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92BE73B4-BB50-4B60-A6C9-F6881AB06284}"/>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graphicEl>
                                              <a:dgm id="{D1DB04D6-28D5-48B4-BB20-7AB3557C6B2B}"/>
                                            </p:graphicEl>
                                          </p:spTgt>
                                        </p:tgtEl>
                                        <p:attrNameLst>
                                          <p:attrName>style.visibility</p:attrName>
                                        </p:attrNameLst>
                                      </p:cBhvr>
                                      <p:to>
                                        <p:strVal val="visible"/>
                                      </p:to>
                                    </p:set>
                                    <p:anim calcmode="lin" valueType="num">
                                      <p:cBhvr additive="base">
                                        <p:cTn id="33" dur="500" fill="hold"/>
                                        <p:tgtEl>
                                          <p:spTgt spid="4">
                                            <p:graphicEl>
                                              <a:dgm id="{D1DB04D6-28D5-48B4-BB20-7AB3557C6B2B}"/>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D1DB04D6-28D5-48B4-BB20-7AB3557C6B2B}"/>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70D1893A-56FE-4B9F-B18F-0A32F58E20FB}"/>
                                            </p:graphicEl>
                                          </p:spTgt>
                                        </p:tgtEl>
                                        <p:attrNameLst>
                                          <p:attrName>style.visibility</p:attrName>
                                        </p:attrNameLst>
                                      </p:cBhvr>
                                      <p:to>
                                        <p:strVal val="visible"/>
                                      </p:to>
                                    </p:set>
                                    <p:anim calcmode="lin" valueType="num">
                                      <p:cBhvr additive="base">
                                        <p:cTn id="37" dur="500" fill="hold"/>
                                        <p:tgtEl>
                                          <p:spTgt spid="4">
                                            <p:graphicEl>
                                              <a:dgm id="{70D1893A-56FE-4B9F-B18F-0A32F58E20FB}"/>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70D1893A-56FE-4B9F-B18F-0A32F58E20FB}"/>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graphicEl>
                                              <a:dgm id="{F9526D01-17CD-453C-92F1-44CCD66CB71B}"/>
                                            </p:graphicEl>
                                          </p:spTgt>
                                        </p:tgtEl>
                                        <p:attrNameLst>
                                          <p:attrName>style.visibility</p:attrName>
                                        </p:attrNameLst>
                                      </p:cBhvr>
                                      <p:to>
                                        <p:strVal val="visible"/>
                                      </p:to>
                                    </p:set>
                                    <p:anim calcmode="lin" valueType="num">
                                      <p:cBhvr additive="base">
                                        <p:cTn id="41" dur="500" fill="hold"/>
                                        <p:tgtEl>
                                          <p:spTgt spid="4">
                                            <p:graphicEl>
                                              <a:dgm id="{F9526D01-17CD-453C-92F1-44CCD66CB71B}"/>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graphicEl>
                                              <a:dgm id="{F9526D01-17CD-453C-92F1-44CCD66CB71B}"/>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graphicEl>
                                              <a:dgm id="{82F0D8A7-EA5A-4CF9-8180-93FD5A99A822}"/>
                                            </p:graphicEl>
                                          </p:spTgt>
                                        </p:tgtEl>
                                        <p:attrNameLst>
                                          <p:attrName>style.visibility</p:attrName>
                                        </p:attrNameLst>
                                      </p:cBhvr>
                                      <p:to>
                                        <p:strVal val="visible"/>
                                      </p:to>
                                    </p:set>
                                    <p:anim calcmode="lin" valueType="num">
                                      <p:cBhvr additive="base">
                                        <p:cTn id="45" dur="500" fill="hold"/>
                                        <p:tgtEl>
                                          <p:spTgt spid="4">
                                            <p:graphicEl>
                                              <a:dgm id="{82F0D8A7-EA5A-4CF9-8180-93FD5A99A822}"/>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graphicEl>
                                              <a:dgm id="{82F0D8A7-EA5A-4CF9-8180-93FD5A99A82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BCCCAE76-13E1-F3F8-5C7E-EB8A05D07973}"/>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EE2770BB-04FF-42AD-07C2-0904126C5AD3}"/>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67B4B0E4-2AE8-BD95-A7C2-2A51145C1BF6}"/>
              </a:ext>
            </a:extLst>
          </p:cNvPr>
          <p:cNvSpPr txBox="1"/>
          <p:nvPr/>
        </p:nvSpPr>
        <p:spPr>
          <a:xfrm>
            <a:off x="1932840" y="1444743"/>
            <a:ext cx="6763687"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Who Will Benefit?</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FC6B052B-9EFB-7AC9-DA33-84A137F0FE8D}"/>
              </a:ext>
            </a:extLst>
          </p:cNvPr>
          <p:cNvSpPr txBox="1"/>
          <p:nvPr/>
        </p:nvSpPr>
        <p:spPr>
          <a:xfrm>
            <a:off x="1932841" y="2587123"/>
            <a:ext cx="6918109" cy="309311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Any knowledge that does not lead us to knowing Allah is incomplete, false or useless. </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The Book of the Universe: accessible to all.</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The reminder will only be </a:t>
            </a:r>
            <a:r>
              <a:rPr lang="en-US" sz="2400" dirty="0" err="1">
                <a:solidFill>
                  <a:srgbClr val="1E1E1E"/>
                </a:solidFill>
                <a:latin typeface="Inter Light"/>
                <a:ea typeface="Inter Light"/>
                <a:cs typeface="Inter Light"/>
                <a:sym typeface="Inter Light"/>
              </a:rPr>
              <a:t>internalised</a:t>
            </a:r>
            <a:r>
              <a:rPr lang="en-US" sz="2400" dirty="0">
                <a:solidFill>
                  <a:srgbClr val="1E1E1E"/>
                </a:solidFill>
                <a:latin typeface="Inter Light"/>
                <a:ea typeface="Inter Light"/>
                <a:cs typeface="Inter Light"/>
                <a:sym typeface="Inter Light"/>
              </a:rPr>
              <a:t> by those who constantly return to Allah.</a:t>
            </a:r>
          </a:p>
        </p:txBody>
      </p:sp>
      <p:sp>
        <p:nvSpPr>
          <p:cNvPr id="5" name="Background frame">
            <a:extLst>
              <a:ext uri="{FF2B5EF4-FFF2-40B4-BE49-F238E27FC236}">
                <a16:creationId xmlns:a16="http://schemas.microsoft.com/office/drawing/2014/main" id="{74A60D30-8136-35E1-9667-6474808F332B}"/>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00A9D21B-B174-6748-196E-6DD3C5008439}"/>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as a lesson and reminder for every servant who turns to God;</a:t>
            </a:r>
            <a:endParaRPr lang="en-GB" sz="4400" b="1" dirty="0">
              <a:effectLst/>
            </a:endParaRPr>
          </a:p>
        </p:txBody>
      </p:sp>
      <p:sp>
        <p:nvSpPr>
          <p:cNvPr id="7" name="Arabic Dua">
            <a:extLst>
              <a:ext uri="{FF2B5EF4-FFF2-40B4-BE49-F238E27FC236}">
                <a16:creationId xmlns:a16="http://schemas.microsoft.com/office/drawing/2014/main" id="{B9AAF06E-CACE-D141-9EFC-5031F634A105}"/>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 تَبْصِرَةً وَذِكْرَىٰ لِكُلِّ عَبْدٍ مُّنِيبٍ ‎﴿٨﴾</a:t>
            </a:r>
          </a:p>
        </p:txBody>
      </p:sp>
      <p:sp>
        <p:nvSpPr>
          <p:cNvPr id="8" name="Freeform: Shape 7">
            <a:extLst>
              <a:ext uri="{FF2B5EF4-FFF2-40B4-BE49-F238E27FC236}">
                <a16:creationId xmlns:a16="http://schemas.microsoft.com/office/drawing/2014/main" id="{F7351686-10CA-19AF-BEC2-E1532EBED62A}"/>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30884AB1-5B81-974B-03EB-11514893D363}"/>
              </a:ext>
            </a:extLst>
          </p:cNvPr>
          <p:cNvPicPr>
            <a:picLocks noChangeAspect="1"/>
          </p:cNvPicPr>
          <p:nvPr/>
        </p:nvPicPr>
        <p:blipFill>
          <a:blip r:embed="rId3"/>
          <a:stretch>
            <a:fillRect/>
          </a:stretch>
        </p:blipFill>
        <p:spPr>
          <a:xfrm>
            <a:off x="10763036" y="6311179"/>
            <a:ext cx="5143786" cy="3427851"/>
          </a:xfrm>
          <a:prstGeom prst="rect">
            <a:avLst/>
          </a:prstGeom>
          <a:effectLst>
            <a:softEdge rad="660400"/>
          </a:effectLst>
        </p:spPr>
      </p:pic>
    </p:spTree>
    <p:extLst>
      <p:ext uri="{BB962C8B-B14F-4D97-AF65-F5344CB8AC3E}">
        <p14:creationId xmlns:p14="http://schemas.microsoft.com/office/powerpoint/2010/main" val="114468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00BFB6B-2596-5EE5-35F7-DE09FDA053A5}"/>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857AD24E-BEF7-14C1-40C6-4453F7860BF9}"/>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31307CAC-0CFD-6B89-ECAC-8F36DBB14273}"/>
              </a:ext>
            </a:extLst>
          </p:cNvPr>
          <p:cNvSpPr txBox="1"/>
          <p:nvPr/>
        </p:nvSpPr>
        <p:spPr>
          <a:xfrm>
            <a:off x="2008851" y="5628190"/>
            <a:ext cx="12869562" cy="4154943"/>
          </a:xfrm>
          <a:prstGeom prst="rect">
            <a:avLst/>
          </a:prstGeom>
          <a:noFill/>
          <a:ln>
            <a:noFill/>
          </a:ln>
        </p:spPr>
        <p:txBody>
          <a:bodyPr spcFirstLastPara="1" wrap="square" lIns="91425" tIns="45700" rIns="91425" bIns="45700" anchor="t" anchorCtr="0">
            <a:spAutoFit/>
          </a:bodyPr>
          <a:lstStyle/>
          <a:p>
            <a:r>
              <a:rPr lang="en-GB" sz="3600" dirty="0">
                <a:latin typeface="Inter Light" panose="020B0604020202020204" charset="0"/>
                <a:ea typeface="Inter Light" panose="020B0604020202020204" charset="0"/>
              </a:rPr>
              <a:t>In your groups, write a list of fruits and vegetables for each letter of the alphabet – 1 per letter. The group first to finish/with the most words wins!</a:t>
            </a:r>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
        <p:nvSpPr>
          <p:cNvPr id="5" name="Google Shape;107;p16">
            <a:extLst>
              <a:ext uri="{FF2B5EF4-FFF2-40B4-BE49-F238E27FC236}">
                <a16:creationId xmlns:a16="http://schemas.microsoft.com/office/drawing/2014/main" id="{3EC3D360-04C9-F30E-6452-FB1C31583CD4}"/>
              </a:ext>
            </a:extLst>
          </p:cNvPr>
          <p:cNvSpPr txBox="1"/>
          <p:nvPr/>
        </p:nvSpPr>
        <p:spPr>
          <a:xfrm>
            <a:off x="2008851" y="1420490"/>
            <a:ext cx="803590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The ABC Game</a:t>
            </a:r>
            <a:endParaRPr lang="en-US" sz="1200" dirty="0">
              <a:solidFill>
                <a:srgbClr val="4B116F"/>
              </a:solidFill>
              <a:highlight>
                <a:srgbClr val="FAAC69"/>
              </a:highlight>
              <a:latin typeface="+mj-lt"/>
            </a:endParaRPr>
          </a:p>
        </p:txBody>
      </p:sp>
      <p:pic>
        <p:nvPicPr>
          <p:cNvPr id="6" name="Picture 5">
            <a:extLst>
              <a:ext uri="{FF2B5EF4-FFF2-40B4-BE49-F238E27FC236}">
                <a16:creationId xmlns:a16="http://schemas.microsoft.com/office/drawing/2014/main" id="{C884C7B4-7E81-1EB8-3EB1-3FBFBFCBC4FE}"/>
              </a:ext>
            </a:extLst>
          </p:cNvPr>
          <p:cNvPicPr>
            <a:picLocks noChangeAspect="1"/>
          </p:cNvPicPr>
          <p:nvPr/>
        </p:nvPicPr>
        <p:blipFill>
          <a:blip r:embed="rId3"/>
          <a:stretch>
            <a:fillRect/>
          </a:stretch>
        </p:blipFill>
        <p:spPr>
          <a:xfrm>
            <a:off x="8020025" y="0"/>
            <a:ext cx="12192000" cy="5324475"/>
          </a:xfrm>
          <a:prstGeom prst="rect">
            <a:avLst/>
          </a:prstGeom>
          <a:effectLst>
            <a:softEdge rad="850900"/>
          </a:effectLst>
        </p:spPr>
      </p:pic>
    </p:spTree>
    <p:extLst>
      <p:ext uri="{BB962C8B-B14F-4D97-AF65-F5344CB8AC3E}">
        <p14:creationId xmlns:p14="http://schemas.microsoft.com/office/powerpoint/2010/main" val="3808379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14C0EDC-3087-AADD-0EDB-FF90BDE3C6C7}"/>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EED110AF-7CE1-D8EE-A476-00FFA3981D9B}"/>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7" name="Rectangle: Rounded Corners 6">
            <a:extLst>
              <a:ext uri="{FF2B5EF4-FFF2-40B4-BE49-F238E27FC236}">
                <a16:creationId xmlns:a16="http://schemas.microsoft.com/office/drawing/2014/main" id="{087EC637-8EAF-E635-2352-621135951B35}"/>
              </a:ext>
            </a:extLst>
          </p:cNvPr>
          <p:cNvSpPr/>
          <p:nvPr/>
        </p:nvSpPr>
        <p:spPr>
          <a:xfrm rot="210768">
            <a:off x="10678027" y="1640869"/>
            <a:ext cx="4857502" cy="6505997"/>
          </a:xfrm>
          <a:prstGeom prst="roundRect">
            <a:avLst>
              <a:gd name="adj" fmla="val 9670"/>
            </a:avLst>
          </a:prstGeom>
          <a:solidFill>
            <a:schemeClr val="bg1">
              <a:lumMod val="95000"/>
            </a:schemeClr>
          </a:solidFill>
          <a:ln w="254000">
            <a:solidFill>
              <a:schemeClr val="bg1"/>
            </a:solid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algn="ctr"/>
            <a:endParaRPr lang="en-PK" sz="1800">
              <a:latin typeface="Calibri"/>
              <a:ea typeface="Calibri"/>
              <a:cs typeface="Calibri"/>
            </a:endParaRPr>
          </a:p>
        </p:txBody>
      </p:sp>
      <p:pic>
        <p:nvPicPr>
          <p:cNvPr id="5" name="Picture 4">
            <a:extLst>
              <a:ext uri="{FF2B5EF4-FFF2-40B4-BE49-F238E27FC236}">
                <a16:creationId xmlns:a16="http://schemas.microsoft.com/office/drawing/2014/main" id="{43C7B7CC-9649-437B-258D-6AF21833C607}"/>
              </a:ext>
            </a:extLst>
          </p:cNvPr>
          <p:cNvPicPr>
            <a:picLocks noChangeAspect="1"/>
          </p:cNvPicPr>
          <p:nvPr/>
        </p:nvPicPr>
        <p:blipFill>
          <a:blip r:embed="rId3"/>
          <a:stretch>
            <a:fillRect/>
          </a:stretch>
        </p:blipFill>
        <p:spPr>
          <a:xfrm>
            <a:off x="0" y="0"/>
            <a:ext cx="18288000" cy="10758390"/>
          </a:xfrm>
          <a:prstGeom prst="rect">
            <a:avLst/>
          </a:prstGeom>
        </p:spPr>
      </p:pic>
      <p:sp>
        <p:nvSpPr>
          <p:cNvPr id="6" name="TextBox 5">
            <a:extLst>
              <a:ext uri="{FF2B5EF4-FFF2-40B4-BE49-F238E27FC236}">
                <a16:creationId xmlns:a16="http://schemas.microsoft.com/office/drawing/2014/main" id="{F66BF5C5-9E7F-E96D-1F23-99F28E73B94F}"/>
              </a:ext>
            </a:extLst>
          </p:cNvPr>
          <p:cNvSpPr txBox="1"/>
          <p:nvPr/>
        </p:nvSpPr>
        <p:spPr>
          <a:xfrm>
            <a:off x="1939159" y="977952"/>
            <a:ext cx="2207172" cy="3154710"/>
          </a:xfrm>
          <a:prstGeom prst="rect">
            <a:avLst/>
          </a:prstGeom>
          <a:noFill/>
        </p:spPr>
        <p:txBody>
          <a:bodyPr wrap="square" rtlCol="0">
            <a:spAutoFit/>
          </a:bodyPr>
          <a:lstStyle/>
          <a:p>
            <a:pPr marL="0" marR="0" lvl="0" indent="0" algn="l" rtl="0">
              <a:spcBef>
                <a:spcPts val="0"/>
              </a:spcBef>
              <a:spcAft>
                <a:spcPts val="0"/>
              </a:spcAft>
              <a:buNone/>
            </a:pPr>
            <a:r>
              <a:rPr lang="en-US" sz="19900" dirty="0">
                <a:solidFill>
                  <a:srgbClr val="FAAC69"/>
                </a:solidFill>
                <a:latin typeface="Brandon Grotesque Black" panose="020B0A03020203060202" pitchFamily="34" charset="0"/>
                <a:ea typeface="Inter Tight Medium"/>
                <a:cs typeface="Inter Tight Medium"/>
                <a:sym typeface="Inter Tight Medium"/>
              </a:rPr>
              <a:t>“</a:t>
            </a:r>
            <a:endParaRPr lang="en-US" sz="19900" dirty="0">
              <a:solidFill>
                <a:srgbClr val="FAAC69"/>
              </a:solidFill>
              <a:latin typeface="Brandon Grotesque Black" panose="020B0A03020203060202" pitchFamily="34" charset="0"/>
              <a:ea typeface="Inter Tight Medium"/>
            </a:endParaRPr>
          </a:p>
        </p:txBody>
      </p:sp>
      <p:sp>
        <p:nvSpPr>
          <p:cNvPr id="8" name="Google Shape;203;p22">
            <a:extLst>
              <a:ext uri="{FF2B5EF4-FFF2-40B4-BE49-F238E27FC236}">
                <a16:creationId xmlns:a16="http://schemas.microsoft.com/office/drawing/2014/main" id="{F8C7E43B-D8C4-39AE-4A55-AC1264BB07D2}"/>
              </a:ext>
            </a:extLst>
          </p:cNvPr>
          <p:cNvSpPr txBox="1"/>
          <p:nvPr/>
        </p:nvSpPr>
        <p:spPr>
          <a:xfrm>
            <a:off x="1908355" y="2545682"/>
            <a:ext cx="11311534" cy="5139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600" dirty="0">
                <a:solidFill>
                  <a:schemeClr val="bg1"/>
                </a:solidFill>
                <a:latin typeface="Inter Medium" panose="020B0604020202020204" charset="0"/>
                <a:ea typeface="Inter Medium" panose="020B0604020202020204" charset="0"/>
                <a:cs typeface="Inter Light"/>
                <a:sym typeface="Inter Light"/>
              </a:rPr>
              <a:t>The signs around us make it clear that Allah exists, is All-Powerful, and One!</a:t>
            </a: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Tree>
    <p:extLst>
      <p:ext uri="{BB962C8B-B14F-4D97-AF65-F5344CB8AC3E}">
        <p14:creationId xmlns:p14="http://schemas.microsoft.com/office/powerpoint/2010/main" val="18807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03DE842F-8028-8D82-ABF1-661F91A9056A}"/>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304B3B98-FEED-2AF2-46AF-D017746D82CA}"/>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A8C27E55-8814-954C-CEC6-8D52BF342C64}"/>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The Source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of Life</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8CE703BD-DAB4-764A-5664-BECCE979D705}"/>
              </a:ext>
            </a:extLst>
          </p:cNvPr>
          <p:cNvSpPr txBox="1"/>
          <p:nvPr/>
        </p:nvSpPr>
        <p:spPr>
          <a:xfrm>
            <a:off x="1932842" y="3501521"/>
            <a:ext cx="652741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400" dirty="0">
                <a:solidFill>
                  <a:srgbClr val="1E1E1E"/>
                </a:solidFill>
                <a:latin typeface="Inter Light"/>
                <a:ea typeface="Inter Light"/>
                <a:cs typeface="Inter Light"/>
                <a:sym typeface="Inter Light"/>
              </a:rPr>
              <a:t>[A] What are the similarities between water from the sky and revelation from the sky?</a:t>
            </a:r>
          </a:p>
        </p:txBody>
      </p:sp>
      <p:sp>
        <p:nvSpPr>
          <p:cNvPr id="5" name="Background frame">
            <a:extLst>
              <a:ext uri="{FF2B5EF4-FFF2-40B4-BE49-F238E27FC236}">
                <a16:creationId xmlns:a16="http://schemas.microsoft.com/office/drawing/2014/main" id="{A72E9935-694F-4869-AD88-7561CAA3681D}"/>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AD62EE2E-6B82-0222-F269-5F300F383BA1}"/>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and how We send blessed water down from the sky and grow with it gardens, the harvest grain,</a:t>
            </a:r>
            <a:endParaRPr lang="en-GB" sz="4400" b="1" dirty="0">
              <a:effectLst/>
            </a:endParaRPr>
          </a:p>
        </p:txBody>
      </p:sp>
      <p:sp>
        <p:nvSpPr>
          <p:cNvPr id="7" name="Arabic Dua">
            <a:extLst>
              <a:ext uri="{FF2B5EF4-FFF2-40B4-BE49-F238E27FC236}">
                <a16:creationId xmlns:a16="http://schemas.microsoft.com/office/drawing/2014/main" id="{80F0E939-DB45-7EDE-E37D-A40578FC5340}"/>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وَنَزَّلْنَا مِنَ ٱلسَّمَآءِ مَآءً مُّبَـٰرَكًا فَأَنبَتْنَا بِهِۦ جَنَّـٰتٍ وَحَبَّ ٱلْحَصِيدِ ‎﴿٩﴾‏</a:t>
            </a:r>
          </a:p>
        </p:txBody>
      </p:sp>
      <p:sp>
        <p:nvSpPr>
          <p:cNvPr id="8" name="Freeform: Shape 7">
            <a:extLst>
              <a:ext uri="{FF2B5EF4-FFF2-40B4-BE49-F238E27FC236}">
                <a16:creationId xmlns:a16="http://schemas.microsoft.com/office/drawing/2014/main" id="{626FC549-31C3-CE98-EFA0-4C8B15257266}"/>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12" name="Picture 11">
            <a:extLst>
              <a:ext uri="{FF2B5EF4-FFF2-40B4-BE49-F238E27FC236}">
                <a16:creationId xmlns:a16="http://schemas.microsoft.com/office/drawing/2014/main" id="{9F8D5F9C-7581-2D90-39B4-8D94A8BEDB22}"/>
              </a:ext>
            </a:extLst>
          </p:cNvPr>
          <p:cNvPicPr>
            <a:picLocks noChangeAspect="1"/>
          </p:cNvPicPr>
          <p:nvPr/>
        </p:nvPicPr>
        <p:blipFill>
          <a:blip r:embed="rId3"/>
          <a:stretch>
            <a:fillRect/>
          </a:stretch>
        </p:blipFill>
        <p:spPr>
          <a:xfrm>
            <a:off x="10485506" y="6208082"/>
            <a:ext cx="5667633" cy="3303167"/>
          </a:xfrm>
          <a:prstGeom prst="rect">
            <a:avLst/>
          </a:prstGeom>
          <a:effectLst>
            <a:softEdge rad="685800"/>
          </a:effectLst>
        </p:spPr>
      </p:pic>
    </p:spTree>
    <p:extLst>
      <p:ext uri="{BB962C8B-B14F-4D97-AF65-F5344CB8AC3E}">
        <p14:creationId xmlns:p14="http://schemas.microsoft.com/office/powerpoint/2010/main" val="4371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0DCBB-040A-418E-D75E-B91FEB57AD2E}"/>
            </a:ext>
          </a:extLst>
        </p:cNvPr>
        <p:cNvGrpSpPr/>
        <p:nvPr/>
      </p:nvGrpSpPr>
      <p:grpSpPr>
        <a:xfrm>
          <a:off x="0" y="0"/>
          <a:ext cx="0" cy="0"/>
          <a:chOff x="0" y="0"/>
          <a:chExt cx="0" cy="0"/>
        </a:xfrm>
      </p:grpSpPr>
      <p:sp>
        <p:nvSpPr>
          <p:cNvPr id="2" name="Google Shape;50;p12">
            <a:extLst>
              <a:ext uri="{FF2B5EF4-FFF2-40B4-BE49-F238E27FC236}">
                <a16:creationId xmlns:a16="http://schemas.microsoft.com/office/drawing/2014/main" id="{43E63277-2C11-D7F3-98A3-FD56809766BE}"/>
              </a:ext>
            </a:extLst>
          </p:cNvPr>
          <p:cNvSpPr txBox="1"/>
          <p:nvPr/>
        </p:nvSpPr>
        <p:spPr>
          <a:xfrm>
            <a:off x="4949290" y="1569328"/>
            <a:ext cx="8035901" cy="1200288"/>
          </a:xfrm>
          <a:prstGeom prst="rect">
            <a:avLst/>
          </a:prstGeom>
          <a:noFill/>
          <a:ln>
            <a:noFill/>
          </a:ln>
        </p:spPr>
        <p:txBody>
          <a:bodyPr spcFirstLastPara="1" wrap="square" lIns="91425" tIns="45700" rIns="91425" bIns="45700" anchor="t" anchorCtr="0">
            <a:spAutoFit/>
          </a:bodyPr>
          <a:lstStyle/>
          <a:p>
            <a:pPr algn="r"/>
            <a:r>
              <a:rPr lang="ar-SA" sz="7200" dirty="0">
                <a:solidFill>
                  <a:srgbClr val="4B116F"/>
                </a:solidFill>
                <a:highlight>
                  <a:srgbClr val="FAAC69"/>
                </a:highlight>
                <a:latin typeface="Noto Naskh Arabic SemiBold" pitchFamily="2" charset="-78"/>
                <a:cs typeface="Noto Naskh Arabic SemiBold" pitchFamily="2" charset="-78"/>
              </a:rPr>
              <a:t>بِسۡمِ ٱللَّهِ ٱلرَّحۡمَـٰنِ ٱلرَّحِیمِ</a:t>
            </a:r>
            <a:endParaRPr lang="en-US" sz="7200" dirty="0">
              <a:solidFill>
                <a:srgbClr val="4B116F"/>
              </a:solidFill>
              <a:highlight>
                <a:srgbClr val="FAAC69"/>
              </a:highlight>
              <a:latin typeface="+mj-lt"/>
              <a:ea typeface="Inter Tight Medium"/>
              <a:cs typeface="Inter Tight Medium"/>
              <a:sym typeface="Inter Tight Medium"/>
            </a:endParaRPr>
          </a:p>
        </p:txBody>
      </p:sp>
      <p:sp>
        <p:nvSpPr>
          <p:cNvPr id="5" name="Google Shape;107;p16">
            <a:extLst>
              <a:ext uri="{FF2B5EF4-FFF2-40B4-BE49-F238E27FC236}">
                <a16:creationId xmlns:a16="http://schemas.microsoft.com/office/drawing/2014/main" id="{56AE0B8F-432A-9EB8-20E2-45A967EF5428}"/>
              </a:ext>
            </a:extLst>
          </p:cNvPr>
          <p:cNvSpPr txBox="1"/>
          <p:nvPr/>
        </p:nvSpPr>
        <p:spPr>
          <a:xfrm>
            <a:off x="4948897" y="3197532"/>
            <a:ext cx="803590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dirty="0">
                <a:solidFill>
                  <a:srgbClr val="4B116F"/>
                </a:solidFill>
                <a:latin typeface="+mj-lt"/>
                <a:ea typeface="Inter Tight Medium"/>
                <a:cs typeface="Inter Tight Medium"/>
                <a:sym typeface="Inter Tight Medium"/>
              </a:rPr>
              <a:t>Welcome!</a:t>
            </a:r>
            <a:endParaRPr lang="en-US" sz="1600" dirty="0">
              <a:solidFill>
                <a:srgbClr val="4B116F"/>
              </a:solidFill>
              <a:latin typeface="+mj-lt"/>
            </a:endParaRPr>
          </a:p>
        </p:txBody>
      </p:sp>
      <p:sp>
        <p:nvSpPr>
          <p:cNvPr id="6" name="Google Shape;203;p22">
            <a:extLst>
              <a:ext uri="{FF2B5EF4-FFF2-40B4-BE49-F238E27FC236}">
                <a16:creationId xmlns:a16="http://schemas.microsoft.com/office/drawing/2014/main" id="{48A7069F-1BE9-8BB2-7DFF-166446F29549}"/>
              </a:ext>
            </a:extLst>
          </p:cNvPr>
          <p:cNvSpPr txBox="1"/>
          <p:nvPr/>
        </p:nvSpPr>
        <p:spPr>
          <a:xfrm>
            <a:off x="5302327" y="7086164"/>
            <a:ext cx="7571377" cy="3200836"/>
          </a:xfrm>
          <a:prstGeom prst="rect">
            <a:avLst/>
          </a:prstGeom>
          <a:noFill/>
          <a:ln>
            <a:noFill/>
          </a:ln>
        </p:spPr>
        <p:txBody>
          <a:bodyPr spcFirstLastPara="1" wrap="square" lIns="91425" tIns="45700" rIns="91425" bIns="45700" anchor="t" anchorCtr="0">
            <a:spAutoFit/>
          </a:bodyPr>
          <a:lstStyle/>
          <a:p>
            <a:pPr algn="ctr"/>
            <a:r>
              <a:rPr lang="en-GB" sz="3600" dirty="0">
                <a:latin typeface="Inter Light" panose="020B0604020202020204" charset="0"/>
                <a:ea typeface="Inter Light" panose="020B0604020202020204" charset="0"/>
              </a:rPr>
              <a:t>Draw an aspect of nature that reminds you most of Allah.</a:t>
            </a:r>
            <a:endParaRPr lang="en-GB" sz="3600"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pic>
        <p:nvPicPr>
          <p:cNvPr id="8" name="Graphic 7" descr="Lightbulb and gear">
            <a:extLst>
              <a:ext uri="{FF2B5EF4-FFF2-40B4-BE49-F238E27FC236}">
                <a16:creationId xmlns:a16="http://schemas.microsoft.com/office/drawing/2014/main" id="{04D773B2-7747-A998-813E-248F14CB08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7193" y="4547110"/>
            <a:ext cx="2012356" cy="2012356"/>
          </a:xfrm>
          <a:prstGeom prst="rect">
            <a:avLst/>
          </a:prstGeom>
        </p:spPr>
      </p:pic>
    </p:spTree>
    <p:extLst>
      <p:ext uri="{BB962C8B-B14F-4D97-AF65-F5344CB8AC3E}">
        <p14:creationId xmlns:p14="http://schemas.microsoft.com/office/powerpoint/2010/main" val="300139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2CF08E0E-E0CD-8560-8F33-103F050E1039}"/>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6A9EF26E-EFE5-474D-AB5F-A84F0B04AF7B}"/>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F5662E0E-F6C5-16A8-0186-B44DD8E96457}"/>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Palm </a:t>
            </a:r>
          </a:p>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Trees</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851B1489-209B-9052-9359-30FCC7BA8F2B}"/>
              </a:ext>
            </a:extLst>
          </p:cNvPr>
          <p:cNvSpPr txBox="1"/>
          <p:nvPr/>
        </p:nvSpPr>
        <p:spPr>
          <a:xfrm>
            <a:off x="1932842" y="3501521"/>
            <a:ext cx="6527418" cy="31700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What is unique about the palm tree?</a:t>
            </a:r>
          </a:p>
          <a:p>
            <a:pPr marL="342900" lvl="5"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Can survive in extreme heat;</a:t>
            </a:r>
          </a:p>
          <a:p>
            <a:pPr marL="342900" lvl="5"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Have a long life and durability;</a:t>
            </a:r>
          </a:p>
          <a:p>
            <a:pPr marL="342900" lvl="5" indent="-342900">
              <a:lnSpc>
                <a:spcPct val="150000"/>
              </a:lnSpc>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Produce abundant fruit: variety of flavours, colours and textures. </a:t>
            </a:r>
          </a:p>
        </p:txBody>
      </p:sp>
      <p:sp>
        <p:nvSpPr>
          <p:cNvPr id="5" name="Background frame">
            <a:extLst>
              <a:ext uri="{FF2B5EF4-FFF2-40B4-BE49-F238E27FC236}">
                <a16:creationId xmlns:a16="http://schemas.microsoft.com/office/drawing/2014/main" id="{0970169C-4C1F-A394-5F3D-BC2578891985}"/>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F7B98907-D284-8BDA-84A2-2CDD9B0EDD67}"/>
              </a:ext>
            </a:extLst>
          </p:cNvPr>
          <p:cNvSpPr txBox="1"/>
          <p:nvPr/>
        </p:nvSpPr>
        <p:spPr>
          <a:xfrm>
            <a:off x="9836727" y="5000202"/>
            <a:ext cx="6965193" cy="830997"/>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and tall palm trees laden with clusters of dates,</a:t>
            </a:r>
            <a:endParaRPr lang="en-GB" sz="4400" b="1" dirty="0">
              <a:effectLst/>
            </a:endParaRPr>
          </a:p>
        </p:txBody>
      </p:sp>
      <p:sp>
        <p:nvSpPr>
          <p:cNvPr id="7" name="Arabic Dua">
            <a:extLst>
              <a:ext uri="{FF2B5EF4-FFF2-40B4-BE49-F238E27FC236}">
                <a16:creationId xmlns:a16="http://schemas.microsoft.com/office/drawing/2014/main" id="{8103BB53-84F3-0D61-1975-C9AA67DF50B3}"/>
              </a:ext>
            </a:extLst>
          </p:cNvPr>
          <p:cNvSpPr txBox="1"/>
          <p:nvPr/>
        </p:nvSpPr>
        <p:spPr>
          <a:xfrm>
            <a:off x="9399373" y="2187097"/>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وَٱلنَّخْلَ بَاسِقَـٰتٍ لَّهَا طَلْعٌ نَّضِيدٌ ‎﴿١٠﴾‏</a:t>
            </a:r>
          </a:p>
        </p:txBody>
      </p:sp>
      <p:sp>
        <p:nvSpPr>
          <p:cNvPr id="8" name="Freeform: Shape 7">
            <a:extLst>
              <a:ext uri="{FF2B5EF4-FFF2-40B4-BE49-F238E27FC236}">
                <a16:creationId xmlns:a16="http://schemas.microsoft.com/office/drawing/2014/main" id="{28B0004D-4943-ADD3-F8F7-5D3FDB577111}"/>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47E1B753-652C-BC3B-7BC7-4AC898BAF6BB}"/>
              </a:ext>
            </a:extLst>
          </p:cNvPr>
          <p:cNvPicPr>
            <a:picLocks noChangeAspect="1"/>
          </p:cNvPicPr>
          <p:nvPr/>
        </p:nvPicPr>
        <p:blipFill>
          <a:blip r:embed="rId3"/>
          <a:stretch>
            <a:fillRect/>
          </a:stretch>
        </p:blipFill>
        <p:spPr>
          <a:xfrm>
            <a:off x="10949089" y="6564871"/>
            <a:ext cx="4264190" cy="2841683"/>
          </a:xfrm>
          <a:prstGeom prst="rect">
            <a:avLst/>
          </a:prstGeom>
          <a:effectLst>
            <a:softEdge rad="393700"/>
          </a:effectLst>
        </p:spPr>
      </p:pic>
    </p:spTree>
    <p:extLst>
      <p:ext uri="{BB962C8B-B14F-4D97-AF65-F5344CB8AC3E}">
        <p14:creationId xmlns:p14="http://schemas.microsoft.com/office/powerpoint/2010/main" val="41929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07DE9A25-2F81-4FF0-60D3-E7952C2DB9E9}"/>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17847FB1-7262-F52C-A800-9C95C9DD93D6}"/>
              </a:ext>
            </a:extLst>
          </p:cNvPr>
          <p:cNvSpPr/>
          <p:nvPr/>
        </p:nvSpPr>
        <p:spPr>
          <a:xfrm rot="20799858">
            <a:off x="-256546" y="5777052"/>
            <a:ext cx="8734616" cy="4591845"/>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
        <p:nvSpPr>
          <p:cNvPr id="9" name="Google Shape;110;p16">
            <a:extLst>
              <a:ext uri="{FF2B5EF4-FFF2-40B4-BE49-F238E27FC236}">
                <a16:creationId xmlns:a16="http://schemas.microsoft.com/office/drawing/2014/main" id="{79F3CED7-6FC0-6AE9-0021-38081952FB80}"/>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0AF0445A-91DF-6F2D-9937-0121DF9939EA}"/>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Allah: the Giver of Life</a:t>
            </a:r>
            <a:endParaRPr sz="1600" dirty="0">
              <a:solidFill>
                <a:srgbClr val="4B116F"/>
              </a:solidFill>
              <a:latin typeface="+mj-lt"/>
            </a:endParaRPr>
          </a:p>
        </p:txBody>
      </p:sp>
      <p:sp>
        <p:nvSpPr>
          <p:cNvPr id="5" name="Background frame">
            <a:extLst>
              <a:ext uri="{FF2B5EF4-FFF2-40B4-BE49-F238E27FC236}">
                <a16:creationId xmlns:a16="http://schemas.microsoft.com/office/drawing/2014/main" id="{0DAB29A9-EB96-6135-912A-A331FC20F704}"/>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 name="Google Shape;203;p22">
            <a:extLst>
              <a:ext uri="{FF2B5EF4-FFF2-40B4-BE49-F238E27FC236}">
                <a16:creationId xmlns:a16="http://schemas.microsoft.com/office/drawing/2014/main" id="{4C7BE88A-4D52-DFF7-61EE-B4D9F67E6716}"/>
              </a:ext>
            </a:extLst>
          </p:cNvPr>
          <p:cNvSpPr txBox="1"/>
          <p:nvPr/>
        </p:nvSpPr>
        <p:spPr>
          <a:xfrm>
            <a:off x="1932841" y="3444815"/>
            <a:ext cx="6287031" cy="357016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Allah is telling the disbelievers: the One who can cause the dead earth to come back to life, </a:t>
            </a:r>
            <a:r>
              <a:rPr lang="en-GB" sz="2400" b="1" dirty="0">
                <a:solidFill>
                  <a:srgbClr val="1E1E1E"/>
                </a:solidFill>
                <a:latin typeface="Inter Light"/>
                <a:ea typeface="Inter Light"/>
                <a:cs typeface="Inter Light"/>
                <a:sym typeface="Inter Light"/>
              </a:rPr>
              <a:t>can certainly bring you back to life again. </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Which ayah mentioned their denial of resurrection?</a:t>
            </a:r>
            <a:endParaRPr lang="en-US" sz="2400" dirty="0">
              <a:solidFill>
                <a:srgbClr val="1E1E1E"/>
              </a:solidFill>
              <a:latin typeface="Inter Light"/>
              <a:ea typeface="Inter Light"/>
              <a:cs typeface="Inter Light"/>
              <a:sym typeface="Inter Light"/>
            </a:endParaRPr>
          </a:p>
        </p:txBody>
      </p:sp>
      <p:sp>
        <p:nvSpPr>
          <p:cNvPr id="6" name="Translation">
            <a:extLst>
              <a:ext uri="{FF2B5EF4-FFF2-40B4-BE49-F238E27FC236}">
                <a16:creationId xmlns:a16="http://schemas.microsoft.com/office/drawing/2014/main" id="{702618F6-1D38-183F-DD1A-A1289F8CFF11}"/>
              </a:ext>
            </a:extLst>
          </p:cNvPr>
          <p:cNvSpPr txBox="1"/>
          <p:nvPr/>
        </p:nvSpPr>
        <p:spPr>
          <a:xfrm>
            <a:off x="9399373" y="5000202"/>
            <a:ext cx="7402547"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as a provision for everyone; how with water We give [new] life to a land that is dead? This is how the dead will emerge [from their graves].</a:t>
            </a:r>
            <a:endParaRPr lang="en-GB" sz="4400" b="1" dirty="0">
              <a:effectLst/>
            </a:endParaRPr>
          </a:p>
        </p:txBody>
      </p:sp>
      <p:pic>
        <p:nvPicPr>
          <p:cNvPr id="4" name="Picture 3">
            <a:extLst>
              <a:ext uri="{FF2B5EF4-FFF2-40B4-BE49-F238E27FC236}">
                <a16:creationId xmlns:a16="http://schemas.microsoft.com/office/drawing/2014/main" id="{48BB0DA9-EE2A-439C-F7B5-2A3D844C214B}"/>
              </a:ext>
            </a:extLst>
          </p:cNvPr>
          <p:cNvPicPr>
            <a:picLocks noChangeAspect="1"/>
          </p:cNvPicPr>
          <p:nvPr/>
        </p:nvPicPr>
        <p:blipFill>
          <a:blip r:embed="rId3"/>
          <a:stretch>
            <a:fillRect/>
          </a:stretch>
        </p:blipFill>
        <p:spPr>
          <a:xfrm>
            <a:off x="10710367" y="6105963"/>
            <a:ext cx="5244337" cy="3494859"/>
          </a:xfrm>
          <a:prstGeom prst="rect">
            <a:avLst/>
          </a:prstGeom>
          <a:effectLst>
            <a:softEdge rad="584200"/>
          </a:effectLst>
        </p:spPr>
      </p:pic>
      <p:sp>
        <p:nvSpPr>
          <p:cNvPr id="7" name="Arabic Dua">
            <a:extLst>
              <a:ext uri="{FF2B5EF4-FFF2-40B4-BE49-F238E27FC236}">
                <a16:creationId xmlns:a16="http://schemas.microsoft.com/office/drawing/2014/main" id="{5C5C096C-D61E-5DAA-F7A5-57179B4E0A64}"/>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رِّزْقًا لِّلْعِبَادِ وَأَحْيَيْنَا بِهِۦ بَلْدَةً مَّيْتًا كَذَٰلِكَ ٱلْخُرُوجُ ‎﴿١١﴾</a:t>
            </a:r>
          </a:p>
        </p:txBody>
      </p:sp>
    </p:spTree>
    <p:extLst>
      <p:ext uri="{BB962C8B-B14F-4D97-AF65-F5344CB8AC3E}">
        <p14:creationId xmlns:p14="http://schemas.microsoft.com/office/powerpoint/2010/main" val="39982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AD9DA146-7696-8924-A085-763D964E46A6}"/>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4AD6A4D6-0241-2042-4906-8DC43842D7E6}"/>
              </a:ext>
            </a:extLst>
          </p:cNvPr>
          <p:cNvSpPr/>
          <p:nvPr/>
        </p:nvSpPr>
        <p:spPr>
          <a:xfrm>
            <a:off x="9148517" y="5428345"/>
            <a:ext cx="7912045" cy="2836884"/>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AE2B8BBD-6E74-6C23-22D8-318FB1231545}"/>
              </a:ext>
            </a:extLst>
          </p:cNvPr>
          <p:cNvSpPr txBox="1"/>
          <p:nvPr/>
        </p:nvSpPr>
        <p:spPr>
          <a:xfrm>
            <a:off x="1932841" y="1302849"/>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Learn from History</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D42F0910-85CB-DBA3-4FA7-81F921710B07}"/>
              </a:ext>
            </a:extLst>
          </p:cNvPr>
          <p:cNvSpPr txBox="1"/>
          <p:nvPr/>
        </p:nvSpPr>
        <p:spPr>
          <a:xfrm>
            <a:off x="1797269" y="3162971"/>
            <a:ext cx="6889531" cy="37649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Why does Allah tell us to look at the signs in history? </a:t>
            </a:r>
            <a:endParaRPr lang="en-US" sz="2400" dirty="0">
              <a:solidFill>
                <a:srgbClr val="1E1E1E"/>
              </a:solidFill>
              <a:latin typeface="Inter Light"/>
              <a:ea typeface="Inter Light"/>
              <a:cs typeface="Inter Light"/>
              <a:sym typeface="Inter Light"/>
            </a:endParaRP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Look at nations in the past who denied the truth</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Water: a blessing, but can also be a punishment. For e.g. ?</a:t>
            </a:r>
          </a:p>
        </p:txBody>
      </p:sp>
      <p:sp>
        <p:nvSpPr>
          <p:cNvPr id="5" name="Background frame">
            <a:extLst>
              <a:ext uri="{FF2B5EF4-FFF2-40B4-BE49-F238E27FC236}">
                <a16:creationId xmlns:a16="http://schemas.microsoft.com/office/drawing/2014/main" id="{61DD98AC-2DDC-09B3-E22B-9080478B0220}"/>
              </a:ext>
            </a:extLst>
          </p:cNvPr>
          <p:cNvSpPr/>
          <p:nvPr/>
        </p:nvSpPr>
        <p:spPr>
          <a:xfrm>
            <a:off x="9144000" y="1640538"/>
            <a:ext cx="7912045" cy="3502961"/>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359D3E38-2954-D7F0-9F4D-A8607BC0B07A}"/>
              </a:ext>
            </a:extLst>
          </p:cNvPr>
          <p:cNvSpPr txBox="1"/>
          <p:nvPr/>
        </p:nvSpPr>
        <p:spPr>
          <a:xfrm>
            <a:off x="9418211" y="5173164"/>
            <a:ext cx="7363621" cy="2677656"/>
          </a:xfrm>
          <a:prstGeom prst="rect">
            <a:avLst/>
          </a:prstGeom>
          <a:noFill/>
        </p:spPr>
        <p:txBody>
          <a:bodyPr wrap="square" rtlCol="0">
            <a:spAutoFit/>
          </a:bodyPr>
          <a:lstStyle/>
          <a:p>
            <a:pPr marL="0" indent="0" algn="ctr">
              <a:buNone/>
            </a:pPr>
            <a:endParaRPr lang="en-GB" sz="2400" b="1" i="0" u="none" strike="noStrike" dirty="0">
              <a:solidFill>
                <a:srgbClr val="000000"/>
              </a:solidFill>
              <a:effectLst/>
              <a:latin typeface="Inter"/>
            </a:endParaRPr>
          </a:p>
          <a:p>
            <a:pPr marL="0" indent="0" algn="ctr">
              <a:buNone/>
            </a:pPr>
            <a:endParaRPr lang="en-GB" sz="2400" b="1" dirty="0">
              <a:latin typeface="Inter"/>
            </a:endParaRPr>
          </a:p>
          <a:p>
            <a:pPr marL="0" indent="0" algn="ctr">
              <a:buNone/>
            </a:pPr>
            <a:r>
              <a:rPr lang="en-GB" sz="2400" b="1" i="0" u="none" strike="noStrike" dirty="0">
                <a:solidFill>
                  <a:srgbClr val="000000"/>
                </a:solidFill>
                <a:effectLst/>
                <a:latin typeface="Inter"/>
              </a:rPr>
              <a:t>The people of Noah disbelieved long before these disbelievers, as did the people of Rass, Thamud, Ad, Pharaoh, Lot, the Forest-Dwellers, </a:t>
            </a:r>
            <a:r>
              <a:rPr lang="en-GB" sz="2400" b="1" i="0" u="none" strike="noStrike" dirty="0" err="1">
                <a:solidFill>
                  <a:srgbClr val="000000"/>
                </a:solidFill>
                <a:effectLst/>
                <a:latin typeface="Inter"/>
              </a:rPr>
              <a:t>Tubba</a:t>
            </a:r>
            <a:r>
              <a:rPr lang="en-GB" sz="2400" b="1" i="0" u="none" strike="noStrike" dirty="0">
                <a:solidFill>
                  <a:srgbClr val="000000"/>
                </a:solidFill>
                <a:effectLst/>
                <a:latin typeface="Inter"/>
              </a:rPr>
              <a:t>: all of these people disbelieved their messengers, and so My warning was realized.</a:t>
            </a:r>
            <a:endParaRPr lang="en-GB" sz="4400" b="1" dirty="0">
              <a:effectLst/>
            </a:endParaRPr>
          </a:p>
        </p:txBody>
      </p:sp>
      <p:sp>
        <p:nvSpPr>
          <p:cNvPr id="7" name="Arabic Dua">
            <a:extLst>
              <a:ext uri="{FF2B5EF4-FFF2-40B4-BE49-F238E27FC236}">
                <a16:creationId xmlns:a16="http://schemas.microsoft.com/office/drawing/2014/main" id="{0C081C90-3E99-63E4-E5D4-1AD4F02E1CE0}"/>
              </a:ext>
            </a:extLst>
          </p:cNvPr>
          <p:cNvSpPr txBox="1"/>
          <p:nvPr/>
        </p:nvSpPr>
        <p:spPr>
          <a:xfrm>
            <a:off x="9399373" y="2187097"/>
            <a:ext cx="7363622" cy="2977738"/>
          </a:xfrm>
          <a:prstGeom prst="rect">
            <a:avLst/>
          </a:prstGeom>
          <a:noFill/>
        </p:spPr>
        <p:txBody>
          <a:bodyPr wrap="square" rtlCol="0">
            <a:spAutoFit/>
          </a:bodyPr>
          <a:lstStyle/>
          <a:p>
            <a:pPr algn="ctr" rtl="1">
              <a:lnSpc>
                <a:spcPct val="150000"/>
              </a:lnSpc>
            </a:pPr>
            <a:r>
              <a:rPr lang="en-US" sz="2800" i="0" u="none" strike="noStrike" dirty="0">
                <a:solidFill>
                  <a:srgbClr val="413169"/>
                </a:solidFill>
                <a:effectLst/>
                <a:latin typeface="Noto Naskh Arabic SemiBold" pitchFamily="2" charset="-78"/>
                <a:cs typeface="Noto Naskh Arabic SemiBold" pitchFamily="2" charset="-78"/>
              </a:rPr>
              <a:t>  </a:t>
            </a:r>
            <a:r>
              <a:rPr lang="ar-SA" sz="3200" i="0" u="none" strike="noStrike" dirty="0">
                <a:solidFill>
                  <a:srgbClr val="413169"/>
                </a:solidFill>
                <a:effectLst/>
                <a:latin typeface="Noto Naskh Arabic SemiBold" pitchFamily="2" charset="-78"/>
                <a:cs typeface="Noto Naskh Arabic SemiBold" pitchFamily="2" charset="-78"/>
              </a:rPr>
              <a:t>كَذَّبَتْ قَبْلَهُمْ قَوْمُ نُوحٍ وَأَصْحَـٰبُ ٱلرَّسِّ وَثَمُودُ ‎﴿١٢﴾</a:t>
            </a:r>
            <a:r>
              <a:rPr lang="en-US" sz="3200" i="0" u="none" strike="noStrike" dirty="0">
                <a:solidFill>
                  <a:srgbClr val="413169"/>
                </a:solidFill>
                <a:effectLst/>
                <a:latin typeface="Noto Naskh Arabic SemiBold" pitchFamily="2" charset="-78"/>
                <a:cs typeface="Noto Naskh Arabic SemiBold" pitchFamily="2" charset="-78"/>
              </a:rPr>
              <a:t> </a:t>
            </a:r>
            <a:r>
              <a:rPr lang="ar-SA" sz="3200" i="0" u="none" strike="noStrike" dirty="0">
                <a:solidFill>
                  <a:srgbClr val="413169"/>
                </a:solidFill>
                <a:effectLst/>
                <a:latin typeface="Noto Naskh Arabic SemiBold" pitchFamily="2" charset="-78"/>
                <a:cs typeface="Noto Naskh Arabic SemiBold" pitchFamily="2" charset="-78"/>
              </a:rPr>
              <a:t>وَعَادٌ وَفِرْعَوْنُ وَإِخْوَٰنُ لُوطٍ ‎﴿١٣﴾‏</a:t>
            </a:r>
          </a:p>
          <a:p>
            <a:pPr algn="ctr" rtl="1">
              <a:lnSpc>
                <a:spcPct val="150000"/>
              </a:lnSpc>
            </a:pPr>
            <a:r>
              <a:rPr lang="ar-SA" sz="3200" i="0" u="none" strike="noStrike" dirty="0">
                <a:solidFill>
                  <a:srgbClr val="413169"/>
                </a:solidFill>
                <a:effectLst/>
                <a:latin typeface="Noto Naskh Arabic SemiBold" pitchFamily="2" charset="-78"/>
                <a:cs typeface="Noto Naskh Arabic SemiBold" pitchFamily="2" charset="-78"/>
              </a:rPr>
              <a:t>وَأَصْحَـٰبُ ٱلْأَيْكَةِ وَقَوْمُ تُبَّعٍ كُلٌّ كَذَّبَ ٱلرُّسُلَ فَحَقَّ وَعِيدِ ‎﴿١٤﴾‏</a:t>
            </a:r>
          </a:p>
        </p:txBody>
      </p:sp>
      <p:sp>
        <p:nvSpPr>
          <p:cNvPr id="10" name="Freeform: Shape 9">
            <a:extLst>
              <a:ext uri="{FF2B5EF4-FFF2-40B4-BE49-F238E27FC236}">
                <a16:creationId xmlns:a16="http://schemas.microsoft.com/office/drawing/2014/main" id="{E6D76F4A-923A-9758-F653-ACFFE8526F7D}"/>
              </a:ext>
            </a:extLst>
          </p:cNvPr>
          <p:cNvSpPr/>
          <p:nvPr/>
        </p:nvSpPr>
        <p:spPr>
          <a:xfrm rot="20799858">
            <a:off x="-189017" y="5647500"/>
            <a:ext cx="8651322" cy="5055083"/>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Tree>
    <p:extLst>
      <p:ext uri="{BB962C8B-B14F-4D97-AF65-F5344CB8AC3E}">
        <p14:creationId xmlns:p14="http://schemas.microsoft.com/office/powerpoint/2010/main" val="109567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A0975D44-AD08-D33E-17E5-C47A9A4F1985}"/>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55EADDD9-D691-B7B5-7FD5-3F9C4CF38DD9}"/>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pic>
        <p:nvPicPr>
          <p:cNvPr id="8" name="Picture 7">
            <a:extLst>
              <a:ext uri="{FF2B5EF4-FFF2-40B4-BE49-F238E27FC236}">
                <a16:creationId xmlns:a16="http://schemas.microsoft.com/office/drawing/2014/main" id="{19912CBD-96E2-6C27-5E13-82CCAAD20AF6}"/>
              </a:ext>
            </a:extLst>
          </p:cNvPr>
          <p:cNvPicPr>
            <a:picLocks noChangeAspect="1"/>
          </p:cNvPicPr>
          <p:nvPr/>
        </p:nvPicPr>
        <p:blipFill>
          <a:blip r:embed="rId3"/>
          <a:stretch>
            <a:fillRect/>
          </a:stretch>
        </p:blipFill>
        <p:spPr>
          <a:xfrm>
            <a:off x="0" y="-603099"/>
            <a:ext cx="18288000" cy="11493198"/>
          </a:xfrm>
          <a:prstGeom prst="rect">
            <a:avLst/>
          </a:prstGeom>
        </p:spPr>
      </p:pic>
      <p:pic>
        <p:nvPicPr>
          <p:cNvPr id="10" name="Picture 9">
            <a:extLst>
              <a:ext uri="{FF2B5EF4-FFF2-40B4-BE49-F238E27FC236}">
                <a16:creationId xmlns:a16="http://schemas.microsoft.com/office/drawing/2014/main" id="{CA1AA5EF-3C1A-9F4C-1F7B-9BB89DCCCDA9}"/>
              </a:ext>
            </a:extLst>
          </p:cNvPr>
          <p:cNvPicPr>
            <a:picLocks noChangeAspect="1"/>
          </p:cNvPicPr>
          <p:nvPr/>
        </p:nvPicPr>
        <p:blipFill>
          <a:blip r:embed="rId4">
            <a:extLst>
              <a:ext uri="{BEBA8EAE-BF5A-486C-A8C5-ECC9F3942E4B}">
                <a14:imgProps xmlns:a14="http://schemas.microsoft.com/office/drawing/2010/main">
                  <a14:imgLayer r:embed="rId5">
                    <a14:imgEffect>
                      <a14:saturation sat="88000"/>
                    </a14:imgEffect>
                    <a14:imgEffect>
                      <a14:brightnessContrast bright="-26000"/>
                    </a14:imgEffect>
                  </a14:imgLayer>
                </a14:imgProps>
              </a:ext>
            </a:extLst>
          </a:blip>
          <a:stretch>
            <a:fillRect/>
          </a:stretch>
        </p:blipFill>
        <p:spPr>
          <a:xfrm>
            <a:off x="-1" y="-1385888"/>
            <a:ext cx="18287999" cy="13058775"/>
          </a:xfrm>
          <a:prstGeom prst="rect">
            <a:avLst/>
          </a:prstGeom>
        </p:spPr>
      </p:pic>
      <p:sp>
        <p:nvSpPr>
          <p:cNvPr id="4" name="Google Shape;203;p22">
            <a:extLst>
              <a:ext uri="{FF2B5EF4-FFF2-40B4-BE49-F238E27FC236}">
                <a16:creationId xmlns:a16="http://schemas.microsoft.com/office/drawing/2014/main" id="{DE2C08CB-2E5B-D814-18DC-6214935CBBE5}"/>
              </a:ext>
            </a:extLst>
          </p:cNvPr>
          <p:cNvSpPr txBox="1"/>
          <p:nvPr/>
        </p:nvSpPr>
        <p:spPr>
          <a:xfrm>
            <a:off x="1908355" y="2545682"/>
            <a:ext cx="13147714" cy="5139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600" dirty="0">
                <a:solidFill>
                  <a:schemeClr val="bg1"/>
                </a:solidFill>
                <a:latin typeface="Inter Medium" panose="020B0604020202020204" charset="0"/>
                <a:ea typeface="Inter Medium" panose="020B0604020202020204" charset="0"/>
                <a:cs typeface="Inter Light"/>
                <a:sym typeface="Inter Light"/>
              </a:rPr>
              <a:t>No matter how advanced a civilisation gets, it’s never too great for Allah’s punishment.</a:t>
            </a: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
        <p:nvSpPr>
          <p:cNvPr id="6" name="TextBox 5">
            <a:extLst>
              <a:ext uri="{FF2B5EF4-FFF2-40B4-BE49-F238E27FC236}">
                <a16:creationId xmlns:a16="http://schemas.microsoft.com/office/drawing/2014/main" id="{27595C31-535C-BA41-E4E1-668B83E1A951}"/>
              </a:ext>
            </a:extLst>
          </p:cNvPr>
          <p:cNvSpPr txBox="1"/>
          <p:nvPr/>
        </p:nvSpPr>
        <p:spPr>
          <a:xfrm>
            <a:off x="1939159" y="977952"/>
            <a:ext cx="2207172" cy="3154710"/>
          </a:xfrm>
          <a:prstGeom prst="rect">
            <a:avLst/>
          </a:prstGeom>
          <a:noFill/>
        </p:spPr>
        <p:txBody>
          <a:bodyPr wrap="square" rtlCol="0">
            <a:spAutoFit/>
          </a:bodyPr>
          <a:lstStyle/>
          <a:p>
            <a:pPr marL="0" marR="0" lvl="0" indent="0" algn="l" rtl="0">
              <a:spcBef>
                <a:spcPts val="0"/>
              </a:spcBef>
              <a:spcAft>
                <a:spcPts val="0"/>
              </a:spcAft>
              <a:buNone/>
            </a:pPr>
            <a:r>
              <a:rPr lang="en-US" sz="19900" dirty="0">
                <a:solidFill>
                  <a:srgbClr val="FAAC69"/>
                </a:solidFill>
                <a:latin typeface="Brandon Grotesque Black" panose="020B0A03020203060202" pitchFamily="34" charset="0"/>
                <a:ea typeface="Inter Tight Medium"/>
                <a:cs typeface="Inter Tight Medium"/>
                <a:sym typeface="Inter Tight Medium"/>
              </a:rPr>
              <a:t>“</a:t>
            </a:r>
            <a:endParaRPr lang="en-US" sz="19900" dirty="0">
              <a:solidFill>
                <a:srgbClr val="FAAC69"/>
              </a:solidFill>
              <a:latin typeface="Brandon Grotesque Black" panose="020B0A03020203060202" pitchFamily="34" charset="0"/>
              <a:ea typeface="Inter Tight Medium"/>
            </a:endParaRPr>
          </a:p>
        </p:txBody>
      </p:sp>
    </p:spTree>
    <p:extLst>
      <p:ext uri="{BB962C8B-B14F-4D97-AF65-F5344CB8AC3E}">
        <p14:creationId xmlns:p14="http://schemas.microsoft.com/office/powerpoint/2010/main" val="1740905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67E9B91-5B5A-2C2B-0328-9C227CF1D94B}"/>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0F396C16-7F7A-EC49-0EAF-ABF208DE37B4}"/>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2D47FCAE-2748-F1D5-772D-9CD0109AE1B6}"/>
              </a:ext>
            </a:extLst>
          </p:cNvPr>
          <p:cNvSpPr txBox="1"/>
          <p:nvPr/>
        </p:nvSpPr>
        <p:spPr>
          <a:xfrm>
            <a:off x="1908355" y="3160532"/>
            <a:ext cx="7571377" cy="209284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
        <p:nvSpPr>
          <p:cNvPr id="5" name="Google Shape;107;p16">
            <a:extLst>
              <a:ext uri="{FF2B5EF4-FFF2-40B4-BE49-F238E27FC236}">
                <a16:creationId xmlns:a16="http://schemas.microsoft.com/office/drawing/2014/main" id="{AF60C2D1-571B-AD31-BF39-6E1A044E7197}"/>
              </a:ext>
            </a:extLst>
          </p:cNvPr>
          <p:cNvSpPr txBox="1"/>
          <p:nvPr/>
        </p:nvSpPr>
        <p:spPr>
          <a:xfrm>
            <a:off x="2008851" y="1420490"/>
            <a:ext cx="8035901"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highlight>
                  <a:srgbClr val="FAAC69"/>
                </a:highlight>
                <a:latin typeface="+mj-lt"/>
                <a:ea typeface="Inter Tight Medium"/>
                <a:cs typeface="Inter Tight Medium"/>
                <a:sym typeface="Inter Tight Medium"/>
              </a:rPr>
              <a:t>Match the Picture to the Ayah</a:t>
            </a:r>
            <a:endParaRPr lang="en-US" sz="1600" dirty="0">
              <a:solidFill>
                <a:srgbClr val="4B116F"/>
              </a:solidFill>
              <a:highlight>
                <a:srgbClr val="FAAC69"/>
              </a:highlight>
              <a:latin typeface="+mj-lt"/>
            </a:endParaRPr>
          </a:p>
        </p:txBody>
      </p:sp>
      <p:graphicFrame>
        <p:nvGraphicFramePr>
          <p:cNvPr id="2" name="Table 1">
            <a:extLst>
              <a:ext uri="{FF2B5EF4-FFF2-40B4-BE49-F238E27FC236}">
                <a16:creationId xmlns:a16="http://schemas.microsoft.com/office/drawing/2014/main" id="{6EBBC8C5-5027-641D-D6AA-D0043BC928A4}"/>
              </a:ext>
            </a:extLst>
          </p:cNvPr>
          <p:cNvGraphicFramePr>
            <a:graphicFrameLocks noGrp="1"/>
          </p:cNvGraphicFramePr>
          <p:nvPr>
            <p:extLst>
              <p:ext uri="{D42A27DB-BD31-4B8C-83A1-F6EECF244321}">
                <p14:modId xmlns:p14="http://schemas.microsoft.com/office/powerpoint/2010/main" val="2343024243"/>
              </p:ext>
            </p:extLst>
          </p:nvPr>
        </p:nvGraphicFramePr>
        <p:xfrm>
          <a:off x="2145870" y="4159145"/>
          <a:ext cx="14667723" cy="5038532"/>
        </p:xfrm>
        <a:graphic>
          <a:graphicData uri="http://schemas.openxmlformats.org/drawingml/2006/table">
            <a:tbl>
              <a:tblPr firstRow="1" bandRow="1">
                <a:tableStyleId>{5940675A-B579-460E-94D1-54222C63F5DA}</a:tableStyleId>
              </a:tblPr>
              <a:tblGrid>
                <a:gridCol w="4889241">
                  <a:extLst>
                    <a:ext uri="{9D8B030D-6E8A-4147-A177-3AD203B41FA5}">
                      <a16:colId xmlns:a16="http://schemas.microsoft.com/office/drawing/2014/main" val="3265146494"/>
                    </a:ext>
                  </a:extLst>
                </a:gridCol>
                <a:gridCol w="4889241">
                  <a:extLst>
                    <a:ext uri="{9D8B030D-6E8A-4147-A177-3AD203B41FA5}">
                      <a16:colId xmlns:a16="http://schemas.microsoft.com/office/drawing/2014/main" val="3871554047"/>
                    </a:ext>
                  </a:extLst>
                </a:gridCol>
                <a:gridCol w="4889241">
                  <a:extLst>
                    <a:ext uri="{9D8B030D-6E8A-4147-A177-3AD203B41FA5}">
                      <a16:colId xmlns:a16="http://schemas.microsoft.com/office/drawing/2014/main" val="2287767253"/>
                    </a:ext>
                  </a:extLst>
                </a:gridCol>
              </a:tblGrid>
              <a:tr h="2519266">
                <a:tc>
                  <a:txBody>
                    <a:bodyPr/>
                    <a:lstStyle/>
                    <a:p>
                      <a:r>
                        <a:rPr lang="en-GB" sz="2400" dirty="0"/>
                        <a:t>1</a:t>
                      </a:r>
                    </a:p>
                  </a:txBody>
                  <a:tcPr/>
                </a:tc>
                <a:tc>
                  <a:txBody>
                    <a:bodyPr/>
                    <a:lstStyle/>
                    <a:p>
                      <a:r>
                        <a:rPr lang="en-GB" sz="2400" dirty="0"/>
                        <a:t>2</a:t>
                      </a:r>
                    </a:p>
                  </a:txBody>
                  <a:tcPr/>
                </a:tc>
                <a:tc>
                  <a:txBody>
                    <a:bodyPr/>
                    <a:lstStyle/>
                    <a:p>
                      <a:r>
                        <a:rPr lang="en-GB" sz="2400" dirty="0"/>
                        <a:t>3</a:t>
                      </a:r>
                    </a:p>
                  </a:txBody>
                  <a:tcPr/>
                </a:tc>
                <a:extLst>
                  <a:ext uri="{0D108BD9-81ED-4DB2-BD59-A6C34878D82A}">
                    <a16:rowId xmlns:a16="http://schemas.microsoft.com/office/drawing/2014/main" val="918945225"/>
                  </a:ext>
                </a:extLst>
              </a:tr>
              <a:tr h="2519266">
                <a:tc>
                  <a:txBody>
                    <a:bodyPr/>
                    <a:lstStyle/>
                    <a:p>
                      <a:r>
                        <a:rPr lang="en-GB" sz="2400" dirty="0"/>
                        <a:t>4</a:t>
                      </a:r>
                    </a:p>
                  </a:txBody>
                  <a:tcPr/>
                </a:tc>
                <a:tc>
                  <a:txBody>
                    <a:bodyPr/>
                    <a:lstStyle/>
                    <a:p>
                      <a:r>
                        <a:rPr lang="en-GB" sz="2400" dirty="0"/>
                        <a:t>5</a:t>
                      </a:r>
                    </a:p>
                  </a:txBody>
                  <a:tcPr/>
                </a:tc>
                <a:tc>
                  <a:txBody>
                    <a:bodyPr/>
                    <a:lstStyle/>
                    <a:p>
                      <a:r>
                        <a:rPr lang="en-GB" sz="2400" dirty="0"/>
                        <a:t>6</a:t>
                      </a:r>
                    </a:p>
                  </a:txBody>
                  <a:tcPr/>
                </a:tc>
                <a:extLst>
                  <a:ext uri="{0D108BD9-81ED-4DB2-BD59-A6C34878D82A}">
                    <a16:rowId xmlns:a16="http://schemas.microsoft.com/office/drawing/2014/main" val="3570026984"/>
                  </a:ext>
                </a:extLst>
              </a:tr>
            </a:tbl>
          </a:graphicData>
        </a:graphic>
      </p:graphicFrame>
      <p:pic>
        <p:nvPicPr>
          <p:cNvPr id="8" name="Picture 7">
            <a:extLst>
              <a:ext uri="{FF2B5EF4-FFF2-40B4-BE49-F238E27FC236}">
                <a16:creationId xmlns:a16="http://schemas.microsoft.com/office/drawing/2014/main" id="{AB96004D-1854-E681-7080-8127A53DFE71}"/>
              </a:ext>
            </a:extLst>
          </p:cNvPr>
          <p:cNvPicPr>
            <a:picLocks noChangeAspect="1"/>
          </p:cNvPicPr>
          <p:nvPr/>
        </p:nvPicPr>
        <p:blipFill>
          <a:blip r:embed="rId3"/>
          <a:stretch>
            <a:fillRect/>
          </a:stretch>
        </p:blipFill>
        <p:spPr>
          <a:xfrm>
            <a:off x="7747347" y="4314345"/>
            <a:ext cx="3464767" cy="2308942"/>
          </a:xfrm>
          <a:prstGeom prst="rect">
            <a:avLst/>
          </a:prstGeom>
        </p:spPr>
      </p:pic>
      <p:pic>
        <p:nvPicPr>
          <p:cNvPr id="10" name="Picture 9">
            <a:extLst>
              <a:ext uri="{FF2B5EF4-FFF2-40B4-BE49-F238E27FC236}">
                <a16:creationId xmlns:a16="http://schemas.microsoft.com/office/drawing/2014/main" id="{442B6C6D-7556-369E-FCDD-774C555E3D0F}"/>
              </a:ext>
            </a:extLst>
          </p:cNvPr>
          <p:cNvPicPr>
            <a:picLocks noChangeAspect="1"/>
          </p:cNvPicPr>
          <p:nvPr/>
        </p:nvPicPr>
        <p:blipFill>
          <a:blip r:embed="rId4"/>
          <a:stretch>
            <a:fillRect/>
          </a:stretch>
        </p:blipFill>
        <p:spPr>
          <a:xfrm>
            <a:off x="12677363" y="4314345"/>
            <a:ext cx="3371631" cy="2246876"/>
          </a:xfrm>
          <a:prstGeom prst="rect">
            <a:avLst/>
          </a:prstGeom>
        </p:spPr>
      </p:pic>
      <p:pic>
        <p:nvPicPr>
          <p:cNvPr id="12" name="Picture 11">
            <a:extLst>
              <a:ext uri="{FF2B5EF4-FFF2-40B4-BE49-F238E27FC236}">
                <a16:creationId xmlns:a16="http://schemas.microsoft.com/office/drawing/2014/main" id="{7D7A6F0A-1C79-A9A5-5913-6AE847F3FE84}"/>
              </a:ext>
            </a:extLst>
          </p:cNvPr>
          <p:cNvPicPr>
            <a:picLocks noChangeAspect="1"/>
          </p:cNvPicPr>
          <p:nvPr/>
        </p:nvPicPr>
        <p:blipFill>
          <a:blip r:embed="rId5"/>
          <a:stretch>
            <a:fillRect/>
          </a:stretch>
        </p:blipFill>
        <p:spPr>
          <a:xfrm>
            <a:off x="2817331" y="4283311"/>
            <a:ext cx="3464767" cy="2308943"/>
          </a:xfrm>
          <a:prstGeom prst="rect">
            <a:avLst/>
          </a:prstGeom>
        </p:spPr>
      </p:pic>
      <p:pic>
        <p:nvPicPr>
          <p:cNvPr id="14" name="Picture 13">
            <a:extLst>
              <a:ext uri="{FF2B5EF4-FFF2-40B4-BE49-F238E27FC236}">
                <a16:creationId xmlns:a16="http://schemas.microsoft.com/office/drawing/2014/main" id="{9F774994-D928-2E89-9ED8-620631F9CDC7}"/>
              </a:ext>
            </a:extLst>
          </p:cNvPr>
          <p:cNvPicPr>
            <a:picLocks noChangeAspect="1"/>
          </p:cNvPicPr>
          <p:nvPr/>
        </p:nvPicPr>
        <p:blipFill>
          <a:blip r:embed="rId6"/>
          <a:stretch>
            <a:fillRect/>
          </a:stretch>
        </p:blipFill>
        <p:spPr>
          <a:xfrm>
            <a:off x="12707699" y="6877618"/>
            <a:ext cx="3371631" cy="2246876"/>
          </a:xfrm>
          <a:prstGeom prst="rect">
            <a:avLst/>
          </a:prstGeom>
        </p:spPr>
      </p:pic>
      <p:pic>
        <p:nvPicPr>
          <p:cNvPr id="16" name="Picture 15">
            <a:extLst>
              <a:ext uri="{FF2B5EF4-FFF2-40B4-BE49-F238E27FC236}">
                <a16:creationId xmlns:a16="http://schemas.microsoft.com/office/drawing/2014/main" id="{B79E6C30-F902-F32A-C6C9-91FD8BC57F04}"/>
              </a:ext>
            </a:extLst>
          </p:cNvPr>
          <p:cNvPicPr>
            <a:picLocks noChangeAspect="1"/>
          </p:cNvPicPr>
          <p:nvPr/>
        </p:nvPicPr>
        <p:blipFill>
          <a:blip r:embed="rId7"/>
          <a:stretch>
            <a:fillRect/>
          </a:stretch>
        </p:blipFill>
        <p:spPr>
          <a:xfrm>
            <a:off x="2880131" y="6766024"/>
            <a:ext cx="3401967" cy="2360003"/>
          </a:xfrm>
          <a:prstGeom prst="rect">
            <a:avLst/>
          </a:prstGeom>
        </p:spPr>
      </p:pic>
      <p:pic>
        <p:nvPicPr>
          <p:cNvPr id="18" name="Picture 17">
            <a:extLst>
              <a:ext uri="{FF2B5EF4-FFF2-40B4-BE49-F238E27FC236}">
                <a16:creationId xmlns:a16="http://schemas.microsoft.com/office/drawing/2014/main" id="{9F89B2BF-DB40-66B5-C504-B3132E64A291}"/>
              </a:ext>
            </a:extLst>
          </p:cNvPr>
          <p:cNvPicPr>
            <a:picLocks noChangeAspect="1"/>
          </p:cNvPicPr>
          <p:nvPr/>
        </p:nvPicPr>
        <p:blipFill>
          <a:blip r:embed="rId8"/>
          <a:stretch>
            <a:fillRect/>
          </a:stretch>
        </p:blipFill>
        <p:spPr>
          <a:xfrm>
            <a:off x="7747347" y="6857402"/>
            <a:ext cx="3401967" cy="2267092"/>
          </a:xfrm>
          <a:prstGeom prst="rect">
            <a:avLst/>
          </a:prstGeom>
        </p:spPr>
      </p:pic>
    </p:spTree>
    <p:extLst>
      <p:ext uri="{BB962C8B-B14F-4D97-AF65-F5344CB8AC3E}">
        <p14:creationId xmlns:p14="http://schemas.microsoft.com/office/powerpoint/2010/main" val="64882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2F18DC19-BAA4-7E6E-4D5F-1B1DD083603E}"/>
            </a:ext>
          </a:extLst>
        </p:cNvPr>
        <p:cNvGrpSpPr/>
        <p:nvPr/>
      </p:nvGrpSpPr>
      <p:grpSpPr>
        <a:xfrm>
          <a:off x="0" y="0"/>
          <a:ext cx="0" cy="0"/>
          <a:chOff x="0" y="0"/>
          <a:chExt cx="0" cy="0"/>
        </a:xfrm>
      </p:grpSpPr>
      <p:sp>
        <p:nvSpPr>
          <p:cNvPr id="164" name="Google Shape;164;p20">
            <a:extLst>
              <a:ext uri="{FF2B5EF4-FFF2-40B4-BE49-F238E27FC236}">
                <a16:creationId xmlns:a16="http://schemas.microsoft.com/office/drawing/2014/main" id="{43EA2DC7-5BFB-DF71-352C-6ABA1465F96B}"/>
              </a:ext>
            </a:extLst>
          </p:cNvPr>
          <p:cNvSpPr txBox="1"/>
          <p:nvPr/>
        </p:nvSpPr>
        <p:spPr>
          <a:xfrm>
            <a:off x="1699376" y="3544219"/>
            <a:ext cx="711388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highlight>
                  <a:srgbClr val="FAAC69"/>
                </a:highlight>
                <a:latin typeface="+mj-lt"/>
                <a:ea typeface="Inter Tight Medium"/>
                <a:cs typeface="Inter Tight Medium"/>
                <a:sym typeface="Inter Tight Medium"/>
              </a:rPr>
              <a:t>Plenary</a:t>
            </a:r>
            <a:endParaRPr dirty="0">
              <a:solidFill>
                <a:srgbClr val="4B116F"/>
              </a:solidFill>
              <a:highlight>
                <a:srgbClr val="FAAC69"/>
              </a:highlight>
              <a:latin typeface="+mj-lt"/>
            </a:endParaRPr>
          </a:p>
        </p:txBody>
      </p:sp>
      <p:sp>
        <p:nvSpPr>
          <p:cNvPr id="2" name="Rectangle 1">
            <a:extLst>
              <a:ext uri="{FF2B5EF4-FFF2-40B4-BE49-F238E27FC236}">
                <a16:creationId xmlns:a16="http://schemas.microsoft.com/office/drawing/2014/main" id="{5886CEBF-1011-6859-A6EB-E411695F57FB}"/>
              </a:ext>
            </a:extLst>
          </p:cNvPr>
          <p:cNvSpPr/>
          <p:nvPr/>
        </p:nvSpPr>
        <p:spPr>
          <a:xfrm>
            <a:off x="0" y="0"/>
            <a:ext cx="18288000" cy="2665379"/>
          </a:xfrm>
          <a:prstGeom prst="rect">
            <a:avLst/>
          </a:prstGeom>
          <a:solidFill>
            <a:srgbClr val="C3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Google Shape;166;p20">
            <a:extLst>
              <a:ext uri="{FF2B5EF4-FFF2-40B4-BE49-F238E27FC236}">
                <a16:creationId xmlns:a16="http://schemas.microsoft.com/office/drawing/2014/main" id="{B8942837-766A-7B8C-88AF-7F042AA10232}"/>
              </a:ext>
            </a:extLst>
          </p:cNvPr>
          <p:cNvSpPr txBox="1"/>
          <p:nvPr/>
        </p:nvSpPr>
        <p:spPr>
          <a:xfrm>
            <a:off x="1699376" y="4912243"/>
            <a:ext cx="7113881" cy="378561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AutoNum type="arabicPeriod"/>
            </a:pPr>
            <a:r>
              <a:rPr lang="en-US" sz="2400" dirty="0">
                <a:solidFill>
                  <a:srgbClr val="1E1E1E"/>
                </a:solidFill>
                <a:latin typeface="Inter Light" panose="020B0604020202020204" charset="0"/>
                <a:ea typeface="Inter Light" panose="020B0604020202020204" charset="0"/>
                <a:cs typeface="Inter Tight Medium"/>
                <a:sym typeface="Inter Tight Medium"/>
              </a:rPr>
              <a:t>What does Allah take an oath by at the beginning of the surah? Why?</a:t>
            </a:r>
          </a:p>
          <a:p>
            <a:pPr marL="457200" marR="0" lvl="0" indent="-457200" algn="l" rtl="0">
              <a:spcBef>
                <a:spcPts val="0"/>
              </a:spcBef>
              <a:spcAft>
                <a:spcPts val="0"/>
              </a:spcAft>
              <a:buFont typeface="+mj-lt"/>
              <a:buAutoNum type="arabicPeriod"/>
            </a:pPr>
            <a:endParaRPr lang="en-US" sz="2400" dirty="0">
              <a:solidFill>
                <a:srgbClr val="1E1E1E"/>
              </a:solidFill>
              <a:latin typeface="Inter Light" panose="020B0604020202020204" charset="0"/>
              <a:ea typeface="Inter Light" panose="020B0604020202020204" charset="0"/>
              <a:cs typeface="Inter Tight Medium"/>
              <a:sym typeface="Inter Tight Medium"/>
            </a:endParaRPr>
          </a:p>
          <a:p>
            <a:pPr marL="457200" marR="0" lvl="0" indent="-457200" algn="l" rtl="0">
              <a:spcBef>
                <a:spcPts val="0"/>
              </a:spcBef>
              <a:spcAft>
                <a:spcPts val="0"/>
              </a:spcAft>
              <a:buAutoNum type="arabicPeriod"/>
            </a:pPr>
            <a:r>
              <a:rPr lang="en-US" sz="2400" dirty="0">
                <a:solidFill>
                  <a:srgbClr val="1E1E1E"/>
                </a:solidFill>
                <a:latin typeface="Inter Light" panose="020B0604020202020204" charset="0"/>
                <a:ea typeface="Inter Light" panose="020B0604020202020204" charset="0"/>
                <a:cs typeface="Inter Tight Medium"/>
                <a:sym typeface="Inter Tight Medium"/>
              </a:rPr>
              <a:t>What were the two issues raised by the disbelievers?</a:t>
            </a:r>
          </a:p>
          <a:p>
            <a:pPr marL="457200" marR="0" lvl="0" indent="-457200" algn="l" rtl="0">
              <a:spcBef>
                <a:spcPts val="0"/>
              </a:spcBef>
              <a:spcAft>
                <a:spcPts val="0"/>
              </a:spcAft>
              <a:buFont typeface="+mj-lt"/>
              <a:buAutoNum type="arabicPeriod"/>
            </a:pPr>
            <a:endParaRPr lang="en-US" sz="2400" dirty="0">
              <a:solidFill>
                <a:srgbClr val="1E1E1E"/>
              </a:solidFill>
              <a:latin typeface="Inter Light" panose="020B0604020202020204" charset="0"/>
              <a:ea typeface="Inter Light" panose="020B0604020202020204" charset="0"/>
              <a:cs typeface="Inter Tight Medium"/>
              <a:sym typeface="Inter Tight Medium"/>
            </a:endParaRPr>
          </a:p>
          <a:p>
            <a:pPr marL="457200" marR="0" lvl="0" indent="-457200" algn="l" rtl="0">
              <a:spcBef>
                <a:spcPts val="0"/>
              </a:spcBef>
              <a:spcAft>
                <a:spcPts val="0"/>
              </a:spcAft>
              <a:buAutoNum type="arabicPeriod"/>
            </a:pPr>
            <a:r>
              <a:rPr lang="en-US" sz="2400" dirty="0">
                <a:solidFill>
                  <a:srgbClr val="1E1E1E"/>
                </a:solidFill>
                <a:latin typeface="Inter Light" panose="020B0604020202020204" charset="0"/>
                <a:ea typeface="Inter Light" panose="020B0604020202020204" charset="0"/>
                <a:cs typeface="Inter Tight Medium"/>
                <a:sym typeface="Inter Tight Medium"/>
              </a:rPr>
              <a:t>Why does Allah remind us to reflect on His creation?</a:t>
            </a:r>
          </a:p>
          <a:p>
            <a:pPr marL="457200" marR="0" lvl="0" indent="-457200" algn="l" rtl="0">
              <a:spcBef>
                <a:spcPts val="0"/>
              </a:spcBef>
              <a:spcAft>
                <a:spcPts val="0"/>
              </a:spcAft>
              <a:buFont typeface="+mj-lt"/>
              <a:buAutoNum type="arabicPeriod"/>
            </a:pPr>
            <a:endParaRPr lang="en-US" sz="2400" dirty="0">
              <a:solidFill>
                <a:srgbClr val="1E1E1E"/>
              </a:solidFill>
              <a:latin typeface="Inter Light" panose="020B0604020202020204" charset="0"/>
              <a:ea typeface="Inter Light" panose="020B0604020202020204" charset="0"/>
              <a:cs typeface="Inter Tight Medium"/>
              <a:sym typeface="Inter Tight Medium"/>
            </a:endParaRPr>
          </a:p>
          <a:p>
            <a:pPr marL="342900" marR="0" lvl="0" indent="-342900" algn="l" rtl="0">
              <a:spcBef>
                <a:spcPts val="0"/>
              </a:spcBef>
              <a:spcAft>
                <a:spcPts val="0"/>
              </a:spcAft>
              <a:buAutoNum type="arabicPeriod"/>
            </a:pPr>
            <a:r>
              <a:rPr lang="en-US" sz="2400" dirty="0">
                <a:solidFill>
                  <a:srgbClr val="1E1E1E"/>
                </a:solidFill>
                <a:latin typeface="Inter Light" panose="020B0604020202020204" charset="0"/>
                <a:ea typeface="Inter Light" panose="020B0604020202020204" charset="0"/>
                <a:cs typeface="Inter Tight Medium"/>
                <a:sym typeface="Inter Tight Medium"/>
              </a:rPr>
              <a:t>  Why does Allah ask us to reflect on history?</a:t>
            </a:r>
            <a:endParaRPr dirty="0">
              <a:latin typeface="Inter Light" panose="020B0604020202020204" charset="0"/>
              <a:ea typeface="Inter Light" panose="020B0604020202020204" charset="0"/>
            </a:endParaRPr>
          </a:p>
        </p:txBody>
      </p:sp>
      <p:pic>
        <p:nvPicPr>
          <p:cNvPr id="9" name="Picture 8">
            <a:extLst>
              <a:ext uri="{FF2B5EF4-FFF2-40B4-BE49-F238E27FC236}">
                <a16:creationId xmlns:a16="http://schemas.microsoft.com/office/drawing/2014/main" id="{B892A311-F9F7-6276-C9C6-FDEB61277153}"/>
              </a:ext>
            </a:extLst>
          </p:cNvPr>
          <p:cNvPicPr>
            <a:picLocks noChangeAspect="1"/>
          </p:cNvPicPr>
          <p:nvPr/>
        </p:nvPicPr>
        <p:blipFill>
          <a:blip r:embed="rId3"/>
          <a:stretch>
            <a:fillRect/>
          </a:stretch>
        </p:blipFill>
        <p:spPr>
          <a:xfrm>
            <a:off x="9474743" y="2478122"/>
            <a:ext cx="6558788" cy="6938222"/>
          </a:xfrm>
          <a:prstGeom prst="rect">
            <a:avLst/>
          </a:prstGeom>
        </p:spPr>
      </p:pic>
      <p:sp>
        <p:nvSpPr>
          <p:cNvPr id="10" name="TextBox 9">
            <a:extLst>
              <a:ext uri="{FF2B5EF4-FFF2-40B4-BE49-F238E27FC236}">
                <a16:creationId xmlns:a16="http://schemas.microsoft.com/office/drawing/2014/main" id="{57990FB1-B9BA-CBCD-CD73-23ECFB42B109}"/>
              </a:ext>
            </a:extLst>
          </p:cNvPr>
          <p:cNvSpPr txBox="1"/>
          <p:nvPr/>
        </p:nvSpPr>
        <p:spPr>
          <a:xfrm>
            <a:off x="10547131" y="5966940"/>
            <a:ext cx="4130566" cy="1938992"/>
          </a:xfrm>
          <a:prstGeom prst="rect">
            <a:avLst/>
          </a:prstGeom>
          <a:noFill/>
        </p:spPr>
        <p:txBody>
          <a:bodyPr wrap="square" rtlCol="0">
            <a:spAutoFit/>
          </a:bodyPr>
          <a:lstStyle/>
          <a:p>
            <a:pPr algn="ctr"/>
            <a:r>
              <a:rPr lang="en-GB" sz="2400" dirty="0">
                <a:latin typeface="+mn-lt"/>
              </a:rPr>
              <a:t>On a sticky note, write down ONE action you can take in the next week based on what you have learnt today.</a:t>
            </a:r>
          </a:p>
        </p:txBody>
      </p:sp>
    </p:spTree>
    <p:extLst>
      <p:ext uri="{BB962C8B-B14F-4D97-AF65-F5344CB8AC3E}">
        <p14:creationId xmlns:p14="http://schemas.microsoft.com/office/powerpoint/2010/main" val="370009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758B-CC84-AA9E-440B-9C59D20A9277}"/>
            </a:ext>
          </a:extLst>
        </p:cNvPr>
        <p:cNvGrpSpPr/>
        <p:nvPr/>
      </p:nvGrpSpPr>
      <p:grpSpPr>
        <a:xfrm>
          <a:off x="0" y="0"/>
          <a:ext cx="0" cy="0"/>
          <a:chOff x="0" y="0"/>
          <a:chExt cx="0" cy="0"/>
        </a:xfrm>
      </p:grpSpPr>
      <p:sp>
        <p:nvSpPr>
          <p:cNvPr id="5" name="Google Shape;107;p16">
            <a:extLst>
              <a:ext uri="{FF2B5EF4-FFF2-40B4-BE49-F238E27FC236}">
                <a16:creationId xmlns:a16="http://schemas.microsoft.com/office/drawing/2014/main" id="{8501010F-17D6-3B9F-2084-0061413F2349}"/>
              </a:ext>
            </a:extLst>
          </p:cNvPr>
          <p:cNvSpPr txBox="1"/>
          <p:nvPr/>
        </p:nvSpPr>
        <p:spPr>
          <a:xfrm>
            <a:off x="2008851" y="1420490"/>
            <a:ext cx="8035901"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4B116F"/>
                </a:solidFill>
                <a:effectLst/>
                <a:uLnTx/>
                <a:uFillTx/>
                <a:latin typeface="Pangea Afrikan SemiBold"/>
                <a:ea typeface="Inter Tight Medium"/>
                <a:cs typeface="Inter Tight Medium"/>
                <a:sym typeface="Inter Tight Medium"/>
              </a:rPr>
              <a:t>For Next Week</a:t>
            </a:r>
            <a:endParaRPr kumimoji="0" lang="en-US" sz="1600" b="0" i="0" u="none" strike="noStrike" kern="0" cap="none" spc="0" normalizeH="0" baseline="0" noProof="0" dirty="0">
              <a:ln>
                <a:noFill/>
              </a:ln>
              <a:solidFill>
                <a:srgbClr val="4B116F"/>
              </a:solidFill>
              <a:effectLst/>
              <a:uLnTx/>
              <a:uFillTx/>
              <a:latin typeface="Pangea Afrikan SemiBold"/>
              <a:cs typeface="Arial"/>
              <a:sym typeface="Arial"/>
            </a:endParaRPr>
          </a:p>
        </p:txBody>
      </p:sp>
      <p:sp>
        <p:nvSpPr>
          <p:cNvPr id="3" name="TextBox 2">
            <a:extLst>
              <a:ext uri="{FF2B5EF4-FFF2-40B4-BE49-F238E27FC236}">
                <a16:creationId xmlns:a16="http://schemas.microsoft.com/office/drawing/2014/main" id="{E7AE4CBA-8CAA-80C0-473A-FC97EA67EBA1}"/>
              </a:ext>
            </a:extLst>
          </p:cNvPr>
          <p:cNvSpPr txBox="1"/>
          <p:nvPr/>
        </p:nvSpPr>
        <p:spPr>
          <a:xfrm>
            <a:off x="12577665" y="1847459"/>
            <a:ext cx="5262465" cy="3416320"/>
          </a:xfrm>
          <a:prstGeom prst="rect">
            <a:avLst/>
          </a:prstGeom>
          <a:noFill/>
        </p:spPr>
        <p:txBody>
          <a:bodyPr wrap="square" rtlCol="0">
            <a:spAutoFit/>
          </a:bodyPr>
          <a:lstStyle/>
          <a:p>
            <a:pPr algn="ctr"/>
            <a:r>
              <a:rPr lang="ar-SA" sz="5400" dirty="0">
                <a:solidFill>
                  <a:schemeClr val="tx1">
                    <a:lumMod val="75000"/>
                    <a:lumOff val="25000"/>
                  </a:schemeClr>
                </a:solidFill>
                <a:latin typeface="Noto Naskh Arabic SemiBold" pitchFamily="2" charset="-78"/>
                <a:cs typeface="Noto Naskh Arabic SemiBold" pitchFamily="2" charset="-78"/>
              </a:rPr>
              <a:t>سُبْحَانَكَ اللّٰهُمَّ وَبِحَمْدِكَ ، أَشْهَدُ أَنْ لَّا إِلٰهَ إِلَّا أَنْتَ ، أَسْتَغْفِرُكَ وأَتُوْبُ إِلَيْكَ</a:t>
            </a:r>
            <a:endParaRPr lang="en-GB" sz="5400" dirty="0">
              <a:solidFill>
                <a:schemeClr val="tx1">
                  <a:lumMod val="75000"/>
                  <a:lumOff val="25000"/>
                </a:schemeClr>
              </a:solidFill>
              <a:latin typeface="Noto Naskh Arabic SemiBold" pitchFamily="2" charset="-78"/>
              <a:cs typeface="Noto Naskh Arabic SemiBold" pitchFamily="2" charset="-78"/>
            </a:endParaRPr>
          </a:p>
        </p:txBody>
      </p:sp>
      <p:sp>
        <p:nvSpPr>
          <p:cNvPr id="4" name="Google Shape;203;p22">
            <a:extLst>
              <a:ext uri="{FF2B5EF4-FFF2-40B4-BE49-F238E27FC236}">
                <a16:creationId xmlns:a16="http://schemas.microsoft.com/office/drawing/2014/main" id="{329FCC45-E6F6-68D4-1265-0775EC5CAD87}"/>
              </a:ext>
            </a:extLst>
          </p:cNvPr>
          <p:cNvSpPr txBox="1"/>
          <p:nvPr/>
        </p:nvSpPr>
        <p:spPr>
          <a:xfrm>
            <a:off x="2008851" y="3555619"/>
            <a:ext cx="6889531" cy="135417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600"/>
              </a:spcAft>
            </a:pPr>
            <a:r>
              <a:rPr lang="en-GB" sz="2400" dirty="0">
                <a:solidFill>
                  <a:srgbClr val="1E1E1E"/>
                </a:solidFill>
                <a:latin typeface="Inter Light"/>
                <a:ea typeface="Inter Light"/>
                <a:cs typeface="Inter Light"/>
                <a:sym typeface="Inter Light"/>
              </a:rPr>
              <a:t>1) Memorise Ayahs 1-12</a:t>
            </a:r>
          </a:p>
          <a:p>
            <a:pPr marR="0" lvl="0" algn="l" rtl="0">
              <a:lnSpc>
                <a:spcPct val="150000"/>
              </a:lnSpc>
              <a:spcBef>
                <a:spcPts val="0"/>
              </a:spcBef>
              <a:spcAft>
                <a:spcPts val="600"/>
              </a:spcAft>
            </a:pPr>
            <a:r>
              <a:rPr lang="en-GB" sz="2400" dirty="0">
                <a:solidFill>
                  <a:srgbClr val="1E1E1E"/>
                </a:solidFill>
                <a:latin typeface="Inter Light"/>
                <a:ea typeface="Inter Light"/>
                <a:cs typeface="Inter Light"/>
                <a:sym typeface="Inter Light"/>
              </a:rPr>
              <a:t>2) Bonus: Memorise the translation</a:t>
            </a:r>
            <a:endParaRPr lang="en-US" sz="2400" dirty="0">
              <a:solidFill>
                <a:srgbClr val="1E1E1E"/>
              </a:solidFill>
              <a:latin typeface="Inter Light"/>
              <a:ea typeface="Inter Light"/>
              <a:cs typeface="Inter Light"/>
              <a:sym typeface="Inter Light"/>
            </a:endParaRPr>
          </a:p>
        </p:txBody>
      </p:sp>
    </p:spTree>
    <p:extLst>
      <p:ext uri="{BB962C8B-B14F-4D97-AF65-F5344CB8AC3E}">
        <p14:creationId xmlns:p14="http://schemas.microsoft.com/office/powerpoint/2010/main" val="3704324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C5D28-CD55-5E33-8339-902E5157ABB3}"/>
              </a:ext>
            </a:extLst>
          </p:cNvPr>
          <p:cNvSpPr txBox="1"/>
          <p:nvPr/>
        </p:nvSpPr>
        <p:spPr>
          <a:xfrm>
            <a:off x="6848669" y="3939636"/>
            <a:ext cx="9423918" cy="1569660"/>
          </a:xfrm>
          <a:prstGeom prst="rect">
            <a:avLst/>
          </a:prstGeom>
          <a:noFill/>
        </p:spPr>
        <p:txBody>
          <a:bodyPr wrap="square" rtlCol="0">
            <a:spAutoFit/>
          </a:bodyPr>
          <a:lstStyle/>
          <a:p>
            <a:r>
              <a:rPr lang="en-GB" sz="9600" dirty="0">
                <a:solidFill>
                  <a:srgbClr val="4B116F"/>
                </a:solidFill>
                <a:highlight>
                  <a:srgbClr val="FAAC69"/>
                </a:highlight>
              </a:rPr>
              <a:t>The End</a:t>
            </a:r>
          </a:p>
        </p:txBody>
      </p:sp>
    </p:spTree>
    <p:extLst>
      <p:ext uri="{BB962C8B-B14F-4D97-AF65-F5344CB8AC3E}">
        <p14:creationId xmlns:p14="http://schemas.microsoft.com/office/powerpoint/2010/main" val="103713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3;p22">
            <a:extLst>
              <a:ext uri="{FF2B5EF4-FFF2-40B4-BE49-F238E27FC236}">
                <a16:creationId xmlns:a16="http://schemas.microsoft.com/office/drawing/2014/main" id="{EB385FBA-2DC5-FC72-BB17-9D6CA28DFFE6}"/>
              </a:ext>
            </a:extLst>
          </p:cNvPr>
          <p:cNvSpPr txBox="1"/>
          <p:nvPr/>
        </p:nvSpPr>
        <p:spPr>
          <a:xfrm>
            <a:off x="1797269" y="3162971"/>
            <a:ext cx="11246927" cy="19851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Paint a canvas/sketch with pencil the nature in this surah</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Vocabulary activities/sheet</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Splat with vocabulary (next slide)</a:t>
            </a:r>
            <a:endParaRPr lang="en-US" sz="2400" dirty="0">
              <a:solidFill>
                <a:srgbClr val="1E1E1E"/>
              </a:solidFill>
              <a:latin typeface="Inter Light"/>
              <a:ea typeface="Inter Light"/>
              <a:cs typeface="Inter Light"/>
              <a:sym typeface="Inter Light"/>
            </a:endParaRPr>
          </a:p>
        </p:txBody>
      </p:sp>
      <p:sp>
        <p:nvSpPr>
          <p:cNvPr id="3" name="Google Shape;107;p16">
            <a:extLst>
              <a:ext uri="{FF2B5EF4-FFF2-40B4-BE49-F238E27FC236}">
                <a16:creationId xmlns:a16="http://schemas.microsoft.com/office/drawing/2014/main" id="{8668B9D9-CDBC-D357-0E2A-C4A10E87B553}"/>
              </a:ext>
            </a:extLst>
          </p:cNvPr>
          <p:cNvSpPr txBox="1"/>
          <p:nvPr/>
        </p:nvSpPr>
        <p:spPr>
          <a:xfrm>
            <a:off x="2008851" y="1420490"/>
            <a:ext cx="1286474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1E1E1E"/>
                </a:solidFill>
                <a:latin typeface="+mj-lt"/>
                <a:ea typeface="Inter Tight Medium"/>
                <a:cs typeface="Inter Tight Medium"/>
                <a:sym typeface="Inter Tight Medium"/>
              </a:rPr>
              <a:t>Additional Activities</a:t>
            </a:r>
            <a:endParaRPr lang="en-US" sz="1600" dirty="0">
              <a:latin typeface="+mj-lt"/>
            </a:endParaRPr>
          </a:p>
        </p:txBody>
      </p:sp>
    </p:spTree>
    <p:extLst>
      <p:ext uri="{BB962C8B-B14F-4D97-AF65-F5344CB8AC3E}">
        <p14:creationId xmlns:p14="http://schemas.microsoft.com/office/powerpoint/2010/main" val="4187801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0D39CB6-0B44-6F7F-8723-C56E1826ADDE}"/>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A84DBE5D-E846-8ACB-95EF-19AC86E4C3B0}"/>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C0EAF436-A0AD-DD1C-358D-AC6694E452D5}"/>
              </a:ext>
            </a:extLst>
          </p:cNvPr>
          <p:cNvSpPr txBox="1"/>
          <p:nvPr/>
        </p:nvSpPr>
        <p:spPr>
          <a:xfrm>
            <a:off x="2008851" y="5628190"/>
            <a:ext cx="12869562" cy="249295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GB" dirty="0"/>
          </a:p>
          <a:p>
            <a:pPr marL="285750" marR="0" lvl="0" indent="-285750" algn="l" rtl="0">
              <a:lnSpc>
                <a:spcPct val="150000"/>
              </a:lnSpc>
              <a:spcBef>
                <a:spcPts val="0"/>
              </a:spcBef>
              <a:spcAft>
                <a:spcPts val="600"/>
              </a:spcAft>
              <a:buFont typeface="Arial" panose="020B0604020202020204" pitchFamily="34" charset="0"/>
              <a:buChar char="•"/>
            </a:pPr>
            <a:endParaRPr lang="en-PK" dirty="0"/>
          </a:p>
        </p:txBody>
      </p:sp>
      <p:sp>
        <p:nvSpPr>
          <p:cNvPr id="5" name="Google Shape;107;p16">
            <a:extLst>
              <a:ext uri="{FF2B5EF4-FFF2-40B4-BE49-F238E27FC236}">
                <a16:creationId xmlns:a16="http://schemas.microsoft.com/office/drawing/2014/main" id="{F41826BB-6E39-9511-5083-98459B4AE6A3}"/>
              </a:ext>
            </a:extLst>
          </p:cNvPr>
          <p:cNvSpPr txBox="1"/>
          <p:nvPr/>
        </p:nvSpPr>
        <p:spPr>
          <a:xfrm>
            <a:off x="2008851" y="1420490"/>
            <a:ext cx="803590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SPLAT!</a:t>
            </a:r>
            <a:endParaRPr lang="en-US" sz="1200" dirty="0">
              <a:solidFill>
                <a:srgbClr val="4B116F"/>
              </a:solidFill>
              <a:latin typeface="+mj-lt"/>
            </a:endParaRPr>
          </a:p>
        </p:txBody>
      </p:sp>
      <p:graphicFrame>
        <p:nvGraphicFramePr>
          <p:cNvPr id="2" name="Table 1">
            <a:extLst>
              <a:ext uri="{FF2B5EF4-FFF2-40B4-BE49-F238E27FC236}">
                <a16:creationId xmlns:a16="http://schemas.microsoft.com/office/drawing/2014/main" id="{CEC93AB7-51BD-4E13-B3AB-E8F3C02EF980}"/>
              </a:ext>
            </a:extLst>
          </p:cNvPr>
          <p:cNvGraphicFramePr>
            <a:graphicFrameLocks noGrp="1"/>
          </p:cNvGraphicFramePr>
          <p:nvPr>
            <p:extLst>
              <p:ext uri="{D42A27DB-BD31-4B8C-83A1-F6EECF244321}">
                <p14:modId xmlns:p14="http://schemas.microsoft.com/office/powerpoint/2010/main" val="4231255215"/>
              </p:ext>
            </p:extLst>
          </p:nvPr>
        </p:nvGraphicFramePr>
        <p:xfrm>
          <a:off x="2444621" y="2836506"/>
          <a:ext cx="12614988" cy="6158205"/>
        </p:xfrm>
        <a:graphic>
          <a:graphicData uri="http://schemas.openxmlformats.org/drawingml/2006/table">
            <a:tbl>
              <a:tblPr firstRow="1" bandRow="1">
                <a:tableStyleId>{5940675A-B579-460E-94D1-54222C63F5DA}</a:tableStyleId>
              </a:tblPr>
              <a:tblGrid>
                <a:gridCol w="4204996">
                  <a:extLst>
                    <a:ext uri="{9D8B030D-6E8A-4147-A177-3AD203B41FA5}">
                      <a16:colId xmlns:a16="http://schemas.microsoft.com/office/drawing/2014/main" val="2898678290"/>
                    </a:ext>
                  </a:extLst>
                </a:gridCol>
                <a:gridCol w="4204996">
                  <a:extLst>
                    <a:ext uri="{9D8B030D-6E8A-4147-A177-3AD203B41FA5}">
                      <a16:colId xmlns:a16="http://schemas.microsoft.com/office/drawing/2014/main" val="1650760613"/>
                    </a:ext>
                  </a:extLst>
                </a:gridCol>
                <a:gridCol w="4204996">
                  <a:extLst>
                    <a:ext uri="{9D8B030D-6E8A-4147-A177-3AD203B41FA5}">
                      <a16:colId xmlns:a16="http://schemas.microsoft.com/office/drawing/2014/main" val="224976909"/>
                    </a:ext>
                  </a:extLst>
                </a:gridCol>
              </a:tblGrid>
              <a:tr h="2052735">
                <a:tc>
                  <a:txBody>
                    <a:bodyPr/>
                    <a:lstStyle/>
                    <a:p>
                      <a:pPr algn="ctr">
                        <a:lnSpc>
                          <a:spcPct val="150000"/>
                        </a:lnSpc>
                      </a:pPr>
                      <a:r>
                        <a:rPr lang="ar-SA" sz="5400" dirty="0">
                          <a:solidFill>
                            <a:srgbClr val="4B116F"/>
                          </a:solidFill>
                          <a:latin typeface="Noto Naskh Arabic" pitchFamily="2" charset="-78"/>
                          <a:cs typeface="Noto Naskh Arabic" pitchFamily="2" charset="-78"/>
                        </a:rPr>
                        <a:t>أَصْحَـٰبُ ٱلْأَيْكَةِ</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tc>
                  <a:txBody>
                    <a:bodyPr/>
                    <a:lstStyle/>
                    <a:p>
                      <a:pPr algn="ctr">
                        <a:lnSpc>
                          <a:spcPct val="150000"/>
                        </a:lnSpc>
                      </a:pPr>
                      <a:r>
                        <a:rPr lang="ar-SA" sz="5400" dirty="0">
                          <a:solidFill>
                            <a:srgbClr val="4B116F"/>
                          </a:solidFill>
                          <a:latin typeface="Noto Naskh Arabic" pitchFamily="2" charset="-78"/>
                          <a:cs typeface="Noto Naskh Arabic" pitchFamily="2" charset="-78"/>
                        </a:rPr>
                        <a:t>ذِكْرَىٰ</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tc>
                  <a:txBody>
                    <a:bodyPr/>
                    <a:lstStyle/>
                    <a:p>
                      <a:pPr algn="ctr">
                        <a:lnSpc>
                          <a:spcPct val="150000"/>
                        </a:lnSpc>
                      </a:pPr>
                      <a:r>
                        <a:rPr lang="ar-SA" sz="5400" dirty="0">
                          <a:solidFill>
                            <a:srgbClr val="4B116F"/>
                          </a:solidFill>
                          <a:latin typeface="Noto Naskh Arabic" pitchFamily="2" charset="-78"/>
                          <a:cs typeface="Noto Naskh Arabic" pitchFamily="2" charset="-78"/>
                        </a:rPr>
                        <a:t>كَذَّبَ</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extLst>
                  <a:ext uri="{0D108BD9-81ED-4DB2-BD59-A6C34878D82A}">
                    <a16:rowId xmlns:a16="http://schemas.microsoft.com/office/drawing/2014/main" val="1720253397"/>
                  </a:ext>
                </a:extLst>
              </a:tr>
              <a:tr h="2052735">
                <a:tc>
                  <a:txBody>
                    <a:bodyPr/>
                    <a:lstStyle/>
                    <a:p>
                      <a:pPr algn="ctr">
                        <a:lnSpc>
                          <a:spcPct val="150000"/>
                        </a:lnSpc>
                      </a:pPr>
                      <a:r>
                        <a:rPr lang="ar-SA" sz="5400" dirty="0">
                          <a:solidFill>
                            <a:srgbClr val="4B116F"/>
                          </a:solidFill>
                          <a:latin typeface="Noto Naskh Arabic" pitchFamily="2" charset="-78"/>
                          <a:cs typeface="Noto Naskh Arabic" pitchFamily="2" charset="-78"/>
                        </a:rPr>
                        <a:t>نَزَّلْنَا</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tc>
                  <a:txBody>
                    <a:bodyPr/>
                    <a:lstStyle/>
                    <a:p>
                      <a:pPr algn="ctr">
                        <a:lnSpc>
                          <a:spcPct val="150000"/>
                        </a:lnSpc>
                      </a:pPr>
                      <a:r>
                        <a:rPr lang="ar-SA" sz="5400" dirty="0">
                          <a:solidFill>
                            <a:srgbClr val="4B116F"/>
                          </a:solidFill>
                          <a:latin typeface="Noto Naskh Arabic" pitchFamily="2" charset="-78"/>
                          <a:cs typeface="Noto Naskh Arabic" pitchFamily="2" charset="-78"/>
                        </a:rPr>
                        <a:t>مُّنذِرٌ</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tc>
                  <a:txBody>
                    <a:bodyPr/>
                    <a:lstStyle/>
                    <a:p>
                      <a:pPr algn="ctr">
                        <a:lnSpc>
                          <a:spcPct val="150000"/>
                        </a:lnSpc>
                      </a:pPr>
                      <a:r>
                        <a:rPr lang="ar-SA" sz="5400" dirty="0">
                          <a:solidFill>
                            <a:srgbClr val="4B116F"/>
                          </a:solidFill>
                          <a:latin typeface="Noto Naskh Arabic" pitchFamily="2" charset="-78"/>
                          <a:cs typeface="Noto Naskh Arabic" pitchFamily="2" charset="-78"/>
                        </a:rPr>
                        <a:t>ٱلنَّخْلَ</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extLst>
                  <a:ext uri="{0D108BD9-81ED-4DB2-BD59-A6C34878D82A}">
                    <a16:rowId xmlns:a16="http://schemas.microsoft.com/office/drawing/2014/main" val="4072611677"/>
                  </a:ext>
                </a:extLst>
              </a:tr>
              <a:tr h="2052735">
                <a:tc>
                  <a:txBody>
                    <a:bodyPr/>
                    <a:lstStyle/>
                    <a:p>
                      <a:pPr algn="ctr">
                        <a:lnSpc>
                          <a:spcPct val="150000"/>
                        </a:lnSpc>
                      </a:pPr>
                      <a:r>
                        <a:rPr lang="ar-SA" sz="5400" dirty="0">
                          <a:solidFill>
                            <a:srgbClr val="4B116F"/>
                          </a:solidFill>
                          <a:latin typeface="Noto Naskh Arabic" pitchFamily="2" charset="-78"/>
                          <a:cs typeface="Noto Naskh Arabic" pitchFamily="2" charset="-78"/>
                        </a:rPr>
                        <a:t>ٱلْأَرْضُ</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tc>
                  <a:txBody>
                    <a:bodyPr/>
                    <a:lstStyle/>
                    <a:p>
                      <a:pPr algn="ctr">
                        <a:lnSpc>
                          <a:spcPct val="150000"/>
                        </a:lnSpc>
                      </a:pPr>
                      <a:r>
                        <a:rPr lang="ar-SA" sz="5400" dirty="0">
                          <a:solidFill>
                            <a:srgbClr val="4B116F"/>
                          </a:solidFill>
                          <a:latin typeface="Noto Naskh Arabic" pitchFamily="2" charset="-78"/>
                          <a:cs typeface="Noto Naskh Arabic" pitchFamily="2" charset="-78"/>
                        </a:rPr>
                        <a:t>ٱلسَّمَآءِ</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tc>
                  <a:txBody>
                    <a:bodyPr/>
                    <a:lstStyle/>
                    <a:p>
                      <a:pPr algn="ctr">
                        <a:lnSpc>
                          <a:spcPct val="150000"/>
                        </a:lnSpc>
                      </a:pPr>
                      <a:r>
                        <a:rPr lang="ar-SA" sz="5400" dirty="0">
                          <a:solidFill>
                            <a:srgbClr val="4B116F"/>
                          </a:solidFill>
                          <a:latin typeface="Noto Naskh Arabic" pitchFamily="2" charset="-78"/>
                          <a:cs typeface="Noto Naskh Arabic" pitchFamily="2" charset="-78"/>
                        </a:rPr>
                        <a:t>عَجِيبٌ</a:t>
                      </a:r>
                      <a:endParaRPr lang="en-GB" sz="5400" dirty="0">
                        <a:solidFill>
                          <a:srgbClr val="4B116F"/>
                        </a:solidFill>
                        <a:latin typeface="Noto Naskh Arabic" pitchFamily="2" charset="-78"/>
                        <a:cs typeface="Noto Naskh Arabic" pitchFamily="2" charset="-78"/>
                      </a:endParaRPr>
                    </a:p>
                  </a:txBody>
                  <a:tcPr anchor="ctr">
                    <a:lnL w="57150" cap="flat" cmpd="sng" algn="ctr">
                      <a:solidFill>
                        <a:srgbClr val="FAAC69"/>
                      </a:solidFill>
                      <a:prstDash val="sysDashDot"/>
                      <a:round/>
                      <a:headEnd type="none" w="med" len="med"/>
                      <a:tailEnd type="none" w="med" len="med"/>
                    </a:lnL>
                    <a:lnR w="57150" cap="flat" cmpd="sng" algn="ctr">
                      <a:solidFill>
                        <a:srgbClr val="FAAC69"/>
                      </a:solidFill>
                      <a:prstDash val="sysDashDot"/>
                      <a:round/>
                      <a:headEnd type="none" w="med" len="med"/>
                      <a:tailEnd type="none" w="med" len="med"/>
                    </a:lnR>
                    <a:lnT w="57150" cap="flat" cmpd="sng" algn="ctr">
                      <a:solidFill>
                        <a:srgbClr val="FAAC69"/>
                      </a:solidFill>
                      <a:prstDash val="sysDashDot"/>
                      <a:round/>
                      <a:headEnd type="none" w="med" len="med"/>
                      <a:tailEnd type="none" w="med" len="med"/>
                    </a:lnT>
                    <a:lnB w="57150" cap="flat" cmpd="sng" algn="ctr">
                      <a:solidFill>
                        <a:srgbClr val="FAAC69"/>
                      </a:solidFill>
                      <a:prstDash val="sysDashDot"/>
                      <a:round/>
                      <a:headEnd type="none" w="med" len="med"/>
                      <a:tailEnd type="none" w="med" len="med"/>
                    </a:lnB>
                    <a:solidFill>
                      <a:srgbClr val="EEEBF5"/>
                    </a:solidFill>
                  </a:tcPr>
                </a:tc>
                <a:extLst>
                  <a:ext uri="{0D108BD9-81ED-4DB2-BD59-A6C34878D82A}">
                    <a16:rowId xmlns:a16="http://schemas.microsoft.com/office/drawing/2014/main" val="1744782757"/>
                  </a:ext>
                </a:extLst>
              </a:tr>
            </a:tbl>
          </a:graphicData>
        </a:graphic>
      </p:graphicFrame>
    </p:spTree>
    <p:extLst>
      <p:ext uri="{BB962C8B-B14F-4D97-AF65-F5344CB8AC3E}">
        <p14:creationId xmlns:p14="http://schemas.microsoft.com/office/powerpoint/2010/main" val="411643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B0675585-680E-73F9-69EC-404FE793A7D4}"/>
            </a:ext>
          </a:extLst>
        </p:cNvPr>
        <p:cNvGrpSpPr/>
        <p:nvPr/>
      </p:nvGrpSpPr>
      <p:grpSpPr>
        <a:xfrm>
          <a:off x="0" y="0"/>
          <a:ext cx="0" cy="0"/>
          <a:chOff x="0" y="0"/>
          <a:chExt cx="0" cy="0"/>
        </a:xfrm>
      </p:grpSpPr>
      <p:sp>
        <p:nvSpPr>
          <p:cNvPr id="31" name="Google Shape;31;p10">
            <a:extLst>
              <a:ext uri="{FF2B5EF4-FFF2-40B4-BE49-F238E27FC236}">
                <a16:creationId xmlns:a16="http://schemas.microsoft.com/office/drawing/2014/main" id="{DCF05D27-B9CF-7C87-C99E-9B6E2D61FA08}"/>
              </a:ext>
            </a:extLst>
          </p:cNvPr>
          <p:cNvSpPr txBox="1"/>
          <p:nvPr/>
        </p:nvSpPr>
        <p:spPr>
          <a:xfrm>
            <a:off x="976333" y="2241438"/>
            <a:ext cx="12726900"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800" b="1" dirty="0">
                <a:solidFill>
                  <a:srgbClr val="4B116F"/>
                </a:solidFill>
                <a:latin typeface="+mj-lt"/>
                <a:sym typeface="Inter Tight SemiBold"/>
              </a:rPr>
              <a:t>A Wake-Up</a:t>
            </a:r>
            <a:endParaRPr dirty="0">
              <a:solidFill>
                <a:srgbClr val="4B116F"/>
              </a:solidFill>
              <a:latin typeface="+mj-lt"/>
            </a:endParaRPr>
          </a:p>
        </p:txBody>
      </p:sp>
      <p:sp>
        <p:nvSpPr>
          <p:cNvPr id="32" name="Google Shape;32;p10">
            <a:extLst>
              <a:ext uri="{FF2B5EF4-FFF2-40B4-BE49-F238E27FC236}">
                <a16:creationId xmlns:a16="http://schemas.microsoft.com/office/drawing/2014/main" id="{A1D37F51-8B19-86F7-0667-62D423A48B38}"/>
              </a:ext>
            </a:extLst>
          </p:cNvPr>
          <p:cNvSpPr txBox="1"/>
          <p:nvPr/>
        </p:nvSpPr>
        <p:spPr>
          <a:xfrm>
            <a:off x="976333" y="3896288"/>
            <a:ext cx="16236900"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800" b="1" dirty="0">
                <a:solidFill>
                  <a:srgbClr val="4B116F"/>
                </a:solidFill>
                <a:latin typeface="+mj-lt"/>
                <a:sym typeface="Inter Tight SemiBold"/>
              </a:rPr>
              <a:t>Call</a:t>
            </a:r>
            <a:endParaRPr lang="en-US" dirty="0">
              <a:solidFill>
                <a:srgbClr val="4B116F"/>
              </a:solidFill>
              <a:latin typeface="+mj-lt"/>
            </a:endParaRPr>
          </a:p>
        </p:txBody>
      </p:sp>
      <p:sp>
        <p:nvSpPr>
          <p:cNvPr id="5" name="Rectangle: Rounded Corners 4">
            <a:extLst>
              <a:ext uri="{FF2B5EF4-FFF2-40B4-BE49-F238E27FC236}">
                <a16:creationId xmlns:a16="http://schemas.microsoft.com/office/drawing/2014/main" id="{C16F2494-66B3-F6B2-5AF3-02624BEB200C}"/>
              </a:ext>
            </a:extLst>
          </p:cNvPr>
          <p:cNvSpPr/>
          <p:nvPr/>
        </p:nvSpPr>
        <p:spPr>
          <a:xfrm>
            <a:off x="976332" y="6236328"/>
            <a:ext cx="4953822" cy="1006257"/>
          </a:xfrm>
          <a:prstGeom prst="roundRect">
            <a:avLst>
              <a:gd name="adj" fmla="val 50000"/>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E1E1E"/>
                </a:solidFill>
                <a:latin typeface="Inter Tight Medium" panose="020B0604020202020204" charset="0"/>
                <a:ea typeface="Inter Tight Medium" panose="020B0604020202020204" charset="0"/>
                <a:cs typeface="Inter Tight Medium" panose="020B0604020202020204" charset="0"/>
                <a:sym typeface="Inter Tight"/>
              </a:rPr>
              <a:t>Surah Q</a:t>
            </a:r>
            <a:r>
              <a:rPr lang="en-GB" sz="3200" dirty="0">
                <a:solidFill>
                  <a:srgbClr val="1E1E1E"/>
                </a:solidFill>
                <a:latin typeface="Inter Tight Medium" panose="020B0604020202020204" charset="0"/>
                <a:ea typeface="Inter Tight Medium" panose="020B0604020202020204" charset="0"/>
                <a:cs typeface="Inter Tight Medium" panose="020B0604020202020204" charset="0"/>
                <a:sym typeface="Inter Tight"/>
              </a:rPr>
              <a:t>a</a:t>
            </a:r>
            <a:r>
              <a:rPr lang="en-US" sz="3200" dirty="0">
                <a:solidFill>
                  <a:srgbClr val="1E1E1E"/>
                </a:solidFill>
                <a:latin typeface="Inter Tight Medium" panose="020B0604020202020204" charset="0"/>
                <a:ea typeface="Inter Tight Medium" panose="020B0604020202020204" charset="0"/>
                <a:cs typeface="Inter Tight Medium" panose="020B0604020202020204" charset="0"/>
                <a:sym typeface="Inter Tight"/>
              </a:rPr>
              <a:t>f</a:t>
            </a:r>
            <a:r>
              <a:rPr lang="en-US" sz="3200" dirty="0">
                <a:solidFill>
                  <a:srgbClr val="1E1E1E"/>
                </a:solidFill>
                <a:latin typeface="Inter Tight"/>
                <a:ea typeface="Inter Tight"/>
                <a:cs typeface="Inter Tight"/>
                <a:sym typeface="Inter Tight"/>
              </a:rPr>
              <a:t>: Session 1</a:t>
            </a:r>
            <a:endParaRPr lang="en-US" sz="3200" dirty="0"/>
          </a:p>
        </p:txBody>
      </p:sp>
      <p:sp>
        <p:nvSpPr>
          <p:cNvPr id="2" name="Rectangle: Rounded Corners 1">
            <a:extLst>
              <a:ext uri="{FF2B5EF4-FFF2-40B4-BE49-F238E27FC236}">
                <a16:creationId xmlns:a16="http://schemas.microsoft.com/office/drawing/2014/main" id="{5A8CC14A-1412-1E3C-4C8A-0432A1DA4F29}"/>
              </a:ext>
            </a:extLst>
          </p:cNvPr>
          <p:cNvSpPr/>
          <p:nvPr/>
        </p:nvSpPr>
        <p:spPr>
          <a:xfrm>
            <a:off x="976332" y="-1088670"/>
            <a:ext cx="3047028" cy="2977331"/>
          </a:xfrm>
          <a:prstGeom prst="roundRect">
            <a:avLst/>
          </a:prstGeom>
          <a:solidFill>
            <a:schemeClr val="bg1">
              <a:alpha val="9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ar-IQ" sz="400" dirty="0"/>
              <a:t>سورة</a:t>
            </a:r>
            <a:endParaRPr lang="en-PK" sz="400" dirty="0"/>
          </a:p>
        </p:txBody>
      </p:sp>
      <p:pic>
        <p:nvPicPr>
          <p:cNvPr id="4" name="Graphic 3">
            <a:extLst>
              <a:ext uri="{FF2B5EF4-FFF2-40B4-BE49-F238E27FC236}">
                <a16:creationId xmlns:a16="http://schemas.microsoft.com/office/drawing/2014/main" id="{857D57CD-0939-E619-86B0-5B914CB37C3A}"/>
              </a:ext>
            </a:extLst>
          </p:cNvPr>
          <p:cNvPicPr>
            <a:picLocks noChangeAspect="1"/>
          </p:cNvPicPr>
          <p:nvPr/>
        </p:nvPicPr>
        <p:blipFill>
          <a:blip r:embed="rId3">
            <a:extLst>
              <a:ext uri="{96DAC541-7B7A-43D3-8B79-37D633B846F1}">
                <asvg:svgBlip xmlns:asvg="http://schemas.microsoft.com/office/drawing/2016/SVG/main" r:embed="rId4"/>
              </a:ext>
            </a:extLst>
          </a:blip>
          <a:srcRect r="45241" b="49855"/>
          <a:stretch>
            <a:fillRect/>
          </a:stretch>
        </p:blipFill>
        <p:spPr>
          <a:xfrm>
            <a:off x="7054503" y="1"/>
            <a:ext cx="11233497" cy="10286999"/>
          </a:xfrm>
          <a:custGeom>
            <a:avLst/>
            <a:gdLst>
              <a:gd name="connsiteX0" fmla="*/ 0 w 11233497"/>
              <a:gd name="connsiteY0" fmla="*/ 0 h 10286999"/>
              <a:gd name="connsiteX1" fmla="*/ 11233497 w 11233497"/>
              <a:gd name="connsiteY1" fmla="*/ 0 h 10286999"/>
              <a:gd name="connsiteX2" fmla="*/ 11233497 w 11233497"/>
              <a:gd name="connsiteY2" fmla="*/ 10286999 h 10286999"/>
              <a:gd name="connsiteX3" fmla="*/ 0 w 11233497"/>
              <a:gd name="connsiteY3" fmla="*/ 10286999 h 10286999"/>
            </a:gdLst>
            <a:ahLst/>
            <a:cxnLst>
              <a:cxn ang="0">
                <a:pos x="connsiteX0" y="connsiteY0"/>
              </a:cxn>
              <a:cxn ang="0">
                <a:pos x="connsiteX1" y="connsiteY1"/>
              </a:cxn>
              <a:cxn ang="0">
                <a:pos x="connsiteX2" y="connsiteY2"/>
              </a:cxn>
              <a:cxn ang="0">
                <a:pos x="connsiteX3" y="connsiteY3"/>
              </a:cxn>
            </a:cxnLst>
            <a:rect l="l" t="t" r="r" b="b"/>
            <a:pathLst>
              <a:path w="11233497" h="10286999">
                <a:moveTo>
                  <a:pt x="0" y="0"/>
                </a:moveTo>
                <a:lnTo>
                  <a:pt x="11233497" y="0"/>
                </a:lnTo>
                <a:lnTo>
                  <a:pt x="11233497" y="10286999"/>
                </a:lnTo>
                <a:lnTo>
                  <a:pt x="0" y="10286999"/>
                </a:lnTo>
                <a:close/>
              </a:path>
            </a:pathLst>
          </a:custGeom>
        </p:spPr>
      </p:pic>
      <p:pic>
        <p:nvPicPr>
          <p:cNvPr id="29" name="Graphic 28">
            <a:extLst>
              <a:ext uri="{FF2B5EF4-FFF2-40B4-BE49-F238E27FC236}">
                <a16:creationId xmlns:a16="http://schemas.microsoft.com/office/drawing/2014/main" id="{E9240DC3-3A32-925F-FAF6-B247F34DC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00622" y="8936706"/>
            <a:ext cx="2311044" cy="654143"/>
          </a:xfrm>
          <a:prstGeom prst="rect">
            <a:avLst/>
          </a:prstGeom>
        </p:spPr>
      </p:pic>
      <p:pic>
        <p:nvPicPr>
          <p:cNvPr id="37" name="Graphic 36">
            <a:extLst>
              <a:ext uri="{FF2B5EF4-FFF2-40B4-BE49-F238E27FC236}">
                <a16:creationId xmlns:a16="http://schemas.microsoft.com/office/drawing/2014/main" id="{01DF7B22-441D-9C05-735D-10DD105E93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332" y="8998354"/>
            <a:ext cx="2707622" cy="530848"/>
          </a:xfrm>
          <a:prstGeom prst="rect">
            <a:avLst/>
          </a:prstGeom>
        </p:spPr>
      </p:pic>
      <p:sp>
        <p:nvSpPr>
          <p:cNvPr id="6" name="TextBox 5">
            <a:extLst>
              <a:ext uri="{FF2B5EF4-FFF2-40B4-BE49-F238E27FC236}">
                <a16:creationId xmlns:a16="http://schemas.microsoft.com/office/drawing/2014/main" id="{B2CA87C2-6EFE-0907-D86C-AC2D8CA97AEA}"/>
              </a:ext>
            </a:extLst>
          </p:cNvPr>
          <p:cNvSpPr txBox="1"/>
          <p:nvPr/>
        </p:nvSpPr>
        <p:spPr>
          <a:xfrm>
            <a:off x="1238250" y="533400"/>
            <a:ext cx="2445704" cy="923330"/>
          </a:xfrm>
          <a:prstGeom prst="rect">
            <a:avLst/>
          </a:prstGeom>
          <a:noFill/>
        </p:spPr>
        <p:txBody>
          <a:bodyPr wrap="square" rtlCol="0">
            <a:spAutoFit/>
          </a:bodyPr>
          <a:lstStyle/>
          <a:p>
            <a:pPr algn="ctr"/>
            <a:r>
              <a:rPr lang="ar-IQ" sz="5400" dirty="0">
                <a:solidFill>
                  <a:srgbClr val="4B116F"/>
                </a:solidFill>
                <a:latin typeface="(A) Arslan Wessam B" panose="03020402040406030203" pitchFamily="66" charset="-78"/>
                <a:cs typeface="(A) Arslan Wessam B" panose="03020402040406030203" pitchFamily="66" charset="-78"/>
              </a:rPr>
              <a:t>سورة ق</a:t>
            </a:r>
            <a:endParaRPr lang="en-GB" sz="5400" dirty="0">
              <a:solidFill>
                <a:srgbClr val="4B116F"/>
              </a:solidFill>
              <a:latin typeface="(A) Arslan Wessam B" panose="03020402040406030203" pitchFamily="66" charset="-78"/>
              <a:cs typeface="(A) Arslan Wessam B" panose="03020402040406030203" pitchFamily="66" charset="-78"/>
            </a:endParaRPr>
          </a:p>
        </p:txBody>
      </p:sp>
    </p:spTree>
    <p:extLst>
      <p:ext uri="{BB962C8B-B14F-4D97-AF65-F5344CB8AC3E}">
        <p14:creationId xmlns:p14="http://schemas.microsoft.com/office/powerpoint/2010/main" val="15537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1A115C99-8C6D-138F-84FC-1BB920658F7F}"/>
            </a:ext>
          </a:extLst>
        </p:cNvPr>
        <p:cNvGrpSpPr/>
        <p:nvPr/>
      </p:nvGrpSpPr>
      <p:grpSpPr>
        <a:xfrm>
          <a:off x="0" y="0"/>
          <a:ext cx="0" cy="0"/>
          <a:chOff x="0" y="0"/>
          <a:chExt cx="0" cy="0"/>
        </a:xfrm>
      </p:grpSpPr>
      <p:sp>
        <p:nvSpPr>
          <p:cNvPr id="27" name="Freeform: Shape 26">
            <a:extLst>
              <a:ext uri="{FF2B5EF4-FFF2-40B4-BE49-F238E27FC236}">
                <a16:creationId xmlns:a16="http://schemas.microsoft.com/office/drawing/2014/main" id="{26319CE8-1761-7AD9-B718-2CEFA17617EC}"/>
              </a:ext>
            </a:extLst>
          </p:cNvPr>
          <p:cNvSpPr/>
          <p:nvPr/>
        </p:nvSpPr>
        <p:spPr>
          <a:xfrm rot="20799858">
            <a:off x="-264332" y="4652873"/>
            <a:ext cx="11077764" cy="6018171"/>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sp>
        <p:nvSpPr>
          <p:cNvPr id="50" name="Google Shape;50;p12">
            <a:extLst>
              <a:ext uri="{FF2B5EF4-FFF2-40B4-BE49-F238E27FC236}">
                <a16:creationId xmlns:a16="http://schemas.microsoft.com/office/drawing/2014/main" id="{D707901E-9D17-C4E7-1381-A3E8966F4865}"/>
              </a:ext>
            </a:extLst>
          </p:cNvPr>
          <p:cNvSpPr txBox="1"/>
          <p:nvPr/>
        </p:nvSpPr>
        <p:spPr>
          <a:xfrm>
            <a:off x="2030117" y="1469723"/>
            <a:ext cx="7517920"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4B116F"/>
                </a:solidFill>
                <a:latin typeface="+mj-lt"/>
                <a:ea typeface="Inter Tight Medium"/>
                <a:cs typeface="Inter Tight Medium"/>
                <a:sym typeface="Inter Tight Medium"/>
              </a:rPr>
              <a:t>Session</a:t>
            </a:r>
          </a:p>
          <a:p>
            <a:pPr marL="0" marR="0" lvl="0" indent="0" algn="l" rtl="0">
              <a:spcBef>
                <a:spcPts val="0"/>
              </a:spcBef>
              <a:spcAft>
                <a:spcPts val="0"/>
              </a:spcAft>
              <a:buNone/>
            </a:pPr>
            <a:r>
              <a:rPr lang="en-US" sz="7200" dirty="0">
                <a:solidFill>
                  <a:srgbClr val="4B116F"/>
                </a:solidFill>
                <a:latin typeface="+mj-lt"/>
                <a:ea typeface="Inter Tight Medium"/>
                <a:cs typeface="Inter Tight Medium"/>
                <a:sym typeface="Inter Tight Medium"/>
              </a:rPr>
              <a:t>Objectives</a:t>
            </a:r>
            <a:endParaRPr dirty="0">
              <a:highlight>
                <a:srgbClr val="FFFF00"/>
              </a:highlight>
              <a:latin typeface="+mj-lt"/>
            </a:endParaRPr>
          </a:p>
        </p:txBody>
      </p:sp>
      <p:grpSp>
        <p:nvGrpSpPr>
          <p:cNvPr id="24" name="Group 23">
            <a:extLst>
              <a:ext uri="{FF2B5EF4-FFF2-40B4-BE49-F238E27FC236}">
                <a16:creationId xmlns:a16="http://schemas.microsoft.com/office/drawing/2014/main" id="{97602D51-98F8-E279-8C76-8DEE2EE90408}"/>
              </a:ext>
            </a:extLst>
          </p:cNvPr>
          <p:cNvGrpSpPr/>
          <p:nvPr/>
        </p:nvGrpSpPr>
        <p:grpSpPr>
          <a:xfrm>
            <a:off x="9548037" y="1470479"/>
            <a:ext cx="7121556" cy="1511423"/>
            <a:chOff x="9548037" y="1729424"/>
            <a:chExt cx="7121556" cy="1511423"/>
          </a:xfrm>
        </p:grpSpPr>
        <p:sp>
          <p:nvSpPr>
            <p:cNvPr id="4" name="Rectangle: Rounded Corners 3">
              <a:extLst>
                <a:ext uri="{FF2B5EF4-FFF2-40B4-BE49-F238E27FC236}">
                  <a16:creationId xmlns:a16="http://schemas.microsoft.com/office/drawing/2014/main" id="{842BF837-97DD-37D1-5BC0-95A0A929126B}"/>
                </a:ext>
              </a:extLst>
            </p:cNvPr>
            <p:cNvSpPr/>
            <p:nvPr/>
          </p:nvSpPr>
          <p:spPr>
            <a:xfrm>
              <a:off x="9548037" y="1729424"/>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Google Shape;121;p17">
              <a:extLst>
                <a:ext uri="{FF2B5EF4-FFF2-40B4-BE49-F238E27FC236}">
                  <a16:creationId xmlns:a16="http://schemas.microsoft.com/office/drawing/2014/main" id="{F05BBA9B-0492-962E-A5FE-0008E76A60A0}"/>
                </a:ext>
              </a:extLst>
            </p:cNvPr>
            <p:cNvSpPr/>
            <p:nvPr/>
          </p:nvSpPr>
          <p:spPr>
            <a:xfrm>
              <a:off x="10048458" y="2142235"/>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22;p17">
              <a:extLst>
                <a:ext uri="{FF2B5EF4-FFF2-40B4-BE49-F238E27FC236}">
                  <a16:creationId xmlns:a16="http://schemas.microsoft.com/office/drawing/2014/main" id="{2851F9C4-C435-D2E0-C80E-3725FE2B01B2}"/>
                </a:ext>
              </a:extLst>
            </p:cNvPr>
            <p:cNvSpPr txBox="1"/>
            <p:nvPr/>
          </p:nvSpPr>
          <p:spPr>
            <a:xfrm>
              <a:off x="10048459" y="2285080"/>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01</a:t>
              </a:r>
              <a:endParaRPr dirty="0"/>
            </a:p>
          </p:txBody>
        </p:sp>
        <p:sp>
          <p:nvSpPr>
            <p:cNvPr id="5" name="Google Shape;124;p17">
              <a:extLst>
                <a:ext uri="{FF2B5EF4-FFF2-40B4-BE49-F238E27FC236}">
                  <a16:creationId xmlns:a16="http://schemas.microsoft.com/office/drawing/2014/main" id="{66A62FF3-9B69-1077-2B09-D6EF2FE28F5C}"/>
                </a:ext>
              </a:extLst>
            </p:cNvPr>
            <p:cNvSpPr txBox="1"/>
            <p:nvPr/>
          </p:nvSpPr>
          <p:spPr>
            <a:xfrm>
              <a:off x="11008858" y="2069657"/>
              <a:ext cx="522075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1E1E1E"/>
                  </a:solidFill>
                  <a:latin typeface="Inter" panose="020B0502030000000004" pitchFamily="34" charset="0"/>
                  <a:ea typeface="Inter" panose="020B0502030000000004" pitchFamily="34" charset="0"/>
                  <a:cs typeface="Inter Tight Medium"/>
                  <a:sym typeface="Inter Tight Medium"/>
                </a:rPr>
                <a:t>Reflect on the centrality of the Qur’an in our lives</a:t>
              </a:r>
              <a:endParaRPr lang="en-US" dirty="0">
                <a:latin typeface="Inter" panose="020B0502030000000004" pitchFamily="34" charset="0"/>
                <a:ea typeface="Inter" panose="020B0502030000000004" pitchFamily="34" charset="0"/>
              </a:endParaRPr>
            </a:p>
          </p:txBody>
        </p:sp>
      </p:grpSp>
      <p:grpSp>
        <p:nvGrpSpPr>
          <p:cNvPr id="25" name="Group 24">
            <a:extLst>
              <a:ext uri="{FF2B5EF4-FFF2-40B4-BE49-F238E27FC236}">
                <a16:creationId xmlns:a16="http://schemas.microsoft.com/office/drawing/2014/main" id="{B8C09E94-9A2A-87C1-604C-4B183EC57F60}"/>
              </a:ext>
            </a:extLst>
          </p:cNvPr>
          <p:cNvGrpSpPr/>
          <p:nvPr/>
        </p:nvGrpSpPr>
        <p:grpSpPr>
          <a:xfrm>
            <a:off x="9548037" y="3286684"/>
            <a:ext cx="7121556" cy="1511423"/>
            <a:chOff x="9548037" y="3545629"/>
            <a:chExt cx="7121556" cy="1511423"/>
          </a:xfrm>
        </p:grpSpPr>
        <p:sp>
          <p:nvSpPr>
            <p:cNvPr id="10" name="Rectangle: Rounded Corners 9">
              <a:extLst>
                <a:ext uri="{FF2B5EF4-FFF2-40B4-BE49-F238E27FC236}">
                  <a16:creationId xmlns:a16="http://schemas.microsoft.com/office/drawing/2014/main" id="{D95DE43A-1164-51B5-9119-C2B42E6C2A04}"/>
                </a:ext>
              </a:extLst>
            </p:cNvPr>
            <p:cNvSpPr/>
            <p:nvPr/>
          </p:nvSpPr>
          <p:spPr>
            <a:xfrm>
              <a:off x="9548037" y="3545629"/>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Google Shape;121;p17">
              <a:extLst>
                <a:ext uri="{FF2B5EF4-FFF2-40B4-BE49-F238E27FC236}">
                  <a16:creationId xmlns:a16="http://schemas.microsoft.com/office/drawing/2014/main" id="{81D35237-C8EC-8200-0F12-6E0545A2ADD3}"/>
                </a:ext>
              </a:extLst>
            </p:cNvPr>
            <p:cNvSpPr/>
            <p:nvPr/>
          </p:nvSpPr>
          <p:spPr>
            <a:xfrm>
              <a:off x="10048458" y="3958440"/>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 name="Google Shape;122;p17">
              <a:extLst>
                <a:ext uri="{FF2B5EF4-FFF2-40B4-BE49-F238E27FC236}">
                  <a16:creationId xmlns:a16="http://schemas.microsoft.com/office/drawing/2014/main" id="{D47065B9-BE32-F3B3-6D8E-73F2D837460B}"/>
                </a:ext>
              </a:extLst>
            </p:cNvPr>
            <p:cNvSpPr txBox="1"/>
            <p:nvPr/>
          </p:nvSpPr>
          <p:spPr>
            <a:xfrm>
              <a:off x="10048459" y="4101285"/>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02</a:t>
              </a:r>
              <a:endParaRPr dirty="0"/>
            </a:p>
          </p:txBody>
        </p:sp>
        <p:sp>
          <p:nvSpPr>
            <p:cNvPr id="16" name="Google Shape;124;p17">
              <a:extLst>
                <a:ext uri="{FF2B5EF4-FFF2-40B4-BE49-F238E27FC236}">
                  <a16:creationId xmlns:a16="http://schemas.microsoft.com/office/drawing/2014/main" id="{7CB9BE12-7B76-B556-A7B5-7A7601716C47}"/>
                </a:ext>
              </a:extLst>
            </p:cNvPr>
            <p:cNvSpPr txBox="1"/>
            <p:nvPr/>
          </p:nvSpPr>
          <p:spPr>
            <a:xfrm>
              <a:off x="11008858" y="3885862"/>
              <a:ext cx="522075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1E1E1E"/>
                  </a:solidFill>
                  <a:latin typeface="Inter" panose="020B0502030000000004" pitchFamily="34" charset="0"/>
                  <a:ea typeface="Inter" panose="020B0502030000000004" pitchFamily="34" charset="0"/>
                  <a:cs typeface="Inter Tight Medium"/>
                  <a:sym typeface="Inter Tight Medium"/>
                </a:rPr>
                <a:t>Outline the two key issues this </a:t>
              </a:r>
              <a:r>
                <a:rPr lang="en-US" sz="2400" dirty="0" err="1">
                  <a:solidFill>
                    <a:srgbClr val="1E1E1E"/>
                  </a:solidFill>
                  <a:latin typeface="Inter" panose="020B0502030000000004" pitchFamily="34" charset="0"/>
                  <a:ea typeface="Inter" panose="020B0502030000000004" pitchFamily="34" charset="0"/>
                  <a:cs typeface="Inter Tight Medium"/>
                  <a:sym typeface="Inter Tight Medium"/>
                </a:rPr>
                <a:t>sūrah</a:t>
              </a:r>
              <a:r>
                <a:rPr lang="en-US" sz="2400" dirty="0">
                  <a:solidFill>
                    <a:srgbClr val="1E1E1E"/>
                  </a:solidFill>
                  <a:latin typeface="Inter" panose="020B0502030000000004" pitchFamily="34" charset="0"/>
                  <a:ea typeface="Inter" panose="020B0502030000000004" pitchFamily="34" charset="0"/>
                  <a:cs typeface="Inter Tight Medium"/>
                  <a:sym typeface="Inter Tight Medium"/>
                </a:rPr>
                <a:t> addresses</a:t>
              </a:r>
              <a:endParaRPr lang="en-US" dirty="0">
                <a:latin typeface="Inter" panose="020B0502030000000004" pitchFamily="34" charset="0"/>
                <a:ea typeface="Inter" panose="020B0502030000000004" pitchFamily="34" charset="0"/>
              </a:endParaRPr>
            </a:p>
          </p:txBody>
        </p:sp>
      </p:grpSp>
      <p:grpSp>
        <p:nvGrpSpPr>
          <p:cNvPr id="13" name="Group 12">
            <a:extLst>
              <a:ext uri="{FF2B5EF4-FFF2-40B4-BE49-F238E27FC236}">
                <a16:creationId xmlns:a16="http://schemas.microsoft.com/office/drawing/2014/main" id="{60AD24D1-CE3B-CB1B-4263-2BB70D72D531}"/>
              </a:ext>
            </a:extLst>
          </p:cNvPr>
          <p:cNvGrpSpPr/>
          <p:nvPr/>
        </p:nvGrpSpPr>
        <p:grpSpPr>
          <a:xfrm>
            <a:off x="9548037" y="5179014"/>
            <a:ext cx="7121556" cy="1511423"/>
            <a:chOff x="9548037" y="5437959"/>
            <a:chExt cx="7121556" cy="1511423"/>
          </a:xfrm>
        </p:grpSpPr>
        <p:sp>
          <p:nvSpPr>
            <p:cNvPr id="11" name="Rectangle: Rounded Corners 10">
              <a:extLst>
                <a:ext uri="{FF2B5EF4-FFF2-40B4-BE49-F238E27FC236}">
                  <a16:creationId xmlns:a16="http://schemas.microsoft.com/office/drawing/2014/main" id="{0C0AA16F-E17B-09FB-5F56-B9E1B1239DB9}"/>
                </a:ext>
              </a:extLst>
            </p:cNvPr>
            <p:cNvSpPr/>
            <p:nvPr/>
          </p:nvSpPr>
          <p:spPr>
            <a:xfrm>
              <a:off x="9548037" y="5437959"/>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Google Shape;121;p17">
              <a:extLst>
                <a:ext uri="{FF2B5EF4-FFF2-40B4-BE49-F238E27FC236}">
                  <a16:creationId xmlns:a16="http://schemas.microsoft.com/office/drawing/2014/main" id="{05C59006-C320-1AF6-378D-0302CEC56F21}"/>
                </a:ext>
              </a:extLst>
            </p:cNvPr>
            <p:cNvSpPr/>
            <p:nvPr/>
          </p:nvSpPr>
          <p:spPr>
            <a:xfrm>
              <a:off x="10048458" y="5850770"/>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 name="Google Shape;122;p17">
              <a:extLst>
                <a:ext uri="{FF2B5EF4-FFF2-40B4-BE49-F238E27FC236}">
                  <a16:creationId xmlns:a16="http://schemas.microsoft.com/office/drawing/2014/main" id="{7FF03EEF-6168-92F9-8478-7A2E18AE6536}"/>
                </a:ext>
              </a:extLst>
            </p:cNvPr>
            <p:cNvSpPr txBox="1"/>
            <p:nvPr/>
          </p:nvSpPr>
          <p:spPr>
            <a:xfrm>
              <a:off x="10048459" y="5993615"/>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03</a:t>
              </a:r>
              <a:endParaRPr dirty="0"/>
            </a:p>
          </p:txBody>
        </p:sp>
        <p:sp>
          <p:nvSpPr>
            <p:cNvPr id="19" name="Google Shape;124;p17">
              <a:extLst>
                <a:ext uri="{FF2B5EF4-FFF2-40B4-BE49-F238E27FC236}">
                  <a16:creationId xmlns:a16="http://schemas.microsoft.com/office/drawing/2014/main" id="{C38AE80A-1BE5-91E2-27E7-460C187CBACA}"/>
                </a:ext>
              </a:extLst>
            </p:cNvPr>
            <p:cNvSpPr txBox="1"/>
            <p:nvPr/>
          </p:nvSpPr>
          <p:spPr>
            <a:xfrm>
              <a:off x="11008858" y="5778192"/>
              <a:ext cx="51178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1E1E1E"/>
                  </a:solidFill>
                  <a:latin typeface="Inter" panose="020B0502030000000004" pitchFamily="34" charset="0"/>
                  <a:ea typeface="Inter" panose="020B0502030000000004" pitchFamily="34" charset="0"/>
                  <a:cs typeface="Inter Tight Medium"/>
                  <a:sym typeface="Inter Tight Medium"/>
                </a:rPr>
                <a:t>Explain why Allah asks us to reflect on His signs</a:t>
              </a:r>
              <a:endParaRPr lang="en-US" dirty="0">
                <a:latin typeface="Inter" panose="020B0502030000000004" pitchFamily="34" charset="0"/>
                <a:ea typeface="Inter" panose="020B0502030000000004" pitchFamily="34" charset="0"/>
              </a:endParaRPr>
            </a:p>
          </p:txBody>
        </p:sp>
      </p:grpSp>
      <p:grpSp>
        <p:nvGrpSpPr>
          <p:cNvPr id="26" name="Group 25">
            <a:extLst>
              <a:ext uri="{FF2B5EF4-FFF2-40B4-BE49-F238E27FC236}">
                <a16:creationId xmlns:a16="http://schemas.microsoft.com/office/drawing/2014/main" id="{7EF187AB-46A0-8D37-35BD-375B4DB6B520}"/>
              </a:ext>
            </a:extLst>
          </p:cNvPr>
          <p:cNvGrpSpPr/>
          <p:nvPr/>
        </p:nvGrpSpPr>
        <p:grpSpPr>
          <a:xfrm>
            <a:off x="9548037" y="7067033"/>
            <a:ext cx="7121556" cy="1511423"/>
            <a:chOff x="9548037" y="7325978"/>
            <a:chExt cx="7121556" cy="1511423"/>
          </a:xfrm>
        </p:grpSpPr>
        <p:sp>
          <p:nvSpPr>
            <p:cNvPr id="12" name="Rectangle: Rounded Corners 11">
              <a:extLst>
                <a:ext uri="{FF2B5EF4-FFF2-40B4-BE49-F238E27FC236}">
                  <a16:creationId xmlns:a16="http://schemas.microsoft.com/office/drawing/2014/main" id="{4FEF9D2B-30B9-0A97-4E65-ABF399CC923F}"/>
                </a:ext>
              </a:extLst>
            </p:cNvPr>
            <p:cNvSpPr/>
            <p:nvPr/>
          </p:nvSpPr>
          <p:spPr>
            <a:xfrm>
              <a:off x="9548037" y="7325978"/>
              <a:ext cx="7121556" cy="1511423"/>
            </a:xfrm>
            <a:prstGeom prst="roundRect">
              <a:avLst/>
            </a:prstGeom>
            <a:solidFill>
              <a:schemeClr val="bg1"/>
            </a:solidFill>
            <a:ln>
              <a:noFill/>
            </a:ln>
            <a:effectLst>
              <a:outerShdw blurRad="508000" dist="2540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Google Shape;121;p17">
              <a:extLst>
                <a:ext uri="{FF2B5EF4-FFF2-40B4-BE49-F238E27FC236}">
                  <a16:creationId xmlns:a16="http://schemas.microsoft.com/office/drawing/2014/main" id="{9B55CADE-551D-C8C3-0AA2-FFBACC12568E}"/>
                </a:ext>
              </a:extLst>
            </p:cNvPr>
            <p:cNvSpPr/>
            <p:nvPr/>
          </p:nvSpPr>
          <p:spPr>
            <a:xfrm>
              <a:off x="10048458" y="7738789"/>
              <a:ext cx="685800" cy="685800"/>
            </a:xfrm>
            <a:prstGeom prst="ellipse">
              <a:avLst/>
            </a:prstGeom>
            <a:solidFill>
              <a:srgbClr val="FAA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Google Shape;122;p17">
              <a:extLst>
                <a:ext uri="{FF2B5EF4-FFF2-40B4-BE49-F238E27FC236}">
                  <a16:creationId xmlns:a16="http://schemas.microsoft.com/office/drawing/2014/main" id="{0DCE89D1-FD12-4BD8-8D9F-EAF2E3EA21A7}"/>
                </a:ext>
              </a:extLst>
            </p:cNvPr>
            <p:cNvSpPr txBox="1"/>
            <p:nvPr/>
          </p:nvSpPr>
          <p:spPr>
            <a:xfrm>
              <a:off x="10048459" y="7881634"/>
              <a:ext cx="6858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1E1E1E"/>
                  </a:solidFill>
                  <a:latin typeface="Inter Tight Medium"/>
                  <a:ea typeface="Inter Tight Medium"/>
                  <a:cs typeface="Inter Tight Medium"/>
                  <a:sym typeface="Inter Tight Medium"/>
                </a:rPr>
                <a:t>04</a:t>
              </a:r>
              <a:endParaRPr dirty="0"/>
            </a:p>
          </p:txBody>
        </p:sp>
        <p:sp>
          <p:nvSpPr>
            <p:cNvPr id="22" name="Google Shape;124;p17">
              <a:extLst>
                <a:ext uri="{FF2B5EF4-FFF2-40B4-BE49-F238E27FC236}">
                  <a16:creationId xmlns:a16="http://schemas.microsoft.com/office/drawing/2014/main" id="{CE2999E3-71B1-DC1C-BE10-8F9BB4CBDD08}"/>
                </a:ext>
              </a:extLst>
            </p:cNvPr>
            <p:cNvSpPr txBox="1"/>
            <p:nvPr/>
          </p:nvSpPr>
          <p:spPr>
            <a:xfrm>
              <a:off x="11008858" y="7666211"/>
              <a:ext cx="522075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1E1E1E"/>
                  </a:solidFill>
                  <a:latin typeface="Inter" panose="020B0502030000000004" pitchFamily="34" charset="0"/>
                  <a:ea typeface="Inter" panose="020B0502030000000004" pitchFamily="34" charset="0"/>
                  <a:cs typeface="Inter Tight Medium"/>
                </a:rPr>
                <a:t>Recite and reflect upon verses 1-14 of Surah </a:t>
              </a:r>
              <a:r>
                <a:rPr lang="en-US" sz="2400" dirty="0" err="1">
                  <a:solidFill>
                    <a:srgbClr val="1E1E1E"/>
                  </a:solidFill>
                  <a:latin typeface="Inter" panose="020B0502030000000004" pitchFamily="34" charset="0"/>
                  <a:ea typeface="Inter" panose="020B0502030000000004" pitchFamily="34" charset="0"/>
                  <a:cs typeface="Inter Tight Medium"/>
                </a:rPr>
                <a:t>Qāf</a:t>
              </a:r>
              <a:endParaRPr lang="en-US" sz="2400" dirty="0">
                <a:solidFill>
                  <a:srgbClr val="1E1E1E"/>
                </a:solidFill>
                <a:latin typeface="Inter" panose="020B0502030000000004" pitchFamily="34" charset="0"/>
                <a:ea typeface="Inter" panose="020B0502030000000004" pitchFamily="34" charset="0"/>
                <a:cs typeface="Inter Tight Medium"/>
              </a:endParaRPr>
            </a:p>
          </p:txBody>
        </p:sp>
      </p:grpSp>
      <p:pic>
        <p:nvPicPr>
          <p:cNvPr id="23" name="Graphic 22">
            <a:extLst>
              <a:ext uri="{FF2B5EF4-FFF2-40B4-BE49-F238E27FC236}">
                <a16:creationId xmlns:a16="http://schemas.microsoft.com/office/drawing/2014/main" id="{6D8CA011-D846-148B-9007-F473DFBB0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0117" y="9687181"/>
            <a:ext cx="2366253" cy="249771"/>
          </a:xfrm>
          <a:prstGeom prst="rect">
            <a:avLst/>
          </a:prstGeom>
        </p:spPr>
      </p:pic>
    </p:spTree>
    <p:extLst>
      <p:ext uri="{BB962C8B-B14F-4D97-AF65-F5344CB8AC3E}">
        <p14:creationId xmlns:p14="http://schemas.microsoft.com/office/powerpoint/2010/main" val="40401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1C7E9F-0334-FFC1-2FF4-2F7599C2C0F8}"/>
              </a:ext>
            </a:extLst>
          </p:cNvPr>
          <p:cNvSpPr txBox="1"/>
          <p:nvPr/>
        </p:nvSpPr>
        <p:spPr>
          <a:xfrm>
            <a:off x="3066231" y="5658497"/>
            <a:ext cx="12470524" cy="3046988"/>
          </a:xfrm>
          <a:prstGeom prst="rect">
            <a:avLst/>
          </a:prstGeom>
          <a:noFill/>
        </p:spPr>
        <p:txBody>
          <a:bodyPr wrap="square" rtlCol="0">
            <a:spAutoFit/>
          </a:bodyPr>
          <a:lstStyle/>
          <a:p>
            <a:pPr algn="ctr"/>
            <a:r>
              <a:rPr lang="en-US" sz="9600" dirty="0">
                <a:solidFill>
                  <a:srgbClr val="4B116F"/>
                </a:solidFill>
                <a:latin typeface="Inter Medium" panose="020B0604020202020204" charset="0"/>
                <a:ea typeface="Inter Medium" panose="020B0604020202020204" charset="0"/>
              </a:rPr>
              <a:t>Are You Ready </a:t>
            </a:r>
          </a:p>
          <a:p>
            <a:pPr algn="ctr"/>
            <a:r>
              <a:rPr lang="en-US" sz="9600" dirty="0">
                <a:solidFill>
                  <a:srgbClr val="4B116F"/>
                </a:solidFill>
                <a:latin typeface="Inter Medium" panose="020B0604020202020204" charset="0"/>
                <a:ea typeface="Inter Medium" panose="020B0604020202020204" charset="0"/>
              </a:rPr>
              <a:t>to Win?</a:t>
            </a:r>
            <a:endParaRPr lang="en-GB" sz="9600" dirty="0">
              <a:solidFill>
                <a:srgbClr val="4B116F"/>
              </a:solidFill>
              <a:latin typeface="Inter Medium" panose="020B0604020202020204" charset="0"/>
              <a:ea typeface="Inter Medium" panose="020B0604020202020204" charset="0"/>
            </a:endParaRPr>
          </a:p>
        </p:txBody>
      </p:sp>
      <p:pic>
        <p:nvPicPr>
          <p:cNvPr id="8" name="Picture 7">
            <a:extLst>
              <a:ext uri="{FF2B5EF4-FFF2-40B4-BE49-F238E27FC236}">
                <a16:creationId xmlns:a16="http://schemas.microsoft.com/office/drawing/2014/main" id="{2EC40C76-4284-4895-6A8B-6F88423B0B43}"/>
              </a:ext>
            </a:extLst>
          </p:cNvPr>
          <p:cNvPicPr>
            <a:picLocks noChangeAspect="1"/>
          </p:cNvPicPr>
          <p:nvPr/>
        </p:nvPicPr>
        <p:blipFill>
          <a:blip r:embed="rId3"/>
          <a:stretch>
            <a:fillRect/>
          </a:stretch>
        </p:blipFill>
        <p:spPr>
          <a:xfrm>
            <a:off x="5334000" y="205274"/>
            <a:ext cx="7620000" cy="5080000"/>
          </a:xfrm>
          <a:prstGeom prst="rect">
            <a:avLst/>
          </a:prstGeom>
          <a:effectLst>
            <a:softEdge rad="609600"/>
          </a:effectLst>
        </p:spPr>
      </p:pic>
    </p:spTree>
    <p:extLst>
      <p:ext uri="{BB962C8B-B14F-4D97-AF65-F5344CB8AC3E}">
        <p14:creationId xmlns:p14="http://schemas.microsoft.com/office/powerpoint/2010/main" val="5734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C3DF8A8-27E2-0618-2B14-C3BF0EAE7F70}"/>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85D98F94-159C-48D6-2EFE-23BD2CD29AB2}"/>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A2C6E5E3-8D0A-4EB5-4885-3C7902297367}"/>
              </a:ext>
            </a:extLst>
          </p:cNvPr>
          <p:cNvSpPr txBox="1"/>
          <p:nvPr/>
        </p:nvSpPr>
        <p:spPr>
          <a:xfrm>
            <a:off x="1843549" y="2673520"/>
            <a:ext cx="8672051" cy="112334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600"/>
              </a:spcAft>
            </a:pPr>
            <a:r>
              <a:rPr lang="en-US" sz="2400" dirty="0">
                <a:solidFill>
                  <a:srgbClr val="1E1E1E"/>
                </a:solidFill>
                <a:latin typeface="Inter Light"/>
                <a:ea typeface="Inter Light"/>
                <a:cs typeface="Inter Light"/>
                <a:sym typeface="Inter Light"/>
              </a:rPr>
              <a:t>The Prophet</a:t>
            </a:r>
            <a:r>
              <a:rPr lang="ar-SA" sz="2400" dirty="0">
                <a:solidFill>
                  <a:srgbClr val="1E1E1E"/>
                </a:solidFill>
                <a:latin typeface="Inter Light"/>
                <a:ea typeface="Inter Light"/>
                <a:cs typeface="Inter Light"/>
                <a:sym typeface="Inter Light"/>
              </a:rPr>
              <a:t>ﷺ </a:t>
            </a:r>
            <a:r>
              <a:rPr lang="en-US" sz="2400" dirty="0">
                <a:solidFill>
                  <a:srgbClr val="1E1E1E"/>
                </a:solidFill>
                <a:latin typeface="Inter Light"/>
                <a:ea typeface="Inter Light"/>
                <a:cs typeface="Inter Light"/>
                <a:sym typeface="Inter Light"/>
              </a:rPr>
              <a:t> would recite Surah </a:t>
            </a:r>
            <a:r>
              <a:rPr lang="en-US" sz="2400" dirty="0" err="1">
                <a:solidFill>
                  <a:srgbClr val="1E1E1E"/>
                </a:solidFill>
                <a:latin typeface="Inter Light"/>
                <a:ea typeface="Inter Light"/>
                <a:cs typeface="Inter Light"/>
                <a:sym typeface="Inter Light"/>
              </a:rPr>
              <a:t>Qāf</a:t>
            </a:r>
            <a:r>
              <a:rPr lang="en-US" sz="2400" dirty="0">
                <a:solidFill>
                  <a:srgbClr val="1E1E1E"/>
                </a:solidFill>
                <a:latin typeface="Inter Light"/>
                <a:ea typeface="Inter Light"/>
                <a:cs typeface="Inter Light"/>
                <a:sym typeface="Inter Light"/>
              </a:rPr>
              <a:t>  in large gatherings:</a:t>
            </a:r>
          </a:p>
          <a:p>
            <a:pPr marR="0" lvl="0" algn="l" rtl="0">
              <a:lnSpc>
                <a:spcPct val="150000"/>
              </a:lnSpc>
              <a:spcBef>
                <a:spcPts val="0"/>
              </a:spcBef>
              <a:spcAft>
                <a:spcPts val="600"/>
              </a:spcAft>
            </a:pPr>
            <a:endParaRPr lang="en-PK" dirty="0"/>
          </a:p>
        </p:txBody>
      </p:sp>
      <p:sp>
        <p:nvSpPr>
          <p:cNvPr id="5" name="Google Shape;107;p16">
            <a:extLst>
              <a:ext uri="{FF2B5EF4-FFF2-40B4-BE49-F238E27FC236}">
                <a16:creationId xmlns:a16="http://schemas.microsoft.com/office/drawing/2014/main" id="{0A488A6C-1B95-6A81-04C9-B80F1E9BCFB5}"/>
              </a:ext>
            </a:extLst>
          </p:cNvPr>
          <p:cNvSpPr txBox="1"/>
          <p:nvPr/>
        </p:nvSpPr>
        <p:spPr>
          <a:xfrm>
            <a:off x="2008851" y="1420490"/>
            <a:ext cx="803590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 Special Surah</a:t>
            </a:r>
            <a:endParaRPr lang="en-US" sz="1200" dirty="0">
              <a:solidFill>
                <a:srgbClr val="4B116F"/>
              </a:solidFill>
              <a:latin typeface="+mj-lt"/>
            </a:endParaRPr>
          </a:p>
        </p:txBody>
      </p:sp>
      <p:graphicFrame>
        <p:nvGraphicFramePr>
          <p:cNvPr id="2" name="Diagram 1">
            <a:extLst>
              <a:ext uri="{FF2B5EF4-FFF2-40B4-BE49-F238E27FC236}">
                <a16:creationId xmlns:a16="http://schemas.microsoft.com/office/drawing/2014/main" id="{657D1BCF-0A4B-0EBE-8E0B-2E9D6FB18880}"/>
              </a:ext>
            </a:extLst>
          </p:cNvPr>
          <p:cNvGraphicFramePr/>
          <p:nvPr>
            <p:extLst>
              <p:ext uri="{D42A27DB-BD31-4B8C-83A1-F6EECF244321}">
                <p14:modId xmlns:p14="http://schemas.microsoft.com/office/powerpoint/2010/main" val="3513895213"/>
              </p:ext>
            </p:extLst>
          </p:nvPr>
        </p:nvGraphicFramePr>
        <p:xfrm>
          <a:off x="1843549" y="3642928"/>
          <a:ext cx="8201203" cy="5140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DB63D0E8-19E3-F2A3-FEB5-4A9B45C2A0CF}"/>
              </a:ext>
            </a:extLst>
          </p:cNvPr>
          <p:cNvPicPr>
            <a:picLocks noChangeAspect="1"/>
          </p:cNvPicPr>
          <p:nvPr/>
        </p:nvPicPr>
        <p:blipFill>
          <a:blip r:embed="rId8"/>
          <a:stretch>
            <a:fillRect/>
          </a:stretch>
        </p:blipFill>
        <p:spPr>
          <a:xfrm>
            <a:off x="10044752" y="3925029"/>
            <a:ext cx="7713227" cy="5140143"/>
          </a:xfrm>
          <a:prstGeom prst="rect">
            <a:avLst/>
          </a:prstGeom>
          <a:effectLst>
            <a:softEdge rad="647700"/>
          </a:effectLst>
        </p:spPr>
      </p:pic>
    </p:spTree>
    <p:extLst>
      <p:ext uri="{BB962C8B-B14F-4D97-AF65-F5344CB8AC3E}">
        <p14:creationId xmlns:p14="http://schemas.microsoft.com/office/powerpoint/2010/main" val="23497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4BF40EDD-283A-47DA-97CD-1F09CA569123}"/>
                                            </p:graphicEl>
                                          </p:spTgt>
                                        </p:tgtEl>
                                        <p:attrNameLst>
                                          <p:attrName>style.visibility</p:attrName>
                                        </p:attrNameLst>
                                      </p:cBhvr>
                                      <p:to>
                                        <p:strVal val="visible"/>
                                      </p:to>
                                    </p:set>
                                    <p:anim calcmode="lin" valueType="num">
                                      <p:cBhvr additive="base">
                                        <p:cTn id="7" dur="500" fill="hold"/>
                                        <p:tgtEl>
                                          <p:spTgt spid="2">
                                            <p:graphicEl>
                                              <a:dgm id="{4BF40EDD-283A-47DA-97CD-1F09CA56912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4BF40EDD-283A-47DA-97CD-1F09CA56912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19363B8A-4D1F-4F04-B7CF-0AB7E4FA3635}"/>
                                            </p:graphicEl>
                                          </p:spTgt>
                                        </p:tgtEl>
                                        <p:attrNameLst>
                                          <p:attrName>style.visibility</p:attrName>
                                        </p:attrNameLst>
                                      </p:cBhvr>
                                      <p:to>
                                        <p:strVal val="visible"/>
                                      </p:to>
                                    </p:set>
                                    <p:anim calcmode="lin" valueType="num">
                                      <p:cBhvr additive="base">
                                        <p:cTn id="13" dur="500" fill="hold"/>
                                        <p:tgtEl>
                                          <p:spTgt spid="2">
                                            <p:graphicEl>
                                              <a:dgm id="{19363B8A-4D1F-4F04-B7CF-0AB7E4FA363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19363B8A-4D1F-4F04-B7CF-0AB7E4FA3635}"/>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926BB45C-DAD5-488A-8525-D5A8F25263A7}"/>
                                            </p:graphicEl>
                                          </p:spTgt>
                                        </p:tgtEl>
                                        <p:attrNameLst>
                                          <p:attrName>style.visibility</p:attrName>
                                        </p:attrNameLst>
                                      </p:cBhvr>
                                      <p:to>
                                        <p:strVal val="visible"/>
                                      </p:to>
                                    </p:set>
                                    <p:anim calcmode="lin" valueType="num">
                                      <p:cBhvr additive="base">
                                        <p:cTn id="19" dur="500" fill="hold"/>
                                        <p:tgtEl>
                                          <p:spTgt spid="2">
                                            <p:graphicEl>
                                              <a:dgm id="{926BB45C-DAD5-488A-8525-D5A8F25263A7}"/>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926BB45C-DAD5-488A-8525-D5A8F25263A7}"/>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graphicEl>
                                              <a:dgm id="{AD034CFA-267E-42F1-B4F4-220C780ED432}"/>
                                            </p:graphicEl>
                                          </p:spTgt>
                                        </p:tgtEl>
                                        <p:attrNameLst>
                                          <p:attrName>style.visibility</p:attrName>
                                        </p:attrNameLst>
                                      </p:cBhvr>
                                      <p:to>
                                        <p:strVal val="visible"/>
                                      </p:to>
                                    </p:set>
                                    <p:anim calcmode="lin" valueType="num">
                                      <p:cBhvr additive="base">
                                        <p:cTn id="25" dur="500" fill="hold"/>
                                        <p:tgtEl>
                                          <p:spTgt spid="2">
                                            <p:graphicEl>
                                              <a:dgm id="{AD034CFA-267E-42F1-B4F4-220C780ED432}"/>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dgm id="{AD034CFA-267E-42F1-B4F4-220C780ED43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E4581846-71DF-84B2-12BB-3B02ABBA1C54}"/>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4E05090A-5732-49DC-2C52-136ED06B4767}"/>
              </a:ext>
            </a:extLst>
          </p:cNvPr>
          <p:cNvSpPr/>
          <p:nvPr/>
        </p:nvSpPr>
        <p:spPr>
          <a:xfrm>
            <a:off x="9148517" y="4661429"/>
            <a:ext cx="7912045" cy="1038980"/>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E897C786-D19C-BED4-D1BB-44129CE52B45}"/>
              </a:ext>
            </a:extLst>
          </p:cNvPr>
          <p:cNvSpPr txBox="1"/>
          <p:nvPr/>
        </p:nvSpPr>
        <p:spPr>
          <a:xfrm>
            <a:off x="1932841" y="1444743"/>
            <a:ext cx="597548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A Powerful Beginning</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89C1E58B-B487-94C2-A8DE-D38958D98BBA}"/>
              </a:ext>
            </a:extLst>
          </p:cNvPr>
          <p:cNvSpPr txBox="1"/>
          <p:nvPr/>
        </p:nvSpPr>
        <p:spPr>
          <a:xfrm>
            <a:off x="1932842" y="3501521"/>
            <a:ext cx="6527418" cy="26160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ar-SA" sz="2400" i="0" u="none" strike="noStrike" dirty="0">
                <a:solidFill>
                  <a:srgbClr val="413169"/>
                </a:solidFill>
                <a:effectLst/>
                <a:latin typeface="Noto Naskh Arabic SemiBold" pitchFamily="2" charset="-78"/>
                <a:cs typeface="Noto Naskh Arabic SemiBold" pitchFamily="2" charset="-78"/>
              </a:rPr>
              <a:t>ق</a:t>
            </a:r>
            <a:r>
              <a:rPr lang="en-US" sz="2400" i="0" u="none" strike="noStrike" dirty="0">
                <a:solidFill>
                  <a:srgbClr val="413169"/>
                </a:solidFill>
                <a:effectLst/>
                <a:latin typeface="Noto Naskh Arabic SemiBold" pitchFamily="2" charset="-78"/>
                <a:cs typeface="Noto Naskh Arabic SemiBold" pitchFamily="2" charset="-78"/>
              </a:rPr>
              <a:t>: </a:t>
            </a:r>
            <a:r>
              <a:rPr lang="en-GB" sz="2400" dirty="0">
                <a:solidFill>
                  <a:srgbClr val="1E1E1E"/>
                </a:solidFill>
                <a:latin typeface="Inter Light"/>
                <a:ea typeface="Inter Light"/>
                <a:cs typeface="Inter Light"/>
                <a:sym typeface="Inter Light"/>
              </a:rPr>
              <a:t>Strong letter: why? </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Letter repeated in the surah</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What is the function of an oath?</a:t>
            </a:r>
            <a:endParaRPr lang="en-US" sz="2400" dirty="0">
              <a:solidFill>
                <a:srgbClr val="1E1E1E"/>
              </a:solidFill>
              <a:latin typeface="Inter Light"/>
              <a:ea typeface="Inter Light"/>
              <a:cs typeface="Inter Light"/>
              <a:sym typeface="Inter Light"/>
            </a:endParaRPr>
          </a:p>
          <a:p>
            <a:pPr marL="342900" marR="0" lvl="0" indent="-342900" algn="l" rtl="0">
              <a:lnSpc>
                <a:spcPct val="150000"/>
              </a:lnSpc>
              <a:spcBef>
                <a:spcPts val="0"/>
              </a:spcBef>
              <a:spcAft>
                <a:spcPts val="600"/>
              </a:spcAft>
              <a:buFont typeface="Arial" panose="020B0604020202020204" pitchFamily="34" charset="0"/>
              <a:buChar char="•"/>
            </a:pPr>
            <a:r>
              <a:rPr lang="ar-SA" sz="2400" i="0" u="none" strike="noStrike" dirty="0">
                <a:solidFill>
                  <a:srgbClr val="413169"/>
                </a:solidFill>
                <a:effectLst/>
                <a:latin typeface="Noto Naskh Arabic SemiBold" pitchFamily="2" charset="-78"/>
                <a:cs typeface="Noto Naskh Arabic SemiBold" pitchFamily="2" charset="-78"/>
              </a:rPr>
              <a:t>ٱلْمَجِيدِ </a:t>
            </a:r>
            <a:r>
              <a:rPr lang="en-US" sz="2400" i="0" u="none" strike="noStrike" dirty="0">
                <a:solidFill>
                  <a:srgbClr val="413169"/>
                </a:solidFill>
                <a:effectLst/>
                <a:latin typeface="Noto Naskh Arabic SemiBold" pitchFamily="2" charset="-78"/>
                <a:cs typeface="Noto Naskh Arabic SemiBold" pitchFamily="2" charset="-78"/>
              </a:rPr>
              <a:t>: </a:t>
            </a:r>
            <a:r>
              <a:rPr lang="en-US" sz="2400" dirty="0">
                <a:solidFill>
                  <a:srgbClr val="1E1E1E"/>
                </a:solidFill>
                <a:latin typeface="Inter Light"/>
                <a:ea typeface="Inter Light"/>
                <a:cs typeface="Inter Light"/>
                <a:sym typeface="Inter Light"/>
              </a:rPr>
              <a:t>Lofty, glorious, majestic</a:t>
            </a:r>
          </a:p>
        </p:txBody>
      </p:sp>
      <p:sp>
        <p:nvSpPr>
          <p:cNvPr id="5" name="Background frame">
            <a:extLst>
              <a:ext uri="{FF2B5EF4-FFF2-40B4-BE49-F238E27FC236}">
                <a16:creationId xmlns:a16="http://schemas.microsoft.com/office/drawing/2014/main" id="{55EE2159-17A3-1282-0E32-F5F0F5C85B2E}"/>
              </a:ext>
            </a:extLst>
          </p:cNvPr>
          <p:cNvSpPr/>
          <p:nvPr/>
        </p:nvSpPr>
        <p:spPr>
          <a:xfrm>
            <a:off x="9144000" y="2518551"/>
            <a:ext cx="7912045" cy="1813187"/>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CBC01F6E-2666-A7D4-6D5F-1B58015D380F}"/>
              </a:ext>
            </a:extLst>
          </p:cNvPr>
          <p:cNvSpPr txBox="1"/>
          <p:nvPr/>
        </p:nvSpPr>
        <p:spPr>
          <a:xfrm>
            <a:off x="9836727" y="5000202"/>
            <a:ext cx="6965193" cy="461665"/>
          </a:xfrm>
          <a:prstGeom prst="rect">
            <a:avLst/>
          </a:prstGeom>
          <a:noFill/>
        </p:spPr>
        <p:txBody>
          <a:bodyPr wrap="square" rtlCol="0">
            <a:spAutoFit/>
          </a:bodyPr>
          <a:lstStyle/>
          <a:p>
            <a:pPr marL="0" indent="0" algn="ctr">
              <a:buNone/>
            </a:pPr>
            <a:r>
              <a:rPr lang="en-GB" sz="2400" b="0" i="0" u="none" strike="noStrike" dirty="0" err="1">
                <a:solidFill>
                  <a:srgbClr val="000000"/>
                </a:solidFill>
                <a:effectLst/>
                <a:latin typeface="Inter"/>
              </a:rPr>
              <a:t>Qaf</a:t>
            </a:r>
            <a:r>
              <a:rPr lang="en-GB" sz="2400" b="0" i="0" u="none" strike="noStrike" dirty="0">
                <a:solidFill>
                  <a:srgbClr val="000000"/>
                </a:solidFill>
                <a:effectLst/>
                <a:latin typeface="Inter"/>
              </a:rPr>
              <a:t> - By the glorious Quran!</a:t>
            </a:r>
            <a:endParaRPr lang="en-GB" sz="4400" dirty="0">
              <a:effectLst/>
            </a:endParaRPr>
          </a:p>
        </p:txBody>
      </p:sp>
      <p:sp>
        <p:nvSpPr>
          <p:cNvPr id="7" name="Arabic Dua">
            <a:extLst>
              <a:ext uri="{FF2B5EF4-FFF2-40B4-BE49-F238E27FC236}">
                <a16:creationId xmlns:a16="http://schemas.microsoft.com/office/drawing/2014/main" id="{FA7B2CFA-D6E3-36CD-D2D5-FEF883449B89}"/>
              </a:ext>
            </a:extLst>
          </p:cNvPr>
          <p:cNvSpPr txBox="1"/>
          <p:nvPr/>
        </p:nvSpPr>
        <p:spPr>
          <a:xfrm>
            <a:off x="9399373" y="3065109"/>
            <a:ext cx="7363622" cy="854080"/>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قٓ وَٱلْقُرْءَانِ ٱلْمَجِيدِ ‎﴿١﴾‏</a:t>
            </a:r>
          </a:p>
        </p:txBody>
      </p:sp>
      <p:sp>
        <p:nvSpPr>
          <p:cNvPr id="8" name="Freeform: Shape 7">
            <a:extLst>
              <a:ext uri="{FF2B5EF4-FFF2-40B4-BE49-F238E27FC236}">
                <a16:creationId xmlns:a16="http://schemas.microsoft.com/office/drawing/2014/main" id="{AD5AF63E-D07B-66B4-52E9-6A6742D4EF50}"/>
              </a:ext>
            </a:extLst>
          </p:cNvPr>
          <p:cNvSpPr/>
          <p:nvPr/>
        </p:nvSpPr>
        <p:spPr>
          <a:xfrm rot="20799858">
            <a:off x="-245960" y="5234151"/>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11" name="Picture 10">
            <a:extLst>
              <a:ext uri="{FF2B5EF4-FFF2-40B4-BE49-F238E27FC236}">
                <a16:creationId xmlns:a16="http://schemas.microsoft.com/office/drawing/2014/main" id="{882D9041-69A4-5A2E-0C8B-FDA5B0640B39}"/>
              </a:ext>
            </a:extLst>
          </p:cNvPr>
          <p:cNvPicPr>
            <a:picLocks noChangeAspect="1"/>
          </p:cNvPicPr>
          <p:nvPr/>
        </p:nvPicPr>
        <p:blipFill>
          <a:blip r:embed="rId3"/>
          <a:stretch>
            <a:fillRect/>
          </a:stretch>
        </p:blipFill>
        <p:spPr>
          <a:xfrm>
            <a:off x="10676581" y="6407586"/>
            <a:ext cx="4846882" cy="3229993"/>
          </a:xfrm>
          <a:prstGeom prst="rect">
            <a:avLst/>
          </a:prstGeom>
          <a:effectLst>
            <a:softEdge rad="635000"/>
          </a:effectLst>
        </p:spPr>
      </p:pic>
    </p:spTree>
    <p:extLst>
      <p:ext uri="{BB962C8B-B14F-4D97-AF65-F5344CB8AC3E}">
        <p14:creationId xmlns:p14="http://schemas.microsoft.com/office/powerpoint/2010/main" val="42866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D7321D6-B60D-A1D2-CD38-A9556470ADBE}"/>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879F01B8-CBA5-40FD-FAA1-5CF4227F3417}"/>
              </a:ext>
            </a:extLst>
          </p:cNvPr>
          <p:cNvSpPr/>
          <p:nvPr/>
        </p:nvSpPr>
        <p:spPr>
          <a:xfrm rot="20799858" flipH="1" flipV="1">
            <a:off x="9828274" y="-1034392"/>
            <a:ext cx="8575502" cy="4024688"/>
          </a:xfrm>
          <a:custGeom>
            <a:avLst/>
            <a:gdLst>
              <a:gd name="connsiteX0" fmla="*/ 758633 w 2319348"/>
              <a:gd name="connsiteY0" fmla="*/ 99773 h 1088526"/>
              <a:gd name="connsiteX1" fmla="*/ 585988 w 2319348"/>
              <a:gd name="connsiteY1" fmla="*/ 61583 h 1088526"/>
              <a:gd name="connsiteX2" fmla="*/ 250833 w 2319348"/>
              <a:gd name="connsiteY2" fmla="*/ 14785 h 1088526"/>
              <a:gd name="connsiteX3" fmla="*/ 127704 w 2319348"/>
              <a:gd name="connsiteY3" fmla="*/ 0 h 1088526"/>
              <a:gd name="connsiteX4" fmla="*/ 0 w 2319348"/>
              <a:gd name="connsiteY4" fmla="*/ 538729 h 1088526"/>
              <a:gd name="connsiteX5" fmla="*/ 2319348 w 2319348"/>
              <a:gd name="connsiteY5" fmla="*/ 1088526 h 1088526"/>
              <a:gd name="connsiteX6" fmla="*/ 2284277 w 2319348"/>
              <a:gd name="connsiteY6" fmla="*/ 1043739 h 1088526"/>
              <a:gd name="connsiteX7" fmla="*/ 2002911 w 2319348"/>
              <a:gd name="connsiteY7" fmla="*/ 754786 h 1088526"/>
              <a:gd name="connsiteX8" fmla="*/ 758633 w 2319348"/>
              <a:gd name="connsiteY8" fmla="*/ 99773 h 10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48" h="1088526">
                <a:moveTo>
                  <a:pt x="758633" y="99773"/>
                </a:moveTo>
                <a:cubicBezTo>
                  <a:pt x="700296" y="85153"/>
                  <a:pt x="642665" y="72482"/>
                  <a:pt x="585988" y="61583"/>
                </a:cubicBezTo>
                <a:cubicBezTo>
                  <a:pt x="471546" y="40875"/>
                  <a:pt x="360917" y="27251"/>
                  <a:pt x="250833" y="14785"/>
                </a:cubicBezTo>
                <a:lnTo>
                  <a:pt x="127704" y="0"/>
                </a:lnTo>
                <a:lnTo>
                  <a:pt x="0" y="538729"/>
                </a:lnTo>
                <a:lnTo>
                  <a:pt x="2319348" y="1088526"/>
                </a:lnTo>
                <a:lnTo>
                  <a:pt x="2284277" y="1043739"/>
                </a:lnTo>
                <a:cubicBezTo>
                  <a:pt x="2196451" y="939863"/>
                  <a:pt x="2101140" y="842526"/>
                  <a:pt x="2002911" y="754786"/>
                </a:cubicBezTo>
                <a:cubicBezTo>
                  <a:pt x="1609987" y="400009"/>
                  <a:pt x="1166994" y="202117"/>
                  <a:pt x="758633" y="99773"/>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dirty="0">
              <a:solidFill>
                <a:schemeClr val="tx1"/>
              </a:solidFill>
            </a:endParaRPr>
          </a:p>
        </p:txBody>
      </p:sp>
      <p:sp>
        <p:nvSpPr>
          <p:cNvPr id="4" name="Google Shape;203;p22">
            <a:extLst>
              <a:ext uri="{FF2B5EF4-FFF2-40B4-BE49-F238E27FC236}">
                <a16:creationId xmlns:a16="http://schemas.microsoft.com/office/drawing/2014/main" id="{C1CAA1D9-4849-67ED-2708-24FA98246440}"/>
              </a:ext>
            </a:extLst>
          </p:cNvPr>
          <p:cNvSpPr txBox="1"/>
          <p:nvPr/>
        </p:nvSpPr>
        <p:spPr>
          <a:xfrm>
            <a:off x="1908355" y="3160532"/>
            <a:ext cx="8529424" cy="1123344"/>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600"/>
              </a:spcAft>
            </a:pPr>
            <a:r>
              <a:rPr lang="en-GB" sz="2400" dirty="0">
                <a:solidFill>
                  <a:srgbClr val="1E1E1E"/>
                </a:solidFill>
                <a:latin typeface="Inter Light"/>
                <a:ea typeface="Inter Light"/>
                <a:cs typeface="Inter Light"/>
                <a:sym typeface="Inter Light"/>
              </a:rPr>
              <a:t>Be honest with yourself! I’m not going to ask for feedback.</a:t>
            </a:r>
            <a:endParaRPr lang="en-US" sz="2400" dirty="0">
              <a:solidFill>
                <a:srgbClr val="1E1E1E"/>
              </a:solidFill>
              <a:latin typeface="Inter Light"/>
              <a:ea typeface="Inter Light"/>
              <a:cs typeface="Inter Light"/>
              <a:sym typeface="Inter Light"/>
            </a:endParaRPr>
          </a:p>
          <a:p>
            <a:pPr marR="0" lvl="0" algn="l" rtl="0">
              <a:lnSpc>
                <a:spcPct val="150000"/>
              </a:lnSpc>
              <a:spcBef>
                <a:spcPts val="0"/>
              </a:spcBef>
              <a:spcAft>
                <a:spcPts val="600"/>
              </a:spcAft>
            </a:pPr>
            <a:endParaRPr lang="en-PK" dirty="0"/>
          </a:p>
        </p:txBody>
      </p:sp>
      <p:sp>
        <p:nvSpPr>
          <p:cNvPr id="5" name="Google Shape;107;p16">
            <a:extLst>
              <a:ext uri="{FF2B5EF4-FFF2-40B4-BE49-F238E27FC236}">
                <a16:creationId xmlns:a16="http://schemas.microsoft.com/office/drawing/2014/main" id="{9363EF4C-15E5-07EA-5564-97DA83D1C69C}"/>
              </a:ext>
            </a:extLst>
          </p:cNvPr>
          <p:cNvSpPr txBox="1"/>
          <p:nvPr/>
        </p:nvSpPr>
        <p:spPr>
          <a:xfrm>
            <a:off x="2008851" y="1420490"/>
            <a:ext cx="803590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highlight>
                  <a:srgbClr val="FAAC69"/>
                </a:highlight>
                <a:latin typeface="+mj-lt"/>
                <a:ea typeface="Inter Tight Medium"/>
                <a:cs typeface="Inter Tight Medium"/>
                <a:sym typeface="Inter Tight Medium"/>
              </a:rPr>
              <a:t>Time to Reflect</a:t>
            </a:r>
            <a:endParaRPr lang="en-US" sz="1200" dirty="0">
              <a:solidFill>
                <a:srgbClr val="4B116F"/>
              </a:solidFill>
              <a:highlight>
                <a:srgbClr val="FAAC69"/>
              </a:highlight>
              <a:latin typeface="+mj-lt"/>
            </a:endParaRPr>
          </a:p>
        </p:txBody>
      </p:sp>
      <p:graphicFrame>
        <p:nvGraphicFramePr>
          <p:cNvPr id="6" name="Diagram 5">
            <a:extLst>
              <a:ext uri="{FF2B5EF4-FFF2-40B4-BE49-F238E27FC236}">
                <a16:creationId xmlns:a16="http://schemas.microsoft.com/office/drawing/2014/main" id="{2F1BA9FE-77D4-0AE3-1C11-2A6C41D83669}"/>
              </a:ext>
            </a:extLst>
          </p:cNvPr>
          <p:cNvGraphicFramePr/>
          <p:nvPr>
            <p:extLst>
              <p:ext uri="{D42A27DB-BD31-4B8C-83A1-F6EECF244321}">
                <p14:modId xmlns:p14="http://schemas.microsoft.com/office/powerpoint/2010/main" val="2502605661"/>
              </p:ext>
            </p:extLst>
          </p:nvPr>
        </p:nvGraphicFramePr>
        <p:xfrm>
          <a:off x="1908355" y="3925031"/>
          <a:ext cx="9272586" cy="4859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65592B5-037D-35D4-A7CF-2F238594097E}"/>
              </a:ext>
            </a:extLst>
          </p:cNvPr>
          <p:cNvPicPr>
            <a:picLocks noChangeAspect="1"/>
          </p:cNvPicPr>
          <p:nvPr/>
        </p:nvPicPr>
        <p:blipFill>
          <a:blip r:embed="rId8"/>
          <a:stretch>
            <a:fillRect/>
          </a:stretch>
        </p:blipFill>
        <p:spPr>
          <a:xfrm>
            <a:off x="11547048" y="3831613"/>
            <a:ext cx="6096000" cy="4691063"/>
          </a:xfrm>
          <a:prstGeom prst="rect">
            <a:avLst/>
          </a:prstGeom>
          <a:effectLst>
            <a:softEdge rad="685800"/>
          </a:effectLst>
        </p:spPr>
      </p:pic>
    </p:spTree>
    <p:extLst>
      <p:ext uri="{BB962C8B-B14F-4D97-AF65-F5344CB8AC3E}">
        <p14:creationId xmlns:p14="http://schemas.microsoft.com/office/powerpoint/2010/main" val="22362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F0BD7CA7-1F5B-4BA2-B434-45730325F87B}"/>
                                            </p:graphicEl>
                                          </p:spTgt>
                                        </p:tgtEl>
                                        <p:attrNameLst>
                                          <p:attrName>style.visibility</p:attrName>
                                        </p:attrNameLst>
                                      </p:cBhvr>
                                      <p:to>
                                        <p:strVal val="visible"/>
                                      </p:to>
                                    </p:set>
                                    <p:anim calcmode="lin" valueType="num">
                                      <p:cBhvr additive="base">
                                        <p:cTn id="7" dur="500" fill="hold"/>
                                        <p:tgtEl>
                                          <p:spTgt spid="6">
                                            <p:graphicEl>
                                              <a:dgm id="{F0BD7CA7-1F5B-4BA2-B434-45730325F87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F0BD7CA7-1F5B-4BA2-B434-45730325F87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716EB27D-BE11-49C3-80AC-0D1C0348CDF4}"/>
                                            </p:graphicEl>
                                          </p:spTgt>
                                        </p:tgtEl>
                                        <p:attrNameLst>
                                          <p:attrName>style.visibility</p:attrName>
                                        </p:attrNameLst>
                                      </p:cBhvr>
                                      <p:to>
                                        <p:strVal val="visible"/>
                                      </p:to>
                                    </p:set>
                                    <p:anim calcmode="lin" valueType="num">
                                      <p:cBhvr additive="base">
                                        <p:cTn id="13" dur="500" fill="hold"/>
                                        <p:tgtEl>
                                          <p:spTgt spid="6">
                                            <p:graphicEl>
                                              <a:dgm id="{716EB27D-BE11-49C3-80AC-0D1C0348CDF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716EB27D-BE11-49C3-80AC-0D1C0348CDF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graphicEl>
                                              <a:dgm id="{08A19630-0B51-4390-B03B-A8EF4A2DD46B}"/>
                                            </p:graphicEl>
                                          </p:spTgt>
                                        </p:tgtEl>
                                        <p:attrNameLst>
                                          <p:attrName>style.visibility</p:attrName>
                                        </p:attrNameLst>
                                      </p:cBhvr>
                                      <p:to>
                                        <p:strVal val="visible"/>
                                      </p:to>
                                    </p:set>
                                    <p:anim calcmode="lin" valueType="num">
                                      <p:cBhvr additive="base">
                                        <p:cTn id="19" dur="500" fill="hold"/>
                                        <p:tgtEl>
                                          <p:spTgt spid="6">
                                            <p:graphicEl>
                                              <a:dgm id="{08A19630-0B51-4390-B03B-A8EF4A2DD46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graphicEl>
                                              <a:dgm id="{08A19630-0B51-4390-B03B-A8EF4A2DD46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A00621F9-C0E0-EAE7-C4BE-84C68D72AC2B}"/>
            </a:ext>
          </a:extLst>
        </p:cNvPr>
        <p:cNvGrpSpPr/>
        <p:nvPr/>
      </p:nvGrpSpPr>
      <p:grpSpPr>
        <a:xfrm>
          <a:off x="0" y="0"/>
          <a:ext cx="0" cy="0"/>
          <a:chOff x="0" y="0"/>
          <a:chExt cx="0" cy="0"/>
        </a:xfrm>
      </p:grpSpPr>
      <p:sp>
        <p:nvSpPr>
          <p:cNvPr id="9" name="Google Shape;110;p16">
            <a:extLst>
              <a:ext uri="{FF2B5EF4-FFF2-40B4-BE49-F238E27FC236}">
                <a16:creationId xmlns:a16="http://schemas.microsoft.com/office/drawing/2014/main" id="{EFF289DD-AF01-36FE-C016-9EFBB7247C9A}"/>
              </a:ext>
            </a:extLst>
          </p:cNvPr>
          <p:cNvSpPr/>
          <p:nvPr/>
        </p:nvSpPr>
        <p:spPr>
          <a:xfrm>
            <a:off x="9148517" y="4661429"/>
            <a:ext cx="7912045" cy="1829988"/>
          </a:xfrm>
          <a:prstGeom prst="roundRect">
            <a:avLst>
              <a:gd name="adj" fmla="val 17191"/>
            </a:avLst>
          </a:prstGeom>
          <a:solidFill>
            <a:schemeClr val="lt1"/>
          </a:solidFill>
          <a:ln>
            <a:noFill/>
          </a:ln>
          <a:effectLst>
            <a:outerShdw blurRad="710047" dist="254000" dir="8100000" algn="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2">
            <a:extLst>
              <a:ext uri="{FF2B5EF4-FFF2-40B4-BE49-F238E27FC236}">
                <a16:creationId xmlns:a16="http://schemas.microsoft.com/office/drawing/2014/main" id="{8D024A3B-1E5D-0F05-5D90-15E8E6CE7204}"/>
              </a:ext>
            </a:extLst>
          </p:cNvPr>
          <p:cNvSpPr txBox="1"/>
          <p:nvPr/>
        </p:nvSpPr>
        <p:spPr>
          <a:xfrm>
            <a:off x="1932841" y="1444743"/>
            <a:ext cx="597548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rgbClr val="4B116F"/>
                </a:solidFill>
                <a:latin typeface="+mj-lt"/>
                <a:ea typeface="Inter Tight Medium"/>
                <a:cs typeface="Inter Tight Medium"/>
                <a:sym typeface="Inter Tight Medium"/>
              </a:rPr>
              <a:t>How Strange! </a:t>
            </a:r>
            <a:endParaRPr sz="1600" dirty="0">
              <a:solidFill>
                <a:srgbClr val="4B116F"/>
              </a:solidFill>
              <a:latin typeface="+mj-lt"/>
            </a:endParaRPr>
          </a:p>
        </p:txBody>
      </p:sp>
      <p:sp>
        <p:nvSpPr>
          <p:cNvPr id="3" name="Google Shape;203;p22">
            <a:extLst>
              <a:ext uri="{FF2B5EF4-FFF2-40B4-BE49-F238E27FC236}">
                <a16:creationId xmlns:a16="http://schemas.microsoft.com/office/drawing/2014/main" id="{1CC01F3B-0FE8-8A82-D3B2-7AC1291BCC40}"/>
              </a:ext>
            </a:extLst>
          </p:cNvPr>
          <p:cNvSpPr txBox="1"/>
          <p:nvPr/>
        </p:nvSpPr>
        <p:spPr>
          <a:xfrm>
            <a:off x="1932842" y="3060076"/>
            <a:ext cx="6527418" cy="364711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600"/>
              </a:spcAft>
              <a:buFont typeface="Arial" panose="020B0604020202020204" pitchFamily="34" charset="0"/>
              <a:buChar char="•"/>
            </a:pPr>
            <a:r>
              <a:rPr lang="en-US" sz="2400" b="1" dirty="0">
                <a:solidFill>
                  <a:srgbClr val="1E1E1E"/>
                </a:solidFill>
                <a:latin typeface="Inter Light"/>
                <a:ea typeface="Inter Light"/>
                <a:cs typeface="Inter Light"/>
                <a:sym typeface="Inter Light"/>
              </a:rPr>
              <a:t>1</a:t>
            </a:r>
            <a:r>
              <a:rPr lang="en-US" sz="2400" b="1" baseline="30000" dirty="0">
                <a:solidFill>
                  <a:srgbClr val="1E1E1E"/>
                </a:solidFill>
                <a:latin typeface="Inter Light"/>
                <a:ea typeface="Inter Light"/>
                <a:cs typeface="Inter Light"/>
                <a:sym typeface="Inter Light"/>
              </a:rPr>
              <a:t>st</a:t>
            </a:r>
            <a:r>
              <a:rPr lang="en-US" sz="2400" b="1" dirty="0">
                <a:solidFill>
                  <a:srgbClr val="1E1E1E"/>
                </a:solidFill>
                <a:latin typeface="Inter Light"/>
                <a:ea typeface="Inter Light"/>
                <a:cs typeface="Inter Light"/>
                <a:sym typeface="Inter Light"/>
              </a:rPr>
              <a:t> issue </a:t>
            </a:r>
            <a:r>
              <a:rPr lang="en-US" sz="2400" dirty="0">
                <a:solidFill>
                  <a:srgbClr val="1E1E1E"/>
                </a:solidFill>
                <a:latin typeface="Inter Light"/>
                <a:ea typeface="Inter Light"/>
                <a:cs typeface="Inter Light"/>
                <a:sym typeface="Inter Light"/>
              </a:rPr>
              <a:t>raised by the Quraysh.</a:t>
            </a:r>
          </a:p>
          <a:p>
            <a:pPr marL="342900" marR="0" lvl="0" indent="-342900" algn="l" rtl="0">
              <a:lnSpc>
                <a:spcPct val="150000"/>
              </a:lnSpc>
              <a:spcBef>
                <a:spcPts val="0"/>
              </a:spcBef>
              <a:spcAft>
                <a:spcPts val="600"/>
              </a:spcAft>
              <a:buFont typeface="Arial" panose="020B0604020202020204" pitchFamily="34" charset="0"/>
              <a:buChar char="•"/>
            </a:pPr>
            <a:r>
              <a:rPr lang="en-US" sz="2400" dirty="0">
                <a:solidFill>
                  <a:srgbClr val="1E1E1E"/>
                </a:solidFill>
                <a:latin typeface="Inter Light"/>
                <a:ea typeface="Inter Light"/>
                <a:cs typeface="Inter Light"/>
                <a:sym typeface="Inter Light"/>
              </a:rPr>
              <a:t>Disbelievers: “Why did Allah send a human and not an angel?”</a:t>
            </a:r>
          </a:p>
          <a:p>
            <a:pPr marL="342900" marR="0" lvl="0" indent="-342900" algn="l" rtl="0">
              <a:lnSpc>
                <a:spcPct val="150000"/>
              </a:lnSpc>
              <a:spcBef>
                <a:spcPts val="0"/>
              </a:spcBef>
              <a:spcAft>
                <a:spcPts val="600"/>
              </a:spcAft>
              <a:buFont typeface="Arial" panose="020B0604020202020204" pitchFamily="34" charset="0"/>
              <a:buChar char="•"/>
            </a:pPr>
            <a:r>
              <a:rPr lang="en-GB" sz="2400" dirty="0">
                <a:solidFill>
                  <a:srgbClr val="1E1E1E"/>
                </a:solidFill>
                <a:latin typeface="Inter Light"/>
                <a:ea typeface="Inter Light"/>
                <a:cs typeface="Inter Light"/>
                <a:sym typeface="Inter Light"/>
              </a:rPr>
              <a:t>[A] If Allah had sent an angel instead of a human messenger, how do you think some people would have reacted?</a:t>
            </a:r>
            <a:endParaRPr lang="en-US" sz="2400" dirty="0">
              <a:solidFill>
                <a:srgbClr val="1E1E1E"/>
              </a:solidFill>
              <a:latin typeface="Inter Light"/>
              <a:ea typeface="Inter Light"/>
              <a:cs typeface="Inter Light"/>
              <a:sym typeface="Inter Light"/>
            </a:endParaRPr>
          </a:p>
        </p:txBody>
      </p:sp>
      <p:sp>
        <p:nvSpPr>
          <p:cNvPr id="5" name="Background frame">
            <a:extLst>
              <a:ext uri="{FF2B5EF4-FFF2-40B4-BE49-F238E27FC236}">
                <a16:creationId xmlns:a16="http://schemas.microsoft.com/office/drawing/2014/main" id="{61E62BCD-A8F8-A94A-9846-A35D52E5D807}"/>
              </a:ext>
            </a:extLst>
          </p:cNvPr>
          <p:cNvSpPr/>
          <p:nvPr/>
        </p:nvSpPr>
        <p:spPr>
          <a:xfrm>
            <a:off x="9144000" y="1640539"/>
            <a:ext cx="7912045" cy="2698716"/>
          </a:xfrm>
          <a:prstGeom prst="roundRect">
            <a:avLst>
              <a:gd name="adj" fmla="val 10456"/>
            </a:avLst>
          </a:prstGeom>
          <a:solidFill>
            <a:srgbClr val="EE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6" name="Translation">
            <a:extLst>
              <a:ext uri="{FF2B5EF4-FFF2-40B4-BE49-F238E27FC236}">
                <a16:creationId xmlns:a16="http://schemas.microsoft.com/office/drawing/2014/main" id="{D2072E0D-6C9F-A50D-C2FC-B58AB38CFD48}"/>
              </a:ext>
            </a:extLst>
          </p:cNvPr>
          <p:cNvSpPr txBox="1"/>
          <p:nvPr/>
        </p:nvSpPr>
        <p:spPr>
          <a:xfrm>
            <a:off x="9836727" y="5000202"/>
            <a:ext cx="6965193" cy="1200329"/>
          </a:xfrm>
          <a:prstGeom prst="rect">
            <a:avLst/>
          </a:prstGeom>
          <a:noFill/>
        </p:spPr>
        <p:txBody>
          <a:bodyPr wrap="square" rtlCol="0">
            <a:spAutoFit/>
          </a:bodyPr>
          <a:lstStyle/>
          <a:p>
            <a:pPr marL="0" indent="0" algn="ctr">
              <a:buNone/>
            </a:pPr>
            <a:r>
              <a:rPr lang="en-GB" sz="2400" b="1" i="0" u="none" strike="noStrike" dirty="0">
                <a:solidFill>
                  <a:srgbClr val="000000"/>
                </a:solidFill>
                <a:effectLst/>
                <a:latin typeface="Inter"/>
              </a:rPr>
              <a:t>But the disbelievers are amazed that a warner has come from among them and they say, ‘How strange!</a:t>
            </a:r>
            <a:endParaRPr lang="en-GB" sz="4400" b="1" dirty="0">
              <a:effectLst/>
            </a:endParaRPr>
          </a:p>
        </p:txBody>
      </p:sp>
      <p:sp>
        <p:nvSpPr>
          <p:cNvPr id="7" name="Arabic Dua">
            <a:extLst>
              <a:ext uri="{FF2B5EF4-FFF2-40B4-BE49-F238E27FC236}">
                <a16:creationId xmlns:a16="http://schemas.microsoft.com/office/drawing/2014/main" id="{EC88CA1B-7E1A-AC1B-C03A-B6E3B6A5F886}"/>
              </a:ext>
            </a:extLst>
          </p:cNvPr>
          <p:cNvSpPr txBox="1"/>
          <p:nvPr/>
        </p:nvSpPr>
        <p:spPr>
          <a:xfrm>
            <a:off x="9399373" y="2187097"/>
            <a:ext cx="7363622" cy="1685077"/>
          </a:xfrm>
          <a:prstGeom prst="rect">
            <a:avLst/>
          </a:prstGeom>
          <a:noFill/>
        </p:spPr>
        <p:txBody>
          <a:bodyPr wrap="square" rtlCol="0">
            <a:spAutoFit/>
          </a:bodyPr>
          <a:lstStyle/>
          <a:p>
            <a:pPr algn="ctr" rtl="1">
              <a:lnSpc>
                <a:spcPct val="150000"/>
              </a:lnSpc>
            </a:pPr>
            <a:r>
              <a:rPr lang="ar-SA" sz="3600" i="0" u="none" strike="noStrike" dirty="0">
                <a:solidFill>
                  <a:srgbClr val="413169"/>
                </a:solidFill>
                <a:effectLst/>
                <a:latin typeface="Noto Naskh Arabic SemiBold" pitchFamily="2" charset="-78"/>
                <a:cs typeface="Noto Naskh Arabic SemiBold" pitchFamily="2" charset="-78"/>
              </a:rPr>
              <a:t>بَلْ عَجِبُوٓا۟ أَن جَآءَهُم مُّنذِرٌ مِّنْهُمْ فَقَالَ ٱلْكَـٰفِرُونَ هَـٰذَا شَىْءٌ عَجِيبٌ ‎﴿٢﴾</a:t>
            </a:r>
          </a:p>
        </p:txBody>
      </p:sp>
      <p:sp>
        <p:nvSpPr>
          <p:cNvPr id="8" name="Freeform: Shape 7">
            <a:extLst>
              <a:ext uri="{FF2B5EF4-FFF2-40B4-BE49-F238E27FC236}">
                <a16:creationId xmlns:a16="http://schemas.microsoft.com/office/drawing/2014/main" id="{87B93671-847B-A088-4965-A832C1053736}"/>
              </a:ext>
            </a:extLst>
          </p:cNvPr>
          <p:cNvSpPr/>
          <p:nvPr/>
        </p:nvSpPr>
        <p:spPr>
          <a:xfrm rot="20799858">
            <a:off x="-245960" y="5160410"/>
            <a:ext cx="9937148" cy="5398512"/>
          </a:xfrm>
          <a:custGeom>
            <a:avLst/>
            <a:gdLst>
              <a:gd name="connsiteX0" fmla="*/ 533902 w 5542288"/>
              <a:gd name="connsiteY0" fmla="*/ 18036 h 3049071"/>
              <a:gd name="connsiteX1" fmla="*/ 1979382 w 5542288"/>
              <a:gd name="connsiteY1" fmla="*/ 667978 h 3049071"/>
              <a:gd name="connsiteX2" fmla="*/ 3378861 w 5542288"/>
              <a:gd name="connsiteY2" fmla="*/ 955722 h 3049071"/>
              <a:gd name="connsiteX3" fmla="*/ 4795784 w 5542288"/>
              <a:gd name="connsiteY3" fmla="*/ 1648925 h 3049071"/>
              <a:gd name="connsiteX4" fmla="*/ 5542288 w 5542288"/>
              <a:gd name="connsiteY4" fmla="*/ 2966753 h 3049071"/>
              <a:gd name="connsiteX5" fmla="*/ 5539185 w 5542288"/>
              <a:gd name="connsiteY5" fmla="*/ 3049071 h 3049071"/>
              <a:gd name="connsiteX6" fmla="*/ 0 w 5542288"/>
              <a:gd name="connsiteY6" fmla="*/ 1736018 h 3049071"/>
              <a:gd name="connsiteX7" fmla="*/ 411519 w 5542288"/>
              <a:gd name="connsiteY7" fmla="*/ 0 h 3049071"/>
              <a:gd name="connsiteX8" fmla="*/ 430579 w 5542288"/>
              <a:gd name="connsiteY8" fmla="*/ 1167 h 3049071"/>
              <a:gd name="connsiteX9" fmla="*/ 533902 w 5542288"/>
              <a:gd name="connsiteY9" fmla="*/ 18036 h 304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2288" h="3049071">
                <a:moveTo>
                  <a:pt x="533902" y="18036"/>
                </a:moveTo>
                <a:cubicBezTo>
                  <a:pt x="988866" y="112723"/>
                  <a:pt x="1533053" y="476694"/>
                  <a:pt x="1979382" y="667978"/>
                </a:cubicBezTo>
                <a:cubicBezTo>
                  <a:pt x="2524350" y="903405"/>
                  <a:pt x="2921090" y="872889"/>
                  <a:pt x="3378861" y="955722"/>
                </a:cubicBezTo>
                <a:cubicBezTo>
                  <a:pt x="3832276" y="1042917"/>
                  <a:pt x="4346727" y="1243466"/>
                  <a:pt x="4795784" y="1648925"/>
                </a:cubicBezTo>
                <a:cubicBezTo>
                  <a:pt x="5188705" y="1999886"/>
                  <a:pt x="5534898" y="2504391"/>
                  <a:pt x="5542288" y="2966753"/>
                </a:cubicBezTo>
                <a:lnTo>
                  <a:pt x="5539185" y="3049071"/>
                </a:lnTo>
                <a:lnTo>
                  <a:pt x="0" y="1736018"/>
                </a:lnTo>
                <a:lnTo>
                  <a:pt x="411519" y="0"/>
                </a:lnTo>
                <a:lnTo>
                  <a:pt x="430579" y="1167"/>
                </a:lnTo>
                <a:cubicBezTo>
                  <a:pt x="464436" y="5062"/>
                  <a:pt x="498905" y="10753"/>
                  <a:pt x="533902" y="18036"/>
                </a:cubicBezTo>
                <a:close/>
              </a:path>
            </a:pathLst>
          </a:custGeom>
          <a:gradFill>
            <a:gsLst>
              <a:gs pos="0">
                <a:srgbClr val="C3B8DE"/>
              </a:gs>
              <a:gs pos="100000">
                <a:schemeClr val="bg1">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200">
              <a:solidFill>
                <a:schemeClr val="tx1"/>
              </a:solidFill>
            </a:endParaRPr>
          </a:p>
        </p:txBody>
      </p:sp>
      <p:pic>
        <p:nvPicPr>
          <p:cNvPr id="4" name="Picture 3">
            <a:extLst>
              <a:ext uri="{FF2B5EF4-FFF2-40B4-BE49-F238E27FC236}">
                <a16:creationId xmlns:a16="http://schemas.microsoft.com/office/drawing/2014/main" id="{6C0DEE19-2AEB-7AB0-DD90-E2CBAC2FD84B}"/>
              </a:ext>
            </a:extLst>
          </p:cNvPr>
          <p:cNvPicPr>
            <a:picLocks noChangeAspect="1"/>
          </p:cNvPicPr>
          <p:nvPr/>
        </p:nvPicPr>
        <p:blipFill>
          <a:blip r:embed="rId3">
            <a:duotone>
              <a:schemeClr val="accent2">
                <a:shade val="45000"/>
                <a:satMod val="135000"/>
              </a:schemeClr>
              <a:prstClr val="white"/>
            </a:duotone>
          </a:blip>
          <a:stretch>
            <a:fillRect/>
          </a:stretch>
        </p:blipFill>
        <p:spPr>
          <a:xfrm>
            <a:off x="10651021" y="6539304"/>
            <a:ext cx="5202960" cy="2926665"/>
          </a:xfrm>
          <a:prstGeom prst="rect">
            <a:avLst/>
          </a:prstGeom>
          <a:effectLst>
            <a:softEdge rad="685800"/>
          </a:effectLst>
        </p:spPr>
      </p:pic>
    </p:spTree>
    <p:extLst>
      <p:ext uri="{BB962C8B-B14F-4D97-AF65-F5344CB8AC3E}">
        <p14:creationId xmlns:p14="http://schemas.microsoft.com/office/powerpoint/2010/main" val="31443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E8364A"/>
      </a:accent6>
      <a:hlink>
        <a:srgbClr val="0563C1"/>
      </a:hlink>
      <a:folHlink>
        <a:srgbClr val="954F72"/>
      </a:folHlink>
    </a:clrScheme>
    <a:fontScheme name="Custom 9">
      <a:majorFont>
        <a:latin typeface="Pangea Afrikan SemiBold"/>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3338</TotalTime>
  <Words>3443</Words>
  <Application>Microsoft Office PowerPoint</Application>
  <PresentationFormat>Custom</PresentationFormat>
  <Paragraphs>315</Paragraphs>
  <Slides>29</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Brandon Grotesque Black</vt:lpstr>
      <vt:lpstr>Inter</vt:lpstr>
      <vt:lpstr>Calibri</vt:lpstr>
      <vt:lpstr>Pangea Afrikan SemiBold</vt:lpstr>
      <vt:lpstr>Inter Medium</vt:lpstr>
      <vt:lpstr>Noto Naskh Arabic</vt:lpstr>
      <vt:lpstr>(A) Arslan Wessam B</vt:lpstr>
      <vt:lpstr>Noto Naskh Arabic SemiBold</vt:lpstr>
      <vt:lpstr>Inter Tight</vt:lpstr>
      <vt:lpstr>Inter Light</vt:lpstr>
      <vt:lpstr>Inter Tight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Zaeem Javaid</dc:creator>
  <cp:lastModifiedBy>Zaeem Javaid</cp:lastModifiedBy>
  <cp:revision>18</cp:revision>
  <dcterms:modified xsi:type="dcterms:W3CDTF">2025-02-26T11:00:32Z</dcterms:modified>
</cp:coreProperties>
</file>