
<file path=[Content_Types].xml><?xml version="1.0" encoding="utf-8"?>
<Types xmlns="http://schemas.openxmlformats.org/package/2006/content-types">
  <Default Extension="avif" ContentType="image/avi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3"/>
  </p:notesMasterIdLst>
  <p:sldIdLst>
    <p:sldId id="302" r:id="rId3"/>
    <p:sldId id="281" r:id="rId4"/>
    <p:sldId id="257" r:id="rId5"/>
    <p:sldId id="297" r:id="rId6"/>
    <p:sldId id="298" r:id="rId7"/>
    <p:sldId id="306" r:id="rId8"/>
    <p:sldId id="300" r:id="rId9"/>
    <p:sldId id="290" r:id="rId10"/>
    <p:sldId id="294" r:id="rId11"/>
    <p:sldId id="308" r:id="rId12"/>
    <p:sldId id="295" r:id="rId13"/>
    <p:sldId id="291" r:id="rId14"/>
    <p:sldId id="307" r:id="rId15"/>
    <p:sldId id="293" r:id="rId16"/>
    <p:sldId id="309" r:id="rId17"/>
    <p:sldId id="273" r:id="rId18"/>
    <p:sldId id="311" r:id="rId19"/>
    <p:sldId id="289" r:id="rId20"/>
    <p:sldId id="310" r:id="rId21"/>
    <p:sldId id="304" r:id="rId22"/>
  </p:sldIdLst>
  <p:sldSz cx="9144000" cy="6858000" type="screen4x3"/>
  <p:notesSz cx="6858000" cy="9144000"/>
  <p:embeddedFontLst>
    <p:embeddedFont>
      <p:font typeface="(A) Arslan Wessam B" panose="03020402040406030203" pitchFamily="66" charset="-78"/>
      <p:regular r:id="rId24"/>
    </p:embeddedFont>
    <p:embeddedFont>
      <p:font typeface="Bookman Old Style" panose="02050604050505020204" pitchFamily="18" charset="0"/>
      <p:regular r:id="rId25"/>
      <p:bold r:id="rId26"/>
      <p:italic r:id="rId27"/>
      <p:boldItalic r:id="rId28"/>
    </p:embeddedFont>
    <p:embeddedFont>
      <p:font typeface="Buffalo" panose="00000500000000000000" pitchFamily="50" charset="0"/>
      <p:regular r:id="rId29"/>
    </p:embeddedFont>
    <p:embeddedFont>
      <p:font typeface="Cabin" panose="00000500000000000000" pitchFamily="2" charset="0"/>
      <p:regular r:id="rId30"/>
      <p:bold r:id="rId31"/>
      <p:italic r:id="rId32"/>
      <p:boldItalic r:id="rId33"/>
    </p:embeddedFont>
    <p:embeddedFont>
      <p:font typeface="Cabin Medium" panose="00000600000000000000" pitchFamily="2" charset="0"/>
      <p:regular r:id="rId34"/>
      <p:italic r:id="rId35"/>
    </p:embeddedFont>
    <p:embeddedFont>
      <p:font typeface="Calibri" panose="020F0502020204030204" pitchFamily="34" charset="0"/>
      <p:regular r:id="rId36"/>
      <p:bold r:id="rId37"/>
    </p:embeddedFont>
    <p:embeddedFont>
      <p:font typeface="Just Another Hand" panose="02000506000000020003" pitchFamily="2" charset="0"/>
      <p:regular r:id="rId38"/>
    </p:embeddedFont>
    <p:embeddedFont>
      <p:font typeface="Sakkal Majalla" panose="02000000000000000000" pitchFamily="2" charset="-78"/>
      <p:regular r:id="rId39"/>
      <p:bold r:id="rId40"/>
    </p:embeddedFont>
    <p:embeddedFont>
      <p:font typeface="Source Sans 3" panose="020B0303030403020204" pitchFamily="34" charset="0"/>
      <p:regular r:id="rId41"/>
      <p:bold r:id="rId42"/>
    </p:embeddedFont>
    <p:embeddedFont>
      <p:font typeface="Source Sans 3 Light" panose="020B0303030403020204" pitchFamily="34" charset="0"/>
      <p:regular r:id="rId43"/>
    </p:embeddedFont>
    <p:embeddedFont>
      <p:font typeface="Source Sans 3 SemiBold" panose="020B0303030403020204" pitchFamily="34" charset="0"/>
      <p:bold r:id="rId44"/>
    </p:embeddedFont>
    <p:embeddedFont>
      <p:font typeface="Source Sans Pro Light" panose="020B0403030403020204" pitchFamily="34" charset="0"/>
      <p:regular r:id="rId45"/>
      <p:italic r:id="rId46"/>
    </p:embeddedFont>
    <p:embeddedFont>
      <p:font typeface="Source Serif Pro" panose="02040603050405020204" pitchFamily="18" charset="0"/>
      <p:regular r:id="rId47"/>
      <p:bold r:id="rId48"/>
      <p:italic r:id="rId49"/>
      <p:boldItalic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1" clrIdx="0"/>
  <p:cmAuthor id="1" name="Admin" initials="Admin" lastIdx="2"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4D66"/>
    <a:srgbClr val="D1B8C7"/>
    <a:srgbClr val="E6E6E6"/>
    <a:srgbClr val="FAD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6080" autoAdjust="0"/>
  </p:normalViewPr>
  <p:slideViewPr>
    <p:cSldViewPr snapToGrid="0">
      <p:cViewPr varScale="1">
        <p:scale>
          <a:sx n="27" d="100"/>
          <a:sy n="27" d="100"/>
        </p:scale>
        <p:origin x="3014" y="43"/>
      </p:cViewPr>
      <p:guideLst>
        <p:guide orient="horz" pos="2160"/>
        <p:guide pos="2880"/>
      </p:guideLst>
    </p:cSldViewPr>
  </p:slideViewPr>
  <p:notesTextViewPr>
    <p:cViewPr>
      <p:scale>
        <a:sx n="3" d="2"/>
        <a:sy n="3" d="2"/>
      </p:scale>
      <p:origin x="0" y="0"/>
    </p:cViewPr>
  </p:notesTextViewPr>
  <p:sorterViewPr>
    <p:cViewPr>
      <p:scale>
        <a:sx n="100" d="100"/>
        <a:sy n="100" d="100"/>
      </p:scale>
      <p:origin x="0" y="-18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1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711C4-1DA9-417F-AAFF-6FD94B39DC9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97CEA8A-0BA3-46BC-8F6B-D2E20DFD52A3}">
      <dgm:prSet phldrT="[Text]"/>
      <dgm:spPr>
        <a:solidFill>
          <a:schemeClr val="accent4"/>
        </a:solidFill>
      </dgm:spPr>
      <dgm:t>
        <a:bodyPr/>
        <a:lstStyle/>
        <a:p>
          <a:r>
            <a:rPr lang="en-US" dirty="0">
              <a:solidFill>
                <a:schemeClr val="tx1"/>
              </a:solidFill>
              <a:latin typeface="Source Sans 3 SemiBold" panose="020B0303030403020204" pitchFamily="34" charset="0"/>
            </a:rPr>
            <a:t>Zayd 15</a:t>
          </a:r>
        </a:p>
        <a:p>
          <a:r>
            <a:rPr lang="en-US" dirty="0">
              <a:solidFill>
                <a:schemeClr val="accent2">
                  <a:lumMod val="50000"/>
                </a:schemeClr>
              </a:solidFill>
              <a:latin typeface="Source Sans 3 SemiBold" panose="020B0303030403020204" pitchFamily="34" charset="0"/>
            </a:rPr>
            <a:t>Lacks hope </a:t>
          </a:r>
        </a:p>
        <a:p>
          <a:r>
            <a:rPr lang="en-US" dirty="0">
              <a:solidFill>
                <a:schemeClr val="accent2">
                  <a:lumMod val="50000"/>
                </a:schemeClr>
              </a:solidFill>
              <a:latin typeface="Source Sans 3 SemiBold" panose="020B0303030403020204" pitchFamily="34" charset="0"/>
            </a:rPr>
            <a:t>in Allah</a:t>
          </a:r>
          <a:endParaRPr lang="en-GB" dirty="0">
            <a:solidFill>
              <a:schemeClr val="accent2">
                <a:lumMod val="50000"/>
              </a:schemeClr>
            </a:solidFill>
            <a:latin typeface="Source Sans 3 SemiBold" panose="020B0303030403020204" pitchFamily="34" charset="0"/>
          </a:endParaRPr>
        </a:p>
      </dgm:t>
    </dgm:pt>
    <dgm:pt modelId="{707C07FB-BD95-460D-A17F-7EFDA57EEE2A}" type="parTrans" cxnId="{FE8E8B4C-EB27-4B14-BDB7-7FFEE1C8EB07}">
      <dgm:prSet/>
      <dgm:spPr/>
      <dgm:t>
        <a:bodyPr/>
        <a:lstStyle/>
        <a:p>
          <a:endParaRPr lang="en-GB"/>
        </a:p>
      </dgm:t>
    </dgm:pt>
    <dgm:pt modelId="{919DCD3A-0FD0-4286-9060-2C7990AFF8B0}" type="sibTrans" cxnId="{FE8E8B4C-EB27-4B14-BDB7-7FFEE1C8EB07}">
      <dgm:prSet/>
      <dgm:spPr/>
      <dgm:t>
        <a:bodyPr/>
        <a:lstStyle/>
        <a:p>
          <a:endParaRPr lang="en-GB"/>
        </a:p>
      </dgm:t>
    </dgm:pt>
    <dgm:pt modelId="{CDA73222-2681-4777-88D6-4D27ADA24793}">
      <dgm:prSet phldrT="[Text]"/>
      <dgm:spPr>
        <a:solidFill>
          <a:schemeClr val="accent5"/>
        </a:solidFill>
      </dgm:spPr>
      <dgm:t>
        <a:bodyPr/>
        <a:lstStyle/>
        <a:p>
          <a:r>
            <a:rPr lang="en-US" dirty="0">
              <a:solidFill>
                <a:schemeClr val="tx1"/>
              </a:solidFill>
              <a:latin typeface="Source Sans 3 SemiBold" panose="020B0303030403020204" pitchFamily="34" charset="0"/>
            </a:rPr>
            <a:t>Khalid 15</a:t>
          </a:r>
        </a:p>
        <a:p>
          <a:r>
            <a:rPr lang="en-US" dirty="0">
              <a:solidFill>
                <a:schemeClr val="accent2">
                  <a:lumMod val="50000"/>
                </a:schemeClr>
              </a:solidFill>
              <a:latin typeface="Source Sans 3 SemiBold" panose="020B0303030403020204" pitchFamily="34" charset="0"/>
            </a:rPr>
            <a:t>Strong in his hope</a:t>
          </a:r>
        </a:p>
        <a:p>
          <a:r>
            <a:rPr lang="en-US" dirty="0">
              <a:solidFill>
                <a:schemeClr val="accent2">
                  <a:lumMod val="50000"/>
                </a:schemeClr>
              </a:solidFill>
              <a:latin typeface="Source Sans 3 SemiBold" panose="020B0303030403020204" pitchFamily="34" charset="0"/>
            </a:rPr>
            <a:t> in Allah</a:t>
          </a:r>
          <a:endParaRPr lang="en-GB" dirty="0">
            <a:solidFill>
              <a:schemeClr val="accent2">
                <a:lumMod val="50000"/>
              </a:schemeClr>
            </a:solidFill>
            <a:latin typeface="Source Sans 3 SemiBold" panose="020B0303030403020204" pitchFamily="34" charset="0"/>
          </a:endParaRPr>
        </a:p>
      </dgm:t>
    </dgm:pt>
    <dgm:pt modelId="{0E57EC8A-8B19-4FD5-94D8-C1C3BC8EBA00}" type="parTrans" cxnId="{570A5779-96F5-447D-8AA8-1D7E946478C8}">
      <dgm:prSet/>
      <dgm:spPr/>
      <dgm:t>
        <a:bodyPr/>
        <a:lstStyle/>
        <a:p>
          <a:endParaRPr lang="en-GB"/>
        </a:p>
      </dgm:t>
    </dgm:pt>
    <dgm:pt modelId="{3116579D-DAAB-4601-BC3A-A49BE5F1797E}" type="sibTrans" cxnId="{570A5779-96F5-447D-8AA8-1D7E946478C8}">
      <dgm:prSet/>
      <dgm:spPr/>
      <dgm:t>
        <a:bodyPr/>
        <a:lstStyle/>
        <a:p>
          <a:endParaRPr lang="en-GB"/>
        </a:p>
      </dgm:t>
    </dgm:pt>
    <dgm:pt modelId="{C11ED249-A828-43F4-A5E3-22B9FCA9ACEF}" type="pres">
      <dgm:prSet presAssocID="{C34711C4-1DA9-417F-AAFF-6FD94B39DC92}" presName="diagram" presStyleCnt="0">
        <dgm:presLayoutVars>
          <dgm:dir/>
          <dgm:resizeHandles val="exact"/>
        </dgm:presLayoutVars>
      </dgm:prSet>
      <dgm:spPr/>
    </dgm:pt>
    <dgm:pt modelId="{CC381C3D-1B62-49A3-9D03-7706AAF7234B}" type="pres">
      <dgm:prSet presAssocID="{597CEA8A-0BA3-46BC-8F6B-D2E20DFD52A3}" presName="node" presStyleLbl="node1" presStyleIdx="0" presStyleCnt="2">
        <dgm:presLayoutVars>
          <dgm:bulletEnabled val="1"/>
        </dgm:presLayoutVars>
      </dgm:prSet>
      <dgm:spPr>
        <a:prstGeom prst="roundRect">
          <a:avLst/>
        </a:prstGeom>
      </dgm:spPr>
    </dgm:pt>
    <dgm:pt modelId="{51639044-1D2F-4C5E-B511-A661EEC0CEFA}" type="pres">
      <dgm:prSet presAssocID="{919DCD3A-0FD0-4286-9060-2C7990AFF8B0}" presName="sibTrans" presStyleCnt="0"/>
      <dgm:spPr/>
    </dgm:pt>
    <dgm:pt modelId="{065ACD85-5FBD-42C5-8FC9-3784F0FC472E}" type="pres">
      <dgm:prSet presAssocID="{CDA73222-2681-4777-88D6-4D27ADA24793}" presName="node" presStyleLbl="node1" presStyleIdx="1" presStyleCnt="2">
        <dgm:presLayoutVars>
          <dgm:bulletEnabled val="1"/>
        </dgm:presLayoutVars>
      </dgm:prSet>
      <dgm:spPr>
        <a:prstGeom prst="roundRect">
          <a:avLst/>
        </a:prstGeom>
      </dgm:spPr>
    </dgm:pt>
  </dgm:ptLst>
  <dgm:cxnLst>
    <dgm:cxn modelId="{2D3C2E00-A28C-437F-A4AE-0088EB69D22B}" type="presOf" srcId="{C34711C4-1DA9-417F-AAFF-6FD94B39DC92}" destId="{C11ED249-A828-43F4-A5E3-22B9FCA9ACEF}" srcOrd="0" destOrd="0" presId="urn:microsoft.com/office/officeart/2005/8/layout/default"/>
    <dgm:cxn modelId="{27688808-DB2B-45D5-84E2-166B77DD1F77}" type="presOf" srcId="{597CEA8A-0BA3-46BC-8F6B-D2E20DFD52A3}" destId="{CC381C3D-1B62-49A3-9D03-7706AAF7234B}" srcOrd="0" destOrd="0" presId="urn:microsoft.com/office/officeart/2005/8/layout/default"/>
    <dgm:cxn modelId="{FE8E8B4C-EB27-4B14-BDB7-7FFEE1C8EB07}" srcId="{C34711C4-1DA9-417F-AAFF-6FD94B39DC92}" destId="{597CEA8A-0BA3-46BC-8F6B-D2E20DFD52A3}" srcOrd="0" destOrd="0" parTransId="{707C07FB-BD95-460D-A17F-7EFDA57EEE2A}" sibTransId="{919DCD3A-0FD0-4286-9060-2C7990AFF8B0}"/>
    <dgm:cxn modelId="{570A5779-96F5-447D-8AA8-1D7E946478C8}" srcId="{C34711C4-1DA9-417F-AAFF-6FD94B39DC92}" destId="{CDA73222-2681-4777-88D6-4D27ADA24793}" srcOrd="1" destOrd="0" parTransId="{0E57EC8A-8B19-4FD5-94D8-C1C3BC8EBA00}" sibTransId="{3116579D-DAAB-4601-BC3A-A49BE5F1797E}"/>
    <dgm:cxn modelId="{BB515BCC-0618-40DE-9849-E3BD39BEA458}" type="presOf" srcId="{CDA73222-2681-4777-88D6-4D27ADA24793}" destId="{065ACD85-5FBD-42C5-8FC9-3784F0FC472E}" srcOrd="0" destOrd="0" presId="urn:microsoft.com/office/officeart/2005/8/layout/default"/>
    <dgm:cxn modelId="{14292F4C-505D-4F08-9444-7A41D83BEDFE}" type="presParOf" srcId="{C11ED249-A828-43F4-A5E3-22B9FCA9ACEF}" destId="{CC381C3D-1B62-49A3-9D03-7706AAF7234B}" srcOrd="0" destOrd="0" presId="urn:microsoft.com/office/officeart/2005/8/layout/default"/>
    <dgm:cxn modelId="{FEA6F2EC-5804-4B56-86F0-0CFE70A6B23B}" type="presParOf" srcId="{C11ED249-A828-43F4-A5E3-22B9FCA9ACEF}" destId="{51639044-1D2F-4C5E-B511-A661EEC0CEFA}" srcOrd="1" destOrd="0" presId="urn:microsoft.com/office/officeart/2005/8/layout/default"/>
    <dgm:cxn modelId="{D386B268-FFAD-496D-9DA0-BF4827C2DC69}" type="presParOf" srcId="{C11ED249-A828-43F4-A5E3-22B9FCA9ACEF}" destId="{065ACD85-5FBD-42C5-8FC9-3784F0FC472E}"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F4C9E-EB09-4FCF-AD4A-DB56D578FD32}"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GB"/>
        </a:p>
      </dgm:t>
    </dgm:pt>
    <dgm:pt modelId="{A29F0D14-7724-41BC-BA01-1E30D1C4C9B3}">
      <dgm:prSet phldrT="[Text]"/>
      <dgm:spPr/>
      <dgm:t>
        <a:bodyPr/>
        <a:lstStyle/>
        <a:p>
          <a:pPr algn="ctr">
            <a:buNone/>
          </a:pPr>
          <a:r>
            <a:rPr lang="ar-IQ" dirty="0">
              <a:latin typeface="Sakkal Majalla" panose="02000000000000000000" pitchFamily="2" charset="-78"/>
              <a:cs typeface="Sakkal Majalla" panose="02000000000000000000" pitchFamily="2" charset="-78"/>
            </a:rPr>
            <a:t>+</a:t>
          </a:r>
          <a:endParaRPr lang="en-GB" dirty="0">
            <a:latin typeface="Sakkal Majalla" panose="02000000000000000000" pitchFamily="2" charset="-78"/>
            <a:cs typeface="Sakkal Majalla" panose="02000000000000000000" pitchFamily="2" charset="-78"/>
          </a:endParaRPr>
        </a:p>
      </dgm:t>
    </dgm:pt>
    <dgm:pt modelId="{F6D35CD6-0E76-46DE-98CB-63B1FDEE5320}" type="parTrans" cxnId="{1758FC5E-AC54-467E-8D46-A5B24B5B79B0}">
      <dgm:prSet/>
      <dgm:spPr/>
      <dgm:t>
        <a:bodyPr/>
        <a:lstStyle/>
        <a:p>
          <a:endParaRPr lang="en-GB"/>
        </a:p>
      </dgm:t>
    </dgm:pt>
    <dgm:pt modelId="{94E9EF2E-DF4A-435E-92B3-2A082F2C62E8}" type="sibTrans" cxnId="{1758FC5E-AC54-467E-8D46-A5B24B5B79B0}">
      <dgm:prSet/>
      <dgm:spPr/>
      <dgm:t>
        <a:bodyPr/>
        <a:lstStyle/>
        <a:p>
          <a:endParaRPr lang="en-GB"/>
        </a:p>
      </dgm:t>
    </dgm:pt>
    <dgm:pt modelId="{F809CB92-1F00-4563-B08E-04FC6A96EB64}">
      <dgm:prSet phldrT="[Text]"/>
      <dgm:spPr/>
      <dgm:t>
        <a:bodyPr/>
        <a:lstStyle/>
        <a:p>
          <a:pPr algn="ctr">
            <a:buNone/>
          </a:pPr>
          <a:r>
            <a:rPr lang="ar-IQ" dirty="0">
              <a:latin typeface="Sakkal Majalla" panose="02000000000000000000" pitchFamily="2" charset="-78"/>
              <a:cs typeface="Sakkal Majalla" panose="02000000000000000000" pitchFamily="2" charset="-78"/>
            </a:rPr>
            <a:t>-</a:t>
          </a:r>
          <a:endParaRPr lang="en-GB" dirty="0">
            <a:latin typeface="Sakkal Majalla" panose="02000000000000000000" pitchFamily="2" charset="-78"/>
            <a:cs typeface="Sakkal Majalla" panose="02000000000000000000" pitchFamily="2" charset="-78"/>
          </a:endParaRPr>
        </a:p>
      </dgm:t>
    </dgm:pt>
    <dgm:pt modelId="{7097FEA8-5981-4485-9574-30D24ECC52F9}" type="parTrans" cxnId="{DA6CD11C-AB86-4A7F-8100-0A0B4BE04711}">
      <dgm:prSet/>
      <dgm:spPr/>
      <dgm:t>
        <a:bodyPr/>
        <a:lstStyle/>
        <a:p>
          <a:endParaRPr lang="en-GB"/>
        </a:p>
      </dgm:t>
    </dgm:pt>
    <dgm:pt modelId="{EB3EC0DB-FD72-4609-8D59-CCFA7206667C}" type="sibTrans" cxnId="{DA6CD11C-AB86-4A7F-8100-0A0B4BE04711}">
      <dgm:prSet/>
      <dgm:spPr/>
      <dgm:t>
        <a:bodyPr/>
        <a:lstStyle/>
        <a:p>
          <a:endParaRPr lang="en-GB"/>
        </a:p>
      </dgm:t>
    </dgm:pt>
    <dgm:pt modelId="{4BCC071F-A999-4DFD-AFF9-A4C935A98345}">
      <dgm:prSet phldrT="[Text]"/>
      <dgm:spPr/>
      <dgm:t>
        <a:bodyPr/>
        <a:lstStyle/>
        <a:p>
          <a:pPr algn="ctr">
            <a:buNone/>
          </a:pPr>
          <a:r>
            <a:rPr lang="ar-IQ" dirty="0">
              <a:latin typeface="Sakkal Majalla" panose="02000000000000000000" pitchFamily="2" charset="-78"/>
              <a:cs typeface="Sakkal Majalla" panose="02000000000000000000" pitchFamily="2" charset="-78"/>
            </a:rPr>
            <a:t>الرجاء</a:t>
          </a:r>
          <a:endParaRPr lang="en-GB" dirty="0">
            <a:latin typeface="Sakkal Majalla" panose="02000000000000000000" pitchFamily="2" charset="-78"/>
            <a:cs typeface="Sakkal Majalla" panose="02000000000000000000" pitchFamily="2" charset="-78"/>
          </a:endParaRPr>
        </a:p>
      </dgm:t>
    </dgm:pt>
    <dgm:pt modelId="{F1B02CCF-4776-4F60-AA16-806DEB48CDA4}" type="parTrans" cxnId="{64657D4A-59A7-41A0-A421-83A7ED77D939}">
      <dgm:prSet/>
      <dgm:spPr/>
      <dgm:t>
        <a:bodyPr/>
        <a:lstStyle/>
        <a:p>
          <a:endParaRPr lang="en-GB"/>
        </a:p>
      </dgm:t>
    </dgm:pt>
    <dgm:pt modelId="{FE487B71-CEA8-475F-A363-6B4B32EACFD2}" type="sibTrans" cxnId="{64657D4A-59A7-41A0-A421-83A7ED77D939}">
      <dgm:prSet/>
      <dgm:spPr/>
      <dgm:t>
        <a:bodyPr/>
        <a:lstStyle/>
        <a:p>
          <a:endParaRPr lang="en-GB"/>
        </a:p>
      </dgm:t>
    </dgm:pt>
    <dgm:pt modelId="{6C88BCF3-F1E7-49AF-93E4-220C1D7044AE}">
      <dgm:prSet phldrT="[Text]"/>
      <dgm:spPr/>
      <dgm:t>
        <a:bodyPr/>
        <a:lstStyle/>
        <a:p>
          <a:pPr algn="ctr">
            <a:buNone/>
          </a:pPr>
          <a:r>
            <a:rPr lang="ar-IQ" dirty="0">
              <a:latin typeface="Sakkal Majalla" panose="02000000000000000000" pitchFamily="2" charset="-78"/>
              <a:cs typeface="Sakkal Majalla" panose="02000000000000000000" pitchFamily="2" charset="-78"/>
            </a:rPr>
            <a:t>التمني</a:t>
          </a:r>
          <a:endParaRPr lang="en-GB" dirty="0">
            <a:latin typeface="Sakkal Majalla" panose="02000000000000000000" pitchFamily="2" charset="-78"/>
            <a:cs typeface="Sakkal Majalla" panose="02000000000000000000" pitchFamily="2" charset="-78"/>
          </a:endParaRPr>
        </a:p>
      </dgm:t>
    </dgm:pt>
    <dgm:pt modelId="{D9446C20-9792-4AAD-BFA5-22EA3F3AA690}" type="parTrans" cxnId="{34322064-6D84-457B-89EE-3E3EA6A82C8E}">
      <dgm:prSet/>
      <dgm:spPr/>
      <dgm:t>
        <a:bodyPr/>
        <a:lstStyle/>
        <a:p>
          <a:endParaRPr lang="en-GB"/>
        </a:p>
      </dgm:t>
    </dgm:pt>
    <dgm:pt modelId="{C65BECD5-BE8E-45C3-AD3F-E7D6B496BE11}" type="sibTrans" cxnId="{34322064-6D84-457B-89EE-3E3EA6A82C8E}">
      <dgm:prSet/>
      <dgm:spPr/>
      <dgm:t>
        <a:bodyPr/>
        <a:lstStyle/>
        <a:p>
          <a:endParaRPr lang="en-GB"/>
        </a:p>
      </dgm:t>
    </dgm:pt>
    <dgm:pt modelId="{9B375407-EE3A-4D7D-9A26-61A35A0C867E}" type="pres">
      <dgm:prSet presAssocID="{F40F4C9E-EB09-4FCF-AD4A-DB56D578FD32}" presName="compositeShape" presStyleCnt="0">
        <dgm:presLayoutVars>
          <dgm:chMax val="2"/>
          <dgm:dir/>
          <dgm:resizeHandles val="exact"/>
        </dgm:presLayoutVars>
      </dgm:prSet>
      <dgm:spPr/>
    </dgm:pt>
    <dgm:pt modelId="{B3EE59AA-9D08-46B2-B1CB-336BAC1682FF}" type="pres">
      <dgm:prSet presAssocID="{A29F0D14-7724-41BC-BA01-1E30D1C4C9B3}" presName="upArrow" presStyleLbl="node1" presStyleIdx="0" presStyleCnt="2"/>
      <dgm:spPr>
        <a:solidFill>
          <a:schemeClr val="accent5"/>
        </a:solidFill>
      </dgm:spPr>
    </dgm:pt>
    <dgm:pt modelId="{4444C027-A83D-49FA-B958-AA394AF80825}" type="pres">
      <dgm:prSet presAssocID="{A29F0D14-7724-41BC-BA01-1E30D1C4C9B3}" presName="upArrowText" presStyleLbl="revTx" presStyleIdx="0" presStyleCnt="2">
        <dgm:presLayoutVars>
          <dgm:chMax val="0"/>
          <dgm:bulletEnabled val="1"/>
        </dgm:presLayoutVars>
      </dgm:prSet>
      <dgm:spPr/>
    </dgm:pt>
    <dgm:pt modelId="{97B6A2FD-29FC-49BA-92DB-97D0706B39F6}" type="pres">
      <dgm:prSet presAssocID="{F809CB92-1F00-4563-B08E-04FC6A96EB64}" presName="downArrow" presStyleLbl="node1" presStyleIdx="1" presStyleCnt="2"/>
      <dgm:spPr>
        <a:solidFill>
          <a:schemeClr val="accent4"/>
        </a:solidFill>
      </dgm:spPr>
    </dgm:pt>
    <dgm:pt modelId="{C13A80AF-42BE-45D1-8EF8-635968054E3B}" type="pres">
      <dgm:prSet presAssocID="{F809CB92-1F00-4563-B08E-04FC6A96EB64}" presName="downArrowText" presStyleLbl="revTx" presStyleIdx="1" presStyleCnt="2">
        <dgm:presLayoutVars>
          <dgm:chMax val="0"/>
          <dgm:bulletEnabled val="1"/>
        </dgm:presLayoutVars>
      </dgm:prSet>
      <dgm:spPr/>
    </dgm:pt>
  </dgm:ptLst>
  <dgm:cxnLst>
    <dgm:cxn modelId="{DA6CD11C-AB86-4A7F-8100-0A0B4BE04711}" srcId="{F40F4C9E-EB09-4FCF-AD4A-DB56D578FD32}" destId="{F809CB92-1F00-4563-B08E-04FC6A96EB64}" srcOrd="1" destOrd="0" parTransId="{7097FEA8-5981-4485-9574-30D24ECC52F9}" sibTransId="{EB3EC0DB-FD72-4609-8D59-CCFA7206667C}"/>
    <dgm:cxn modelId="{A969242B-79D6-4C6C-85C8-1C66BEB47513}" type="presOf" srcId="{F40F4C9E-EB09-4FCF-AD4A-DB56D578FD32}" destId="{9B375407-EE3A-4D7D-9A26-61A35A0C867E}" srcOrd="0" destOrd="0" presId="urn:microsoft.com/office/officeart/2005/8/layout/arrow4"/>
    <dgm:cxn modelId="{1758FC5E-AC54-467E-8D46-A5B24B5B79B0}" srcId="{F40F4C9E-EB09-4FCF-AD4A-DB56D578FD32}" destId="{A29F0D14-7724-41BC-BA01-1E30D1C4C9B3}" srcOrd="0" destOrd="0" parTransId="{F6D35CD6-0E76-46DE-98CB-63B1FDEE5320}" sibTransId="{94E9EF2E-DF4A-435E-92B3-2A082F2C62E8}"/>
    <dgm:cxn modelId="{34322064-6D84-457B-89EE-3E3EA6A82C8E}" srcId="{F809CB92-1F00-4563-B08E-04FC6A96EB64}" destId="{6C88BCF3-F1E7-49AF-93E4-220C1D7044AE}" srcOrd="0" destOrd="0" parTransId="{D9446C20-9792-4AAD-BFA5-22EA3F3AA690}" sibTransId="{C65BECD5-BE8E-45C3-AD3F-E7D6B496BE11}"/>
    <dgm:cxn modelId="{64657D4A-59A7-41A0-A421-83A7ED77D939}" srcId="{A29F0D14-7724-41BC-BA01-1E30D1C4C9B3}" destId="{4BCC071F-A999-4DFD-AFF9-A4C935A98345}" srcOrd="0" destOrd="0" parTransId="{F1B02CCF-4776-4F60-AA16-806DEB48CDA4}" sibTransId="{FE487B71-CEA8-475F-A363-6B4B32EACFD2}"/>
    <dgm:cxn modelId="{9753CD59-C7AD-4F06-B822-62BFF6F01E0B}" type="presOf" srcId="{4BCC071F-A999-4DFD-AFF9-A4C935A98345}" destId="{4444C027-A83D-49FA-B958-AA394AF80825}" srcOrd="0" destOrd="1" presId="urn:microsoft.com/office/officeart/2005/8/layout/arrow4"/>
    <dgm:cxn modelId="{36C4EE92-77A3-4FF9-9FC5-073B2D02AB91}" type="presOf" srcId="{F809CB92-1F00-4563-B08E-04FC6A96EB64}" destId="{C13A80AF-42BE-45D1-8EF8-635968054E3B}" srcOrd="0" destOrd="0" presId="urn:microsoft.com/office/officeart/2005/8/layout/arrow4"/>
    <dgm:cxn modelId="{08680B96-7B30-406A-B53F-282B75A23A50}" type="presOf" srcId="{6C88BCF3-F1E7-49AF-93E4-220C1D7044AE}" destId="{C13A80AF-42BE-45D1-8EF8-635968054E3B}" srcOrd="0" destOrd="1" presId="urn:microsoft.com/office/officeart/2005/8/layout/arrow4"/>
    <dgm:cxn modelId="{E1BBADC7-C964-47B0-BC04-2A4931BC35F3}" type="presOf" srcId="{A29F0D14-7724-41BC-BA01-1E30D1C4C9B3}" destId="{4444C027-A83D-49FA-B958-AA394AF80825}" srcOrd="0" destOrd="0" presId="urn:microsoft.com/office/officeart/2005/8/layout/arrow4"/>
    <dgm:cxn modelId="{B46ECB71-9CF7-43E6-BDB7-6A22F98AE605}" type="presParOf" srcId="{9B375407-EE3A-4D7D-9A26-61A35A0C867E}" destId="{B3EE59AA-9D08-46B2-B1CB-336BAC1682FF}" srcOrd="0" destOrd="0" presId="urn:microsoft.com/office/officeart/2005/8/layout/arrow4"/>
    <dgm:cxn modelId="{67267835-1676-451E-8078-2BA68962A4EB}" type="presParOf" srcId="{9B375407-EE3A-4D7D-9A26-61A35A0C867E}" destId="{4444C027-A83D-49FA-B958-AA394AF80825}" srcOrd="1" destOrd="0" presId="urn:microsoft.com/office/officeart/2005/8/layout/arrow4"/>
    <dgm:cxn modelId="{79F82E40-2E21-4D6C-8401-8645579B00F8}" type="presParOf" srcId="{9B375407-EE3A-4D7D-9A26-61A35A0C867E}" destId="{97B6A2FD-29FC-49BA-92DB-97D0706B39F6}" srcOrd="2" destOrd="0" presId="urn:microsoft.com/office/officeart/2005/8/layout/arrow4"/>
    <dgm:cxn modelId="{E22BC65E-5DB5-4D21-A815-5C851B223574}" type="presParOf" srcId="{9B375407-EE3A-4D7D-9A26-61A35A0C867E}" destId="{C13A80AF-42BE-45D1-8EF8-635968054E3B}"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2ABB5-DF0E-42F4-9EEF-16F4DACC77E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A5549F2F-CF48-4172-9EF8-9FB405E17F1E}">
      <dgm:prSet phldrT="[Text]" custT="1"/>
      <dgm:spPr>
        <a:solidFill>
          <a:schemeClr val="accent4"/>
        </a:solidFill>
      </dgm:spPr>
      <dgm:t>
        <a:bodyPr/>
        <a:lstStyle/>
        <a:p>
          <a:pPr>
            <a:buNone/>
          </a:pPr>
          <a:r>
            <a:rPr lang="en-US" sz="2800" dirty="0">
              <a:solidFill>
                <a:schemeClr val="accent2">
                  <a:lumMod val="50000"/>
                </a:schemeClr>
              </a:solidFill>
              <a:latin typeface="Source Sans 3 SemiBold" panose="020B0303030403020204" pitchFamily="34" charset="0"/>
            </a:rPr>
            <a:t>Reflect on…</a:t>
          </a:r>
          <a:endParaRPr lang="en-GB" sz="2800" dirty="0">
            <a:solidFill>
              <a:schemeClr val="accent2">
                <a:lumMod val="50000"/>
              </a:schemeClr>
            </a:solidFill>
            <a:latin typeface="Source Sans 3 SemiBold" panose="020B0303030403020204" pitchFamily="34" charset="0"/>
          </a:endParaRPr>
        </a:p>
      </dgm:t>
    </dgm:pt>
    <dgm:pt modelId="{F3A90AF2-BE4A-4B50-9CB2-A6148D8A6F09}" type="parTrans" cxnId="{2D0CF696-03A8-462F-8107-50D15AD5CD53}">
      <dgm:prSet/>
      <dgm:spPr/>
      <dgm:t>
        <a:bodyPr/>
        <a:lstStyle/>
        <a:p>
          <a:endParaRPr lang="en-GB"/>
        </a:p>
      </dgm:t>
    </dgm:pt>
    <dgm:pt modelId="{36B9D94A-9CF0-4764-9FAF-A516DC715AD0}" type="sibTrans" cxnId="{2D0CF696-03A8-462F-8107-50D15AD5CD53}">
      <dgm:prSet/>
      <dgm:spPr/>
      <dgm:t>
        <a:bodyPr/>
        <a:lstStyle/>
        <a:p>
          <a:endParaRPr lang="en-GB"/>
        </a:p>
      </dgm:t>
    </dgm:pt>
    <dgm:pt modelId="{EC141011-8A0B-44C4-9C03-C61F93A9180B}">
      <dgm:prSet phldrT="[Text]" custT="1"/>
      <dgm:spPr>
        <a:solidFill>
          <a:schemeClr val="accent4"/>
        </a:solidFill>
      </dgm:spPr>
      <dgm:t>
        <a:bodyPr/>
        <a:lstStyle/>
        <a:p>
          <a:r>
            <a:rPr lang="en-GB" sz="1600" dirty="0">
              <a:solidFill>
                <a:schemeClr val="accent2">
                  <a:lumMod val="50000"/>
                </a:schemeClr>
              </a:solidFill>
              <a:latin typeface="Source Sans 3 SemiBold" panose="020B0303030403020204" pitchFamily="34" charset="0"/>
            </a:rPr>
            <a:t>2. </a:t>
          </a:r>
          <a:r>
            <a:rPr lang="en-US" sz="1600" dirty="0">
              <a:solidFill>
                <a:schemeClr val="accent2">
                  <a:lumMod val="50000"/>
                </a:schemeClr>
              </a:solidFill>
              <a:latin typeface="Source Sans 3 SemiBold" panose="020B0303030403020204" pitchFamily="34" charset="0"/>
            </a:rPr>
            <a:t>Rewards</a:t>
          </a:r>
          <a:endParaRPr lang="en-GB" sz="1600" dirty="0">
            <a:solidFill>
              <a:schemeClr val="accent2">
                <a:lumMod val="50000"/>
              </a:schemeClr>
            </a:solidFill>
            <a:latin typeface="Source Sans 3 SemiBold" panose="020B0303030403020204" pitchFamily="34" charset="0"/>
          </a:endParaRPr>
        </a:p>
      </dgm:t>
    </dgm:pt>
    <dgm:pt modelId="{F37856BD-CB3D-4A49-9DD7-E3205D253E51}" type="parTrans" cxnId="{2ADE9E9D-6EBA-460E-AD95-FE8667DD70E7}">
      <dgm:prSet/>
      <dgm:spPr/>
      <dgm:t>
        <a:bodyPr/>
        <a:lstStyle/>
        <a:p>
          <a:endParaRPr lang="en-GB"/>
        </a:p>
      </dgm:t>
    </dgm:pt>
    <dgm:pt modelId="{2AF21958-3E80-4FAD-8019-51A2424BB8A0}" type="sibTrans" cxnId="{2ADE9E9D-6EBA-460E-AD95-FE8667DD70E7}">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en-GB"/>
        </a:p>
      </dgm:t>
    </dgm:pt>
    <dgm:pt modelId="{C871B707-210D-454F-822C-5FE475F61DE4}">
      <dgm:prSet phldrT="[Text]" custT="1"/>
      <dgm:spPr>
        <a:solidFill>
          <a:schemeClr val="accent4"/>
        </a:solidFill>
      </dgm:spPr>
      <dgm:t>
        <a:bodyPr/>
        <a:lstStyle/>
        <a:p>
          <a:r>
            <a:rPr lang="en-GB" sz="1600" dirty="0">
              <a:solidFill>
                <a:schemeClr val="accent2">
                  <a:lumMod val="50000"/>
                </a:schemeClr>
              </a:solidFill>
              <a:latin typeface="Source Sans 3 SemiBold" panose="020B0303030403020204" pitchFamily="34" charset="0"/>
            </a:rPr>
            <a:t>3. </a:t>
          </a:r>
          <a:r>
            <a:rPr lang="en-US" sz="1600" dirty="0">
              <a:solidFill>
                <a:schemeClr val="accent2">
                  <a:lumMod val="50000"/>
                </a:schemeClr>
              </a:solidFill>
              <a:latin typeface="Source Sans 3 SemiBold" panose="020B0303030403020204" pitchFamily="34" charset="0"/>
            </a:rPr>
            <a:t>Love &amp; Kindness of Allah</a:t>
          </a:r>
          <a:endParaRPr lang="en-GB" sz="1600" dirty="0">
            <a:solidFill>
              <a:schemeClr val="accent2">
                <a:lumMod val="50000"/>
              </a:schemeClr>
            </a:solidFill>
            <a:latin typeface="Source Sans 3 SemiBold" panose="020B0303030403020204" pitchFamily="34" charset="0"/>
          </a:endParaRPr>
        </a:p>
      </dgm:t>
    </dgm:pt>
    <dgm:pt modelId="{B851BB8A-9368-45D1-9C71-D49D7C8E1519}" type="parTrans" cxnId="{BF9C8AE2-8DD8-4D7E-A56B-6667E2FA1D27}">
      <dgm:prSet/>
      <dgm:spPr/>
      <dgm:t>
        <a:bodyPr/>
        <a:lstStyle/>
        <a:p>
          <a:endParaRPr lang="en-GB"/>
        </a:p>
      </dgm:t>
    </dgm:pt>
    <dgm:pt modelId="{24629490-7C17-43B8-A357-842070DF23FA}" type="sibTrans" cxnId="{BF9C8AE2-8DD8-4D7E-A56B-6667E2FA1D27}">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en-GB"/>
        </a:p>
      </dgm:t>
    </dgm:pt>
    <dgm:pt modelId="{CD5822F4-CFDF-4C35-9CE2-FD4AF6596763}">
      <dgm:prSet phldrT="[Text]" custT="1"/>
      <dgm:spPr>
        <a:solidFill>
          <a:schemeClr val="accent4"/>
        </a:solidFill>
      </dgm:spPr>
      <dgm:t>
        <a:bodyPr/>
        <a:lstStyle/>
        <a:p>
          <a:r>
            <a:rPr lang="en-US" sz="1600" dirty="0">
              <a:solidFill>
                <a:schemeClr val="accent2">
                  <a:lumMod val="50000"/>
                </a:schemeClr>
              </a:solidFill>
              <a:latin typeface="Source Sans 3 SemiBold" panose="020B0303030403020204" pitchFamily="34" charset="0"/>
            </a:rPr>
            <a:t>4. Names of Allah</a:t>
          </a:r>
          <a:endParaRPr lang="en-GB" sz="1600" dirty="0">
            <a:solidFill>
              <a:schemeClr val="accent2">
                <a:lumMod val="50000"/>
              </a:schemeClr>
            </a:solidFill>
            <a:latin typeface="Source Sans 3 SemiBold" panose="020B0303030403020204" pitchFamily="34" charset="0"/>
          </a:endParaRPr>
        </a:p>
      </dgm:t>
    </dgm:pt>
    <dgm:pt modelId="{F5B0D5CE-D405-433B-9156-E73BE693710C}" type="parTrans" cxnId="{6DC6039B-4DE0-4644-9072-C5B0F9C9D3B3}">
      <dgm:prSet/>
      <dgm:spPr/>
      <dgm:t>
        <a:bodyPr/>
        <a:lstStyle/>
        <a:p>
          <a:endParaRPr lang="en-GB"/>
        </a:p>
      </dgm:t>
    </dgm:pt>
    <dgm:pt modelId="{4E1281AF-B5AC-4167-8683-BAB29BBBE7E8}" type="sibTrans" cxnId="{6DC6039B-4DE0-4644-9072-C5B0F9C9D3B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en-GB"/>
        </a:p>
      </dgm:t>
    </dgm:pt>
    <dgm:pt modelId="{B01F1954-FA5B-4169-AF3C-270F44B56CED}">
      <dgm:prSet phldrT="[Text]" custT="1"/>
      <dgm:spPr>
        <a:solidFill>
          <a:schemeClr val="accent4"/>
        </a:solidFill>
      </dgm:spPr>
      <dgm:t>
        <a:bodyPr/>
        <a:lstStyle/>
        <a:p>
          <a:pPr>
            <a:buNone/>
          </a:pPr>
          <a:r>
            <a:rPr lang="en-US" sz="1600" dirty="0">
              <a:solidFill>
                <a:schemeClr val="accent2">
                  <a:lumMod val="50000"/>
                </a:schemeClr>
              </a:solidFill>
              <a:latin typeface="Source Sans 3 SemiBold" panose="020B0303030403020204" pitchFamily="34" charset="0"/>
            </a:rPr>
            <a:t>1. Blessings</a:t>
          </a:r>
          <a:endParaRPr lang="en-GB" sz="1600" dirty="0">
            <a:solidFill>
              <a:schemeClr val="accent2">
                <a:lumMod val="50000"/>
              </a:schemeClr>
            </a:solidFill>
            <a:latin typeface="Source Sans 3 SemiBold" panose="020B0303030403020204" pitchFamily="34" charset="0"/>
          </a:endParaRPr>
        </a:p>
      </dgm:t>
    </dgm:pt>
    <dgm:pt modelId="{BAF948F3-85BA-4BFD-BFE2-52B9EB32EB43}" type="parTrans" cxnId="{E921D97E-AE00-4D4F-859F-1CD0E31DA120}">
      <dgm:prSet/>
      <dgm:spPr/>
      <dgm:t>
        <a:bodyPr/>
        <a:lstStyle/>
        <a:p>
          <a:endParaRPr lang="en-GB"/>
        </a:p>
      </dgm:t>
    </dgm:pt>
    <dgm:pt modelId="{561D94B0-9C48-4FA4-AD12-B10D22A64E9B}" type="sibTrans" cxnId="{E921D97E-AE00-4D4F-859F-1CD0E31DA120}">
      <dgm:prSet/>
      <dgm:spPr>
        <a:solidFill>
          <a:schemeClr val="accent5"/>
        </a:solidFill>
      </dgm:spPr>
      <dgm:t>
        <a:bodyPr/>
        <a:lstStyle/>
        <a:p>
          <a:endParaRPr lang="en-GB"/>
        </a:p>
      </dgm:t>
    </dgm:pt>
    <dgm:pt modelId="{82491A7B-C7A5-4ACA-A7B1-574CC749E832}">
      <dgm:prSet phldrT="[Text]" custT="1"/>
      <dgm:spPr>
        <a:solidFill>
          <a:schemeClr val="accent4"/>
        </a:solidFill>
      </dgm:spPr>
      <dgm:t>
        <a:bodyPr/>
        <a:lstStyle/>
        <a:p>
          <a:r>
            <a:rPr lang="en-US" sz="1600" dirty="0">
              <a:solidFill>
                <a:schemeClr val="accent2">
                  <a:lumMod val="50000"/>
                </a:schemeClr>
              </a:solidFill>
              <a:latin typeface="Source Sans 3 SemiBold" panose="020B0303030403020204" pitchFamily="34" charset="0"/>
            </a:rPr>
            <a:t>5. The Qur’an</a:t>
          </a:r>
          <a:endParaRPr lang="en-GB" sz="1600" dirty="0">
            <a:solidFill>
              <a:schemeClr val="accent2">
                <a:lumMod val="50000"/>
              </a:schemeClr>
            </a:solidFill>
            <a:latin typeface="Source Sans 3 SemiBold" panose="020B0303030403020204" pitchFamily="34" charset="0"/>
          </a:endParaRPr>
        </a:p>
      </dgm:t>
    </dgm:pt>
    <dgm:pt modelId="{7F9458C2-B031-43C6-8663-94539E41B0E4}" type="parTrans" cxnId="{E983E5A0-F4B3-4AFC-B91A-1FB1F182E503}">
      <dgm:prSet/>
      <dgm:spPr/>
      <dgm:t>
        <a:bodyPr/>
        <a:lstStyle/>
        <a:p>
          <a:endParaRPr lang="en-GB"/>
        </a:p>
      </dgm:t>
    </dgm:pt>
    <dgm:pt modelId="{1362C838-4424-487F-A8B3-1FF09F835007}" type="sibTrans" cxnId="{E983E5A0-F4B3-4AFC-B91A-1FB1F182E503}">
      <dgm:prSet/>
      <dgm:spPr>
        <a:solidFill>
          <a:schemeClr val="accent5"/>
        </a:solidFill>
      </dgm:spPr>
      <dgm:t>
        <a:bodyPr/>
        <a:lstStyle/>
        <a:p>
          <a:endParaRPr lang="en-GB"/>
        </a:p>
      </dgm:t>
    </dgm:pt>
    <dgm:pt modelId="{A0793FA5-2A68-44DB-9868-D72DC8844D97}" type="pres">
      <dgm:prSet presAssocID="{9522ABB5-DF0E-42F4-9EEF-16F4DACC77EE}" presName="Name0" presStyleCnt="0">
        <dgm:presLayoutVars>
          <dgm:chMax val="1"/>
          <dgm:dir/>
          <dgm:animLvl val="ctr"/>
          <dgm:resizeHandles val="exact"/>
        </dgm:presLayoutVars>
      </dgm:prSet>
      <dgm:spPr/>
    </dgm:pt>
    <dgm:pt modelId="{D80637FE-D169-4C5F-AD36-89325F0DC08A}" type="pres">
      <dgm:prSet presAssocID="{A5549F2F-CF48-4172-9EF8-9FB405E17F1E}" presName="centerShape" presStyleLbl="node0" presStyleIdx="0" presStyleCnt="1"/>
      <dgm:spPr/>
    </dgm:pt>
    <dgm:pt modelId="{6DCA0A30-ED0D-4BAE-9074-2F9AE1575C97}" type="pres">
      <dgm:prSet presAssocID="{B01F1954-FA5B-4169-AF3C-270F44B56CED}" presName="node" presStyleLbl="node1" presStyleIdx="0" presStyleCnt="5">
        <dgm:presLayoutVars>
          <dgm:bulletEnabled val="1"/>
        </dgm:presLayoutVars>
      </dgm:prSet>
      <dgm:spPr/>
    </dgm:pt>
    <dgm:pt modelId="{E97790D7-D7E4-4D7A-B160-D110CC9CE79C}" type="pres">
      <dgm:prSet presAssocID="{B01F1954-FA5B-4169-AF3C-270F44B56CED}" presName="dummy" presStyleCnt="0"/>
      <dgm:spPr/>
    </dgm:pt>
    <dgm:pt modelId="{56AAA182-3482-448E-9561-E106CBC6CD37}" type="pres">
      <dgm:prSet presAssocID="{561D94B0-9C48-4FA4-AD12-B10D22A64E9B}" presName="sibTrans" presStyleLbl="sibTrans2D1" presStyleIdx="0" presStyleCnt="5"/>
      <dgm:spPr/>
    </dgm:pt>
    <dgm:pt modelId="{F511E801-38C9-452E-A3A0-D350BF4B28D7}" type="pres">
      <dgm:prSet presAssocID="{EC141011-8A0B-44C4-9C03-C61F93A9180B}" presName="node" presStyleLbl="node1" presStyleIdx="1" presStyleCnt="5">
        <dgm:presLayoutVars>
          <dgm:bulletEnabled val="1"/>
        </dgm:presLayoutVars>
      </dgm:prSet>
      <dgm:spPr/>
    </dgm:pt>
    <dgm:pt modelId="{E1989633-35C1-442D-B014-8E810B01875C}" type="pres">
      <dgm:prSet presAssocID="{EC141011-8A0B-44C4-9C03-C61F93A9180B}" presName="dummy" presStyleCnt="0"/>
      <dgm:spPr/>
    </dgm:pt>
    <dgm:pt modelId="{491C52C5-F797-4664-8D89-BDC89FEE3409}" type="pres">
      <dgm:prSet presAssocID="{2AF21958-3E80-4FAD-8019-51A2424BB8A0}" presName="sibTrans" presStyleLbl="sibTrans2D1" presStyleIdx="1" presStyleCnt="5"/>
      <dgm:spPr/>
    </dgm:pt>
    <dgm:pt modelId="{8B1E9AAF-E43A-4AA1-895F-BF254BF49294}" type="pres">
      <dgm:prSet presAssocID="{C871B707-210D-454F-822C-5FE475F61DE4}" presName="node" presStyleLbl="node1" presStyleIdx="2" presStyleCnt="5">
        <dgm:presLayoutVars>
          <dgm:bulletEnabled val="1"/>
        </dgm:presLayoutVars>
      </dgm:prSet>
      <dgm:spPr/>
    </dgm:pt>
    <dgm:pt modelId="{C20BD405-BA3C-49E1-AF3F-8979A7B05A75}" type="pres">
      <dgm:prSet presAssocID="{C871B707-210D-454F-822C-5FE475F61DE4}" presName="dummy" presStyleCnt="0"/>
      <dgm:spPr/>
    </dgm:pt>
    <dgm:pt modelId="{FF3544FD-2D9D-44BA-ABB1-5C74A0D68C44}" type="pres">
      <dgm:prSet presAssocID="{24629490-7C17-43B8-A357-842070DF23FA}" presName="sibTrans" presStyleLbl="sibTrans2D1" presStyleIdx="2" presStyleCnt="5"/>
      <dgm:spPr/>
    </dgm:pt>
    <dgm:pt modelId="{191AA700-018C-4306-8487-915672423628}" type="pres">
      <dgm:prSet presAssocID="{CD5822F4-CFDF-4C35-9CE2-FD4AF6596763}" presName="node" presStyleLbl="node1" presStyleIdx="3" presStyleCnt="5">
        <dgm:presLayoutVars>
          <dgm:bulletEnabled val="1"/>
        </dgm:presLayoutVars>
      </dgm:prSet>
      <dgm:spPr/>
    </dgm:pt>
    <dgm:pt modelId="{5A0184F6-824D-4A60-9B1C-ACCB6AACEDF7}" type="pres">
      <dgm:prSet presAssocID="{CD5822F4-CFDF-4C35-9CE2-FD4AF6596763}" presName="dummy" presStyleCnt="0"/>
      <dgm:spPr/>
    </dgm:pt>
    <dgm:pt modelId="{CD30CDAB-406B-4F21-B65D-32CFA57C1E72}" type="pres">
      <dgm:prSet presAssocID="{4E1281AF-B5AC-4167-8683-BAB29BBBE7E8}" presName="sibTrans" presStyleLbl="sibTrans2D1" presStyleIdx="3" presStyleCnt="5"/>
      <dgm:spPr/>
    </dgm:pt>
    <dgm:pt modelId="{BBCABD79-CB9A-4294-A091-A2D71FE71E3E}" type="pres">
      <dgm:prSet presAssocID="{82491A7B-C7A5-4ACA-A7B1-574CC749E832}" presName="node" presStyleLbl="node1" presStyleIdx="4" presStyleCnt="5">
        <dgm:presLayoutVars>
          <dgm:bulletEnabled val="1"/>
        </dgm:presLayoutVars>
      </dgm:prSet>
      <dgm:spPr/>
    </dgm:pt>
    <dgm:pt modelId="{1B89410F-08C6-4922-81F9-EAAF2989C3A5}" type="pres">
      <dgm:prSet presAssocID="{82491A7B-C7A5-4ACA-A7B1-574CC749E832}" presName="dummy" presStyleCnt="0"/>
      <dgm:spPr/>
    </dgm:pt>
    <dgm:pt modelId="{EA952F52-6BF4-41E0-B5CF-20D93FD10B01}" type="pres">
      <dgm:prSet presAssocID="{1362C838-4424-487F-A8B3-1FF09F835007}" presName="sibTrans" presStyleLbl="sibTrans2D1" presStyleIdx="4" presStyleCnt="5"/>
      <dgm:spPr/>
    </dgm:pt>
  </dgm:ptLst>
  <dgm:cxnLst>
    <dgm:cxn modelId="{E6FBDA13-DBDA-4A91-9AA3-802F9E10877E}" type="presOf" srcId="{1362C838-4424-487F-A8B3-1FF09F835007}" destId="{EA952F52-6BF4-41E0-B5CF-20D93FD10B01}" srcOrd="0" destOrd="0" presId="urn:microsoft.com/office/officeart/2005/8/layout/radial6"/>
    <dgm:cxn modelId="{C8AF8318-2FED-4052-9EB4-792301D34350}" type="presOf" srcId="{A5549F2F-CF48-4172-9EF8-9FB405E17F1E}" destId="{D80637FE-D169-4C5F-AD36-89325F0DC08A}" srcOrd="0" destOrd="0" presId="urn:microsoft.com/office/officeart/2005/8/layout/radial6"/>
    <dgm:cxn modelId="{2DBA822A-DCA9-4C2A-8C19-6A039CF8F62C}" type="presOf" srcId="{2AF21958-3E80-4FAD-8019-51A2424BB8A0}" destId="{491C52C5-F797-4664-8D89-BDC89FEE3409}" srcOrd="0" destOrd="0" presId="urn:microsoft.com/office/officeart/2005/8/layout/radial6"/>
    <dgm:cxn modelId="{8F162B42-C8DD-4830-88F3-C3CA927EA87A}" type="presOf" srcId="{4E1281AF-B5AC-4167-8683-BAB29BBBE7E8}" destId="{CD30CDAB-406B-4F21-B65D-32CFA57C1E72}" srcOrd="0" destOrd="0" presId="urn:microsoft.com/office/officeart/2005/8/layout/radial6"/>
    <dgm:cxn modelId="{8EF97151-C451-4A9F-BD71-5249AE94149C}" type="presOf" srcId="{C871B707-210D-454F-822C-5FE475F61DE4}" destId="{8B1E9AAF-E43A-4AA1-895F-BF254BF49294}" srcOrd="0" destOrd="0" presId="urn:microsoft.com/office/officeart/2005/8/layout/radial6"/>
    <dgm:cxn modelId="{30FBFA52-4ADE-4E79-B478-4E4B7555C02A}" type="presOf" srcId="{9522ABB5-DF0E-42F4-9EEF-16F4DACC77EE}" destId="{A0793FA5-2A68-44DB-9868-D72DC8844D97}" srcOrd="0" destOrd="0" presId="urn:microsoft.com/office/officeart/2005/8/layout/radial6"/>
    <dgm:cxn modelId="{21311678-080F-4543-BA66-D921628D6149}" type="presOf" srcId="{561D94B0-9C48-4FA4-AD12-B10D22A64E9B}" destId="{56AAA182-3482-448E-9561-E106CBC6CD37}" srcOrd="0" destOrd="0" presId="urn:microsoft.com/office/officeart/2005/8/layout/radial6"/>
    <dgm:cxn modelId="{E921D97E-AE00-4D4F-859F-1CD0E31DA120}" srcId="{A5549F2F-CF48-4172-9EF8-9FB405E17F1E}" destId="{B01F1954-FA5B-4169-AF3C-270F44B56CED}" srcOrd="0" destOrd="0" parTransId="{BAF948F3-85BA-4BFD-BFE2-52B9EB32EB43}" sibTransId="{561D94B0-9C48-4FA4-AD12-B10D22A64E9B}"/>
    <dgm:cxn modelId="{9319B68F-A3D6-4ADA-B430-119756D9DE1C}" type="presOf" srcId="{EC141011-8A0B-44C4-9C03-C61F93A9180B}" destId="{F511E801-38C9-452E-A3A0-D350BF4B28D7}" srcOrd="0" destOrd="0" presId="urn:microsoft.com/office/officeart/2005/8/layout/radial6"/>
    <dgm:cxn modelId="{2D0CF696-03A8-462F-8107-50D15AD5CD53}" srcId="{9522ABB5-DF0E-42F4-9EEF-16F4DACC77EE}" destId="{A5549F2F-CF48-4172-9EF8-9FB405E17F1E}" srcOrd="0" destOrd="0" parTransId="{F3A90AF2-BE4A-4B50-9CB2-A6148D8A6F09}" sibTransId="{36B9D94A-9CF0-4764-9FAF-A516DC715AD0}"/>
    <dgm:cxn modelId="{6DC6039B-4DE0-4644-9072-C5B0F9C9D3B3}" srcId="{A5549F2F-CF48-4172-9EF8-9FB405E17F1E}" destId="{CD5822F4-CFDF-4C35-9CE2-FD4AF6596763}" srcOrd="3" destOrd="0" parTransId="{F5B0D5CE-D405-433B-9156-E73BE693710C}" sibTransId="{4E1281AF-B5AC-4167-8683-BAB29BBBE7E8}"/>
    <dgm:cxn modelId="{2ADE9E9D-6EBA-460E-AD95-FE8667DD70E7}" srcId="{A5549F2F-CF48-4172-9EF8-9FB405E17F1E}" destId="{EC141011-8A0B-44C4-9C03-C61F93A9180B}" srcOrd="1" destOrd="0" parTransId="{F37856BD-CB3D-4A49-9DD7-E3205D253E51}" sibTransId="{2AF21958-3E80-4FAD-8019-51A2424BB8A0}"/>
    <dgm:cxn modelId="{E983E5A0-F4B3-4AFC-B91A-1FB1F182E503}" srcId="{A5549F2F-CF48-4172-9EF8-9FB405E17F1E}" destId="{82491A7B-C7A5-4ACA-A7B1-574CC749E832}" srcOrd="4" destOrd="0" parTransId="{7F9458C2-B031-43C6-8663-94539E41B0E4}" sibTransId="{1362C838-4424-487F-A8B3-1FF09F835007}"/>
    <dgm:cxn modelId="{F8284EA6-3D6F-4305-9042-375159CE7FED}" type="presOf" srcId="{CD5822F4-CFDF-4C35-9CE2-FD4AF6596763}" destId="{191AA700-018C-4306-8487-915672423628}" srcOrd="0" destOrd="0" presId="urn:microsoft.com/office/officeart/2005/8/layout/radial6"/>
    <dgm:cxn modelId="{6F075CA8-5DDE-419E-BE8C-8204765F13CA}" type="presOf" srcId="{82491A7B-C7A5-4ACA-A7B1-574CC749E832}" destId="{BBCABD79-CB9A-4294-A091-A2D71FE71E3E}" srcOrd="0" destOrd="0" presId="urn:microsoft.com/office/officeart/2005/8/layout/radial6"/>
    <dgm:cxn modelId="{B7F3AFD5-253A-4CF4-9F1D-C68A9C4AE6D2}" type="presOf" srcId="{24629490-7C17-43B8-A357-842070DF23FA}" destId="{FF3544FD-2D9D-44BA-ABB1-5C74A0D68C44}" srcOrd="0" destOrd="0" presId="urn:microsoft.com/office/officeart/2005/8/layout/radial6"/>
    <dgm:cxn modelId="{E765CED7-CE52-4363-BD1D-94FE2F419627}" type="presOf" srcId="{B01F1954-FA5B-4169-AF3C-270F44B56CED}" destId="{6DCA0A30-ED0D-4BAE-9074-2F9AE1575C97}" srcOrd="0" destOrd="0" presId="urn:microsoft.com/office/officeart/2005/8/layout/radial6"/>
    <dgm:cxn modelId="{BF9C8AE2-8DD8-4D7E-A56B-6667E2FA1D27}" srcId="{A5549F2F-CF48-4172-9EF8-9FB405E17F1E}" destId="{C871B707-210D-454F-822C-5FE475F61DE4}" srcOrd="2" destOrd="0" parTransId="{B851BB8A-9368-45D1-9C71-D49D7C8E1519}" sibTransId="{24629490-7C17-43B8-A357-842070DF23FA}"/>
    <dgm:cxn modelId="{1BC83088-791F-4C1A-8BD4-579D325B073A}" type="presParOf" srcId="{A0793FA5-2A68-44DB-9868-D72DC8844D97}" destId="{D80637FE-D169-4C5F-AD36-89325F0DC08A}" srcOrd="0" destOrd="0" presId="urn:microsoft.com/office/officeart/2005/8/layout/radial6"/>
    <dgm:cxn modelId="{78003417-1FAE-4FBE-96DA-1D7767EBF59A}" type="presParOf" srcId="{A0793FA5-2A68-44DB-9868-D72DC8844D97}" destId="{6DCA0A30-ED0D-4BAE-9074-2F9AE1575C97}" srcOrd="1" destOrd="0" presId="urn:microsoft.com/office/officeart/2005/8/layout/radial6"/>
    <dgm:cxn modelId="{BD6CACAE-DD23-4381-9217-E8050D4AB58E}" type="presParOf" srcId="{A0793FA5-2A68-44DB-9868-D72DC8844D97}" destId="{E97790D7-D7E4-4D7A-B160-D110CC9CE79C}" srcOrd="2" destOrd="0" presId="urn:microsoft.com/office/officeart/2005/8/layout/radial6"/>
    <dgm:cxn modelId="{43DD9E44-A8E2-4101-8C88-47F6C68CB762}" type="presParOf" srcId="{A0793FA5-2A68-44DB-9868-D72DC8844D97}" destId="{56AAA182-3482-448E-9561-E106CBC6CD37}" srcOrd="3" destOrd="0" presId="urn:microsoft.com/office/officeart/2005/8/layout/radial6"/>
    <dgm:cxn modelId="{9049B4EE-17D3-47C4-BBE0-E8872D9369B1}" type="presParOf" srcId="{A0793FA5-2A68-44DB-9868-D72DC8844D97}" destId="{F511E801-38C9-452E-A3A0-D350BF4B28D7}" srcOrd="4" destOrd="0" presId="urn:microsoft.com/office/officeart/2005/8/layout/radial6"/>
    <dgm:cxn modelId="{5BB8E0B5-CF9B-4162-A073-F305C98CBE52}" type="presParOf" srcId="{A0793FA5-2A68-44DB-9868-D72DC8844D97}" destId="{E1989633-35C1-442D-B014-8E810B01875C}" srcOrd="5" destOrd="0" presId="urn:microsoft.com/office/officeart/2005/8/layout/radial6"/>
    <dgm:cxn modelId="{90AF79F0-9C35-4970-AA01-CE83C1A03C0C}" type="presParOf" srcId="{A0793FA5-2A68-44DB-9868-D72DC8844D97}" destId="{491C52C5-F797-4664-8D89-BDC89FEE3409}" srcOrd="6" destOrd="0" presId="urn:microsoft.com/office/officeart/2005/8/layout/radial6"/>
    <dgm:cxn modelId="{143C0CFD-56D7-4B3F-9FFE-3C37CB3086D3}" type="presParOf" srcId="{A0793FA5-2A68-44DB-9868-D72DC8844D97}" destId="{8B1E9AAF-E43A-4AA1-895F-BF254BF49294}" srcOrd="7" destOrd="0" presId="urn:microsoft.com/office/officeart/2005/8/layout/radial6"/>
    <dgm:cxn modelId="{BCB9091E-6156-49FA-A047-56E155FB8299}" type="presParOf" srcId="{A0793FA5-2A68-44DB-9868-D72DC8844D97}" destId="{C20BD405-BA3C-49E1-AF3F-8979A7B05A75}" srcOrd="8" destOrd="0" presId="urn:microsoft.com/office/officeart/2005/8/layout/radial6"/>
    <dgm:cxn modelId="{5C7B3655-4BF7-4400-A1AA-B2075536BCCB}" type="presParOf" srcId="{A0793FA5-2A68-44DB-9868-D72DC8844D97}" destId="{FF3544FD-2D9D-44BA-ABB1-5C74A0D68C44}" srcOrd="9" destOrd="0" presId="urn:microsoft.com/office/officeart/2005/8/layout/radial6"/>
    <dgm:cxn modelId="{162AD388-50EC-4655-9B58-7540A099BC2D}" type="presParOf" srcId="{A0793FA5-2A68-44DB-9868-D72DC8844D97}" destId="{191AA700-018C-4306-8487-915672423628}" srcOrd="10" destOrd="0" presId="urn:microsoft.com/office/officeart/2005/8/layout/radial6"/>
    <dgm:cxn modelId="{750D20D2-55BA-4BEA-BC01-AD3E5AB3EA22}" type="presParOf" srcId="{A0793FA5-2A68-44DB-9868-D72DC8844D97}" destId="{5A0184F6-824D-4A60-9B1C-ACCB6AACEDF7}" srcOrd="11" destOrd="0" presId="urn:microsoft.com/office/officeart/2005/8/layout/radial6"/>
    <dgm:cxn modelId="{4AD635CA-ADF0-4212-BBD3-B4E5E2829C3D}" type="presParOf" srcId="{A0793FA5-2A68-44DB-9868-D72DC8844D97}" destId="{CD30CDAB-406B-4F21-B65D-32CFA57C1E72}" srcOrd="12" destOrd="0" presId="urn:microsoft.com/office/officeart/2005/8/layout/radial6"/>
    <dgm:cxn modelId="{838208FC-59E2-49A3-85E3-AF26A89AA2FE}" type="presParOf" srcId="{A0793FA5-2A68-44DB-9868-D72DC8844D97}" destId="{BBCABD79-CB9A-4294-A091-A2D71FE71E3E}" srcOrd="13" destOrd="0" presId="urn:microsoft.com/office/officeart/2005/8/layout/radial6"/>
    <dgm:cxn modelId="{53827F2D-D487-4E63-86DA-4599E0FD085E}" type="presParOf" srcId="{A0793FA5-2A68-44DB-9868-D72DC8844D97}" destId="{1B89410F-08C6-4922-81F9-EAAF2989C3A5}" srcOrd="14" destOrd="0" presId="urn:microsoft.com/office/officeart/2005/8/layout/radial6"/>
    <dgm:cxn modelId="{9E45AAEF-A306-4DA0-88DD-CA2A0A975DFA}" type="presParOf" srcId="{A0793FA5-2A68-44DB-9868-D72DC8844D97}" destId="{EA952F52-6BF4-41E0-B5CF-20D93FD10B0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A1414-0624-4C0F-96A0-22983F01427E}"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GB"/>
        </a:p>
      </dgm:t>
    </dgm:pt>
    <dgm:pt modelId="{9210E5D5-1640-497C-B434-FC2BAAA53928}">
      <dgm:prSet phldrT="[Tex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GB" dirty="0">
              <a:solidFill>
                <a:schemeClr val="accent4">
                  <a:lumMod val="50000"/>
                </a:schemeClr>
              </a:solidFill>
              <a:latin typeface="Source Sans 3 SemiBold" panose="020B0303030403020204" pitchFamily="34" charset="0"/>
            </a:rPr>
            <a:t>During good times </a:t>
          </a:r>
        </a:p>
      </dgm:t>
    </dgm:pt>
    <dgm:pt modelId="{2348DEA2-A970-49A2-9B8D-2792248527FA}" type="parTrans" cxnId="{1663501E-1BE9-46AE-A9BB-8AE32F7DF72F}">
      <dgm:prSet/>
      <dgm:spPr/>
      <dgm:t>
        <a:bodyPr/>
        <a:lstStyle/>
        <a:p>
          <a:endParaRPr lang="en-GB"/>
        </a:p>
      </dgm:t>
    </dgm:pt>
    <dgm:pt modelId="{623E5D5D-3B82-431E-9989-ED4810DD3FF2}" type="sibTrans" cxnId="{1663501E-1BE9-46AE-A9BB-8AE32F7DF72F}">
      <dgm:prSet/>
      <dgm:spPr/>
      <dgm:t>
        <a:bodyPr/>
        <a:lstStyle/>
        <a:p>
          <a:endParaRPr lang="en-GB"/>
        </a:p>
      </dgm:t>
    </dgm:pt>
    <dgm:pt modelId="{37E6E036-C917-4E97-9AA2-FB2C854491DA}">
      <dgm:prSet phldrT="[Tex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GB" dirty="0">
              <a:solidFill>
                <a:schemeClr val="accent4">
                  <a:lumMod val="50000"/>
                </a:schemeClr>
              </a:solidFill>
              <a:latin typeface="Source Sans 3 SemiBold" panose="020B0303030403020204" pitchFamily="34" charset="0"/>
            </a:rPr>
            <a:t> difficult times</a:t>
          </a:r>
        </a:p>
      </dgm:t>
    </dgm:pt>
    <dgm:pt modelId="{A8F47657-F648-48C5-9229-B4B069F969E9}" type="parTrans" cxnId="{7ED4AB43-B269-44B5-9264-84635703F4A3}">
      <dgm:prSet/>
      <dgm:spPr/>
      <dgm:t>
        <a:bodyPr/>
        <a:lstStyle/>
        <a:p>
          <a:endParaRPr lang="en-GB"/>
        </a:p>
      </dgm:t>
    </dgm:pt>
    <dgm:pt modelId="{C69BB8A0-8DF4-41D9-9CE8-59CF22F54FA6}" type="sibTrans" cxnId="{7ED4AB43-B269-44B5-9264-84635703F4A3}">
      <dgm:prSet/>
      <dgm:spPr/>
      <dgm:t>
        <a:bodyPr/>
        <a:lstStyle/>
        <a:p>
          <a:endParaRPr lang="en-GB"/>
        </a:p>
      </dgm:t>
    </dgm:pt>
    <dgm:pt modelId="{245DB2F2-CB77-4B9B-8332-50B17EFCDC00}" type="pres">
      <dgm:prSet presAssocID="{52DA1414-0624-4C0F-96A0-22983F01427E}" presName="compositeShape" presStyleCnt="0">
        <dgm:presLayoutVars>
          <dgm:chMax val="2"/>
          <dgm:dir/>
          <dgm:resizeHandles val="exact"/>
        </dgm:presLayoutVars>
      </dgm:prSet>
      <dgm:spPr/>
    </dgm:pt>
    <dgm:pt modelId="{F2A52BBD-1451-493D-9A62-F6D7265CEB4D}" type="pres">
      <dgm:prSet presAssocID="{52DA1414-0624-4C0F-96A0-22983F01427E}" presName="ribbon" presStyleLbl="node1" presStyleIdx="0" presStyleCnt="1"/>
      <dgm:spPr>
        <a:solidFill>
          <a:schemeClr val="accent5"/>
        </a:solidFill>
      </dgm:spPr>
    </dgm:pt>
    <dgm:pt modelId="{67EF7174-21B8-46C0-8E9D-FB54A64264EB}" type="pres">
      <dgm:prSet presAssocID="{52DA1414-0624-4C0F-96A0-22983F01427E}" presName="leftArrowText" presStyleLbl="node1" presStyleIdx="0" presStyleCnt="1">
        <dgm:presLayoutVars>
          <dgm:chMax val="0"/>
          <dgm:bulletEnabled val="1"/>
        </dgm:presLayoutVars>
      </dgm:prSet>
      <dgm:spPr/>
    </dgm:pt>
    <dgm:pt modelId="{EAC8A65F-4ABE-4391-86B0-C3EC45ECA89F}" type="pres">
      <dgm:prSet presAssocID="{52DA1414-0624-4C0F-96A0-22983F01427E}" presName="rightArrowText" presStyleLbl="node1" presStyleIdx="0" presStyleCnt="1">
        <dgm:presLayoutVars>
          <dgm:chMax val="0"/>
          <dgm:bulletEnabled val="1"/>
        </dgm:presLayoutVars>
      </dgm:prSet>
      <dgm:spPr/>
    </dgm:pt>
  </dgm:ptLst>
  <dgm:cxnLst>
    <dgm:cxn modelId="{513B820E-9A43-4958-85E2-8EE3A0AF319E}" type="presOf" srcId="{9210E5D5-1640-497C-B434-FC2BAAA53928}" destId="{67EF7174-21B8-46C0-8E9D-FB54A64264EB}" srcOrd="0" destOrd="0" presId="urn:microsoft.com/office/officeart/2005/8/layout/arrow6"/>
    <dgm:cxn modelId="{0BF1CC0F-E61B-49E4-A76C-3CFFBFB2B158}" type="presOf" srcId="{52DA1414-0624-4C0F-96A0-22983F01427E}" destId="{245DB2F2-CB77-4B9B-8332-50B17EFCDC00}" srcOrd="0" destOrd="0" presId="urn:microsoft.com/office/officeart/2005/8/layout/arrow6"/>
    <dgm:cxn modelId="{1663501E-1BE9-46AE-A9BB-8AE32F7DF72F}" srcId="{52DA1414-0624-4C0F-96A0-22983F01427E}" destId="{9210E5D5-1640-497C-B434-FC2BAAA53928}" srcOrd="0" destOrd="0" parTransId="{2348DEA2-A970-49A2-9B8D-2792248527FA}" sibTransId="{623E5D5D-3B82-431E-9989-ED4810DD3FF2}"/>
    <dgm:cxn modelId="{7ED4AB43-B269-44B5-9264-84635703F4A3}" srcId="{52DA1414-0624-4C0F-96A0-22983F01427E}" destId="{37E6E036-C917-4E97-9AA2-FB2C854491DA}" srcOrd="1" destOrd="0" parTransId="{A8F47657-F648-48C5-9229-B4B069F969E9}" sibTransId="{C69BB8A0-8DF4-41D9-9CE8-59CF22F54FA6}"/>
    <dgm:cxn modelId="{D288AA86-D953-422F-AA78-4D557466C0CD}" type="presOf" srcId="{37E6E036-C917-4E97-9AA2-FB2C854491DA}" destId="{EAC8A65F-4ABE-4391-86B0-C3EC45ECA89F}" srcOrd="0" destOrd="0" presId="urn:microsoft.com/office/officeart/2005/8/layout/arrow6"/>
    <dgm:cxn modelId="{B75BC4CC-3958-4D40-A15D-1161E01A64A5}" type="presParOf" srcId="{245DB2F2-CB77-4B9B-8332-50B17EFCDC00}" destId="{F2A52BBD-1451-493D-9A62-F6D7265CEB4D}" srcOrd="0" destOrd="0" presId="urn:microsoft.com/office/officeart/2005/8/layout/arrow6"/>
    <dgm:cxn modelId="{4D945FE2-62C7-4558-A9BA-F280C7733ECA}" type="presParOf" srcId="{245DB2F2-CB77-4B9B-8332-50B17EFCDC00}" destId="{67EF7174-21B8-46C0-8E9D-FB54A64264EB}" srcOrd="1" destOrd="0" presId="urn:microsoft.com/office/officeart/2005/8/layout/arrow6"/>
    <dgm:cxn modelId="{15E10983-B34E-499C-9B8D-163C830C0A0F}" type="presParOf" srcId="{245DB2F2-CB77-4B9B-8332-50B17EFCDC00}" destId="{EAC8A65F-4ABE-4391-86B0-C3EC45ECA89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A1414-0624-4C0F-96A0-22983F01427E}"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n-GB"/>
        </a:p>
      </dgm:t>
    </dgm:pt>
    <dgm:pt modelId="{9210E5D5-1640-497C-B434-FC2BAAA53928}">
      <dgm:prSet phldrT="[Text]"/>
      <dgm:spPr/>
      <dgm:t>
        <a:bodyPr/>
        <a:lstStyle/>
        <a:p>
          <a:r>
            <a:rPr lang="en-GB">
              <a:latin typeface="Source Sans 3 SemiBold" panose="020B0303030403020204" pitchFamily="34" charset="0"/>
            </a:rPr>
            <a:t>Throughout one’s life</a:t>
          </a:r>
          <a:endParaRPr lang="en-GB" dirty="0">
            <a:latin typeface="Source Sans 3 SemiBold" panose="020B0303030403020204" pitchFamily="34" charset="0"/>
          </a:endParaRPr>
        </a:p>
      </dgm:t>
    </dgm:pt>
    <dgm:pt modelId="{2348DEA2-A970-49A2-9B8D-2792248527FA}" type="parTrans" cxnId="{1663501E-1BE9-46AE-A9BB-8AE32F7DF72F}">
      <dgm:prSet/>
      <dgm:spPr/>
      <dgm:t>
        <a:bodyPr/>
        <a:lstStyle/>
        <a:p>
          <a:endParaRPr lang="en-GB"/>
        </a:p>
      </dgm:t>
    </dgm:pt>
    <dgm:pt modelId="{623E5D5D-3B82-431E-9989-ED4810DD3FF2}" type="sibTrans" cxnId="{1663501E-1BE9-46AE-A9BB-8AE32F7DF72F}">
      <dgm:prSet/>
      <dgm:spPr/>
      <dgm:t>
        <a:bodyPr/>
        <a:lstStyle/>
        <a:p>
          <a:endParaRPr lang="en-GB"/>
        </a:p>
      </dgm:t>
    </dgm:pt>
    <dgm:pt modelId="{7A0441CC-E233-4A7C-A380-0C2CDEE4E190}">
      <dgm:prSet phldrT="[Text]" custT="1"/>
      <dgm:spPr/>
      <dgm:t>
        <a:bodyPr/>
        <a:lstStyle/>
        <a:p>
          <a:r>
            <a:rPr lang="en-GB" sz="1800">
              <a:latin typeface="Source Sans 3 SemiBold" panose="020B0303030403020204" pitchFamily="34" charset="0"/>
            </a:rPr>
            <a:t>Towards the end of life</a:t>
          </a:r>
          <a:endParaRPr lang="en-GB" sz="1800" dirty="0">
            <a:latin typeface="Source Sans 3 SemiBold" panose="020B0303030403020204" pitchFamily="34" charset="0"/>
          </a:endParaRPr>
        </a:p>
      </dgm:t>
    </dgm:pt>
    <dgm:pt modelId="{9792A512-4455-460A-B6EF-D65A861C4AF3}" type="parTrans" cxnId="{370AC7C0-02C3-4451-9252-EE4801570A53}">
      <dgm:prSet/>
      <dgm:spPr/>
      <dgm:t>
        <a:bodyPr/>
        <a:lstStyle/>
        <a:p>
          <a:endParaRPr lang="en-GB"/>
        </a:p>
      </dgm:t>
    </dgm:pt>
    <dgm:pt modelId="{66136354-D66D-4339-ADDD-4C1F50C02C7B}" type="sibTrans" cxnId="{370AC7C0-02C3-4451-9252-EE4801570A53}">
      <dgm:prSet/>
      <dgm:spPr/>
      <dgm:t>
        <a:bodyPr/>
        <a:lstStyle/>
        <a:p>
          <a:endParaRPr lang="en-GB"/>
        </a:p>
      </dgm:t>
    </dgm:pt>
    <dgm:pt modelId="{473D4E03-5CCE-4A20-BEF3-A65829FC012D}" type="pres">
      <dgm:prSet presAssocID="{52DA1414-0624-4C0F-96A0-22983F01427E}" presName="arrowDiagram" presStyleCnt="0">
        <dgm:presLayoutVars>
          <dgm:chMax val="5"/>
          <dgm:dir/>
          <dgm:resizeHandles val="exact"/>
        </dgm:presLayoutVars>
      </dgm:prSet>
      <dgm:spPr/>
    </dgm:pt>
    <dgm:pt modelId="{875DF1F9-4729-4998-93BF-7A50DC98969C}" type="pres">
      <dgm:prSet presAssocID="{52DA1414-0624-4C0F-96A0-22983F01427E}" presName="arrow" presStyleLbl="bgShp" presStyleIdx="0" presStyleCnt="1" custLinFactNeighborX="5504" custLinFactNeighborY="743"/>
      <dgm:spPr/>
    </dgm:pt>
    <dgm:pt modelId="{C37BE3A9-0470-41B3-912C-A3478369A0AF}" type="pres">
      <dgm:prSet presAssocID="{52DA1414-0624-4C0F-96A0-22983F01427E}" presName="arrowDiagram2" presStyleCnt="0"/>
      <dgm:spPr/>
    </dgm:pt>
    <dgm:pt modelId="{CBFB993E-6188-4E36-B08E-4549E46DA236}" type="pres">
      <dgm:prSet presAssocID="{9210E5D5-1640-497C-B434-FC2BAAA53928}" presName="bullet2a" presStyleLbl="node1" presStyleIdx="0" presStyleCnt="2"/>
      <dgm:spPr/>
    </dgm:pt>
    <dgm:pt modelId="{D4B03C68-0A57-4048-86FD-36BD427AF664}" type="pres">
      <dgm:prSet presAssocID="{9210E5D5-1640-497C-B434-FC2BAAA53928}" presName="textBox2a" presStyleLbl="revTx" presStyleIdx="0" presStyleCnt="2">
        <dgm:presLayoutVars>
          <dgm:bulletEnabled val="1"/>
        </dgm:presLayoutVars>
      </dgm:prSet>
      <dgm:spPr/>
    </dgm:pt>
    <dgm:pt modelId="{EB6DB381-FCA4-416F-8203-3A4AF40D712E}" type="pres">
      <dgm:prSet presAssocID="{7A0441CC-E233-4A7C-A380-0C2CDEE4E190}" presName="bullet2b" presStyleLbl="node1" presStyleIdx="1" presStyleCnt="2"/>
      <dgm:spPr/>
    </dgm:pt>
    <dgm:pt modelId="{ED3BA313-C7B6-4D20-AC68-C3AAEDDF0B73}" type="pres">
      <dgm:prSet presAssocID="{7A0441CC-E233-4A7C-A380-0C2CDEE4E190}" presName="textBox2b" presStyleLbl="revTx" presStyleIdx="1" presStyleCnt="2">
        <dgm:presLayoutVars>
          <dgm:bulletEnabled val="1"/>
        </dgm:presLayoutVars>
      </dgm:prSet>
      <dgm:spPr/>
    </dgm:pt>
  </dgm:ptLst>
  <dgm:cxnLst>
    <dgm:cxn modelId="{1663501E-1BE9-46AE-A9BB-8AE32F7DF72F}" srcId="{52DA1414-0624-4C0F-96A0-22983F01427E}" destId="{9210E5D5-1640-497C-B434-FC2BAAA53928}" srcOrd="0" destOrd="0" parTransId="{2348DEA2-A970-49A2-9B8D-2792248527FA}" sibTransId="{623E5D5D-3B82-431E-9989-ED4810DD3FF2}"/>
    <dgm:cxn modelId="{88619D28-C6F1-466D-9947-4E254746232C}" type="presOf" srcId="{7A0441CC-E233-4A7C-A380-0C2CDEE4E190}" destId="{ED3BA313-C7B6-4D20-AC68-C3AAEDDF0B73}" srcOrd="0" destOrd="0" presId="urn:microsoft.com/office/officeart/2005/8/layout/arrow2"/>
    <dgm:cxn modelId="{1BA24931-162E-49F3-986D-45CAB372F1E6}" type="presOf" srcId="{9210E5D5-1640-497C-B434-FC2BAAA53928}" destId="{D4B03C68-0A57-4048-86FD-36BD427AF664}" srcOrd="0" destOrd="0" presId="urn:microsoft.com/office/officeart/2005/8/layout/arrow2"/>
    <dgm:cxn modelId="{370AC7C0-02C3-4451-9252-EE4801570A53}" srcId="{52DA1414-0624-4C0F-96A0-22983F01427E}" destId="{7A0441CC-E233-4A7C-A380-0C2CDEE4E190}" srcOrd="1" destOrd="0" parTransId="{9792A512-4455-460A-B6EF-D65A861C4AF3}" sibTransId="{66136354-D66D-4339-ADDD-4C1F50C02C7B}"/>
    <dgm:cxn modelId="{39B11FE1-D676-4687-888C-F1F5CA423715}" type="presOf" srcId="{52DA1414-0624-4C0F-96A0-22983F01427E}" destId="{473D4E03-5CCE-4A20-BEF3-A65829FC012D}" srcOrd="0" destOrd="0" presId="urn:microsoft.com/office/officeart/2005/8/layout/arrow2"/>
    <dgm:cxn modelId="{CD49B843-E409-48F0-A937-D49B80AC3677}" type="presParOf" srcId="{473D4E03-5CCE-4A20-BEF3-A65829FC012D}" destId="{875DF1F9-4729-4998-93BF-7A50DC98969C}" srcOrd="0" destOrd="0" presId="urn:microsoft.com/office/officeart/2005/8/layout/arrow2"/>
    <dgm:cxn modelId="{90497869-1788-44D5-AF9E-35AFAA61D89D}" type="presParOf" srcId="{473D4E03-5CCE-4A20-BEF3-A65829FC012D}" destId="{C37BE3A9-0470-41B3-912C-A3478369A0AF}" srcOrd="1" destOrd="0" presId="urn:microsoft.com/office/officeart/2005/8/layout/arrow2"/>
    <dgm:cxn modelId="{44C9F854-5FD5-4081-B38D-5E0ACFBF1130}" type="presParOf" srcId="{C37BE3A9-0470-41B3-912C-A3478369A0AF}" destId="{CBFB993E-6188-4E36-B08E-4549E46DA236}" srcOrd="0" destOrd="0" presId="urn:microsoft.com/office/officeart/2005/8/layout/arrow2"/>
    <dgm:cxn modelId="{8C5FECED-ED53-441B-9942-8820A9C7C449}" type="presParOf" srcId="{C37BE3A9-0470-41B3-912C-A3478369A0AF}" destId="{D4B03C68-0A57-4048-86FD-36BD427AF664}" srcOrd="1" destOrd="0" presId="urn:microsoft.com/office/officeart/2005/8/layout/arrow2"/>
    <dgm:cxn modelId="{0CBC9264-ECCE-4A9C-BB41-545501D6C961}" type="presParOf" srcId="{C37BE3A9-0470-41B3-912C-A3478369A0AF}" destId="{EB6DB381-FCA4-416F-8203-3A4AF40D712E}" srcOrd="2" destOrd="0" presId="urn:microsoft.com/office/officeart/2005/8/layout/arrow2"/>
    <dgm:cxn modelId="{64D7C398-8D74-4597-8277-E48D347DAB11}" type="presParOf" srcId="{C37BE3A9-0470-41B3-912C-A3478369A0AF}" destId="{ED3BA313-C7B6-4D20-AC68-C3AAEDDF0B73}" srcOrd="3"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81C3D-1B62-49A3-9D03-7706AAF7234B}">
      <dsp:nvSpPr>
        <dsp:cNvPr id="0" name=""/>
        <dsp:cNvSpPr/>
      </dsp:nvSpPr>
      <dsp:spPr>
        <a:xfrm>
          <a:off x="888888" y="226"/>
          <a:ext cx="2208515" cy="1325109"/>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Source Sans 3 SemiBold" panose="020B0303030403020204" pitchFamily="34" charset="0"/>
            </a:rPr>
            <a:t>Zayd 15</a:t>
          </a:r>
        </a:p>
        <a:p>
          <a:pPr marL="0" lvl="0" indent="0" algn="ctr" defTabSz="755650">
            <a:lnSpc>
              <a:spcPct val="90000"/>
            </a:lnSpc>
            <a:spcBef>
              <a:spcPct val="0"/>
            </a:spcBef>
            <a:spcAft>
              <a:spcPct val="35000"/>
            </a:spcAft>
            <a:buNone/>
          </a:pPr>
          <a:r>
            <a:rPr lang="en-US" sz="1700" kern="1200" dirty="0">
              <a:solidFill>
                <a:schemeClr val="accent2">
                  <a:lumMod val="50000"/>
                </a:schemeClr>
              </a:solidFill>
              <a:latin typeface="Source Sans 3 SemiBold" panose="020B0303030403020204" pitchFamily="34" charset="0"/>
            </a:rPr>
            <a:t>Lacks hope </a:t>
          </a:r>
        </a:p>
        <a:p>
          <a:pPr marL="0" lvl="0" indent="0" algn="ctr" defTabSz="755650">
            <a:lnSpc>
              <a:spcPct val="90000"/>
            </a:lnSpc>
            <a:spcBef>
              <a:spcPct val="0"/>
            </a:spcBef>
            <a:spcAft>
              <a:spcPct val="35000"/>
            </a:spcAft>
            <a:buNone/>
          </a:pPr>
          <a:r>
            <a:rPr lang="en-US" sz="1700" kern="1200" dirty="0">
              <a:solidFill>
                <a:schemeClr val="accent2">
                  <a:lumMod val="50000"/>
                </a:schemeClr>
              </a:solidFill>
              <a:latin typeface="Source Sans 3 SemiBold" panose="020B0303030403020204" pitchFamily="34" charset="0"/>
            </a:rPr>
            <a:t>in Allah</a:t>
          </a:r>
          <a:endParaRPr lang="en-GB" sz="1700" kern="1200" dirty="0">
            <a:solidFill>
              <a:schemeClr val="accent2">
                <a:lumMod val="50000"/>
              </a:schemeClr>
            </a:solidFill>
            <a:latin typeface="Source Sans 3 SemiBold" panose="020B0303030403020204" pitchFamily="34" charset="0"/>
          </a:endParaRPr>
        </a:p>
      </dsp:txBody>
      <dsp:txXfrm>
        <a:off x="953574" y="64912"/>
        <a:ext cx="2079143" cy="1195737"/>
      </dsp:txXfrm>
    </dsp:sp>
    <dsp:sp modelId="{065ACD85-5FBD-42C5-8FC9-3784F0FC472E}">
      <dsp:nvSpPr>
        <dsp:cNvPr id="0" name=""/>
        <dsp:cNvSpPr/>
      </dsp:nvSpPr>
      <dsp:spPr>
        <a:xfrm>
          <a:off x="3318255" y="226"/>
          <a:ext cx="2208515" cy="132510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Source Sans 3 SemiBold" panose="020B0303030403020204" pitchFamily="34" charset="0"/>
            </a:rPr>
            <a:t>Khalid 15</a:t>
          </a:r>
        </a:p>
        <a:p>
          <a:pPr marL="0" lvl="0" indent="0" algn="ctr" defTabSz="755650">
            <a:lnSpc>
              <a:spcPct val="90000"/>
            </a:lnSpc>
            <a:spcBef>
              <a:spcPct val="0"/>
            </a:spcBef>
            <a:spcAft>
              <a:spcPct val="35000"/>
            </a:spcAft>
            <a:buNone/>
          </a:pPr>
          <a:r>
            <a:rPr lang="en-US" sz="1700" kern="1200" dirty="0">
              <a:solidFill>
                <a:schemeClr val="accent2">
                  <a:lumMod val="50000"/>
                </a:schemeClr>
              </a:solidFill>
              <a:latin typeface="Source Sans 3 SemiBold" panose="020B0303030403020204" pitchFamily="34" charset="0"/>
            </a:rPr>
            <a:t>Strong in his hope</a:t>
          </a:r>
        </a:p>
        <a:p>
          <a:pPr marL="0" lvl="0" indent="0" algn="ctr" defTabSz="755650">
            <a:lnSpc>
              <a:spcPct val="90000"/>
            </a:lnSpc>
            <a:spcBef>
              <a:spcPct val="0"/>
            </a:spcBef>
            <a:spcAft>
              <a:spcPct val="35000"/>
            </a:spcAft>
            <a:buNone/>
          </a:pPr>
          <a:r>
            <a:rPr lang="en-US" sz="1700" kern="1200" dirty="0">
              <a:solidFill>
                <a:schemeClr val="accent2">
                  <a:lumMod val="50000"/>
                </a:schemeClr>
              </a:solidFill>
              <a:latin typeface="Source Sans 3 SemiBold" panose="020B0303030403020204" pitchFamily="34" charset="0"/>
            </a:rPr>
            <a:t> in Allah</a:t>
          </a:r>
          <a:endParaRPr lang="en-GB" sz="1700" kern="1200" dirty="0">
            <a:solidFill>
              <a:schemeClr val="accent2">
                <a:lumMod val="50000"/>
              </a:schemeClr>
            </a:solidFill>
            <a:latin typeface="Source Sans 3 SemiBold" panose="020B0303030403020204" pitchFamily="34" charset="0"/>
          </a:endParaRPr>
        </a:p>
      </dsp:txBody>
      <dsp:txXfrm>
        <a:off x="3382941" y="64912"/>
        <a:ext cx="2079143" cy="1195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E59AA-9D08-46B2-B1CB-336BAC1682FF}">
      <dsp:nvSpPr>
        <dsp:cNvPr id="0" name=""/>
        <dsp:cNvSpPr/>
      </dsp:nvSpPr>
      <dsp:spPr>
        <a:xfrm>
          <a:off x="2209" y="0"/>
          <a:ext cx="1325689" cy="2063080"/>
        </a:xfrm>
        <a:prstGeom prst="upArrow">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4C027-A83D-49FA-B958-AA394AF80825}">
      <dsp:nvSpPr>
        <dsp:cNvPr id="0" name=""/>
        <dsp:cNvSpPr/>
      </dsp:nvSpPr>
      <dsp:spPr>
        <a:xfrm>
          <a:off x="1367669" y="0"/>
          <a:ext cx="2249654" cy="206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0" rIns="348488" bIns="348488" numCol="1" spcCol="1270" anchor="ctr" anchorCtr="0">
          <a:noAutofit/>
        </a:bodyPr>
        <a:lstStyle/>
        <a:p>
          <a:pPr marL="0" lvl="0" indent="0" algn="ctr" defTabSz="2178050">
            <a:lnSpc>
              <a:spcPct val="90000"/>
            </a:lnSpc>
            <a:spcBef>
              <a:spcPct val="0"/>
            </a:spcBef>
            <a:spcAft>
              <a:spcPct val="35000"/>
            </a:spcAft>
            <a:buNone/>
          </a:pPr>
          <a:r>
            <a:rPr lang="ar-IQ" sz="4900" kern="1200" dirty="0">
              <a:latin typeface="Sakkal Majalla" panose="02000000000000000000" pitchFamily="2" charset="-78"/>
              <a:cs typeface="Sakkal Majalla" panose="02000000000000000000" pitchFamily="2" charset="-78"/>
            </a:rPr>
            <a:t>+</a:t>
          </a:r>
          <a:endParaRPr lang="en-GB" sz="4900" kern="1200" dirty="0">
            <a:latin typeface="Sakkal Majalla" panose="02000000000000000000" pitchFamily="2" charset="-78"/>
            <a:cs typeface="Sakkal Majalla" panose="02000000000000000000" pitchFamily="2" charset="-78"/>
          </a:endParaRPr>
        </a:p>
        <a:p>
          <a:pPr marL="285750" lvl="1" indent="-285750" algn="ctr" defTabSz="1689100">
            <a:lnSpc>
              <a:spcPct val="90000"/>
            </a:lnSpc>
            <a:spcBef>
              <a:spcPct val="0"/>
            </a:spcBef>
            <a:spcAft>
              <a:spcPct val="15000"/>
            </a:spcAft>
            <a:buNone/>
          </a:pPr>
          <a:r>
            <a:rPr lang="ar-IQ" sz="3800" kern="1200" dirty="0">
              <a:latin typeface="Sakkal Majalla" panose="02000000000000000000" pitchFamily="2" charset="-78"/>
              <a:cs typeface="Sakkal Majalla" panose="02000000000000000000" pitchFamily="2" charset="-78"/>
            </a:rPr>
            <a:t>الرجاء</a:t>
          </a:r>
          <a:endParaRPr lang="en-GB" sz="3800" kern="1200" dirty="0">
            <a:latin typeface="Sakkal Majalla" panose="02000000000000000000" pitchFamily="2" charset="-78"/>
            <a:cs typeface="Sakkal Majalla" panose="02000000000000000000" pitchFamily="2" charset="-78"/>
          </a:endParaRPr>
        </a:p>
      </dsp:txBody>
      <dsp:txXfrm>
        <a:off x="1367669" y="0"/>
        <a:ext cx="2249654" cy="2063080"/>
      </dsp:txXfrm>
    </dsp:sp>
    <dsp:sp modelId="{97B6A2FD-29FC-49BA-92DB-97D0706B39F6}">
      <dsp:nvSpPr>
        <dsp:cNvPr id="0" name=""/>
        <dsp:cNvSpPr/>
      </dsp:nvSpPr>
      <dsp:spPr>
        <a:xfrm>
          <a:off x="399916" y="2235003"/>
          <a:ext cx="1325689" cy="2063080"/>
        </a:xfrm>
        <a:prstGeom prst="downArrow">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A80AF-42BE-45D1-8EF8-635968054E3B}">
      <dsp:nvSpPr>
        <dsp:cNvPr id="0" name=""/>
        <dsp:cNvSpPr/>
      </dsp:nvSpPr>
      <dsp:spPr>
        <a:xfrm>
          <a:off x="1765376" y="2235003"/>
          <a:ext cx="2249654" cy="206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0" rIns="348488" bIns="348488" numCol="1" spcCol="1270" anchor="ctr" anchorCtr="0">
          <a:noAutofit/>
        </a:bodyPr>
        <a:lstStyle/>
        <a:p>
          <a:pPr marL="0" lvl="0" indent="0" algn="ctr" defTabSz="2178050">
            <a:lnSpc>
              <a:spcPct val="90000"/>
            </a:lnSpc>
            <a:spcBef>
              <a:spcPct val="0"/>
            </a:spcBef>
            <a:spcAft>
              <a:spcPct val="35000"/>
            </a:spcAft>
            <a:buNone/>
          </a:pPr>
          <a:r>
            <a:rPr lang="ar-IQ" sz="4900" kern="1200" dirty="0">
              <a:latin typeface="Sakkal Majalla" panose="02000000000000000000" pitchFamily="2" charset="-78"/>
              <a:cs typeface="Sakkal Majalla" panose="02000000000000000000" pitchFamily="2" charset="-78"/>
            </a:rPr>
            <a:t>-</a:t>
          </a:r>
          <a:endParaRPr lang="en-GB" sz="4900" kern="1200" dirty="0">
            <a:latin typeface="Sakkal Majalla" panose="02000000000000000000" pitchFamily="2" charset="-78"/>
            <a:cs typeface="Sakkal Majalla" panose="02000000000000000000" pitchFamily="2" charset="-78"/>
          </a:endParaRPr>
        </a:p>
        <a:p>
          <a:pPr marL="285750" lvl="1" indent="-285750" algn="ctr" defTabSz="1689100">
            <a:lnSpc>
              <a:spcPct val="90000"/>
            </a:lnSpc>
            <a:spcBef>
              <a:spcPct val="0"/>
            </a:spcBef>
            <a:spcAft>
              <a:spcPct val="15000"/>
            </a:spcAft>
            <a:buNone/>
          </a:pPr>
          <a:r>
            <a:rPr lang="ar-IQ" sz="3800" kern="1200" dirty="0">
              <a:latin typeface="Sakkal Majalla" panose="02000000000000000000" pitchFamily="2" charset="-78"/>
              <a:cs typeface="Sakkal Majalla" panose="02000000000000000000" pitchFamily="2" charset="-78"/>
            </a:rPr>
            <a:t>التمني</a:t>
          </a:r>
          <a:endParaRPr lang="en-GB" sz="3800" kern="1200" dirty="0">
            <a:latin typeface="Sakkal Majalla" panose="02000000000000000000" pitchFamily="2" charset="-78"/>
            <a:cs typeface="Sakkal Majalla" panose="02000000000000000000" pitchFamily="2" charset="-78"/>
          </a:endParaRPr>
        </a:p>
      </dsp:txBody>
      <dsp:txXfrm>
        <a:off x="1765376" y="2235003"/>
        <a:ext cx="2249654" cy="2063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52F52-6BF4-41E0-B5CF-20D93FD10B01}">
      <dsp:nvSpPr>
        <dsp:cNvPr id="0" name=""/>
        <dsp:cNvSpPr/>
      </dsp:nvSpPr>
      <dsp:spPr>
        <a:xfrm>
          <a:off x="2595248" y="581271"/>
          <a:ext cx="3879760" cy="3879760"/>
        </a:xfrm>
        <a:prstGeom prst="blockArc">
          <a:avLst>
            <a:gd name="adj1" fmla="val 11880000"/>
            <a:gd name="adj2" fmla="val 16200000"/>
            <a:gd name="adj3" fmla="val 4637"/>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CD30CDAB-406B-4F21-B65D-32CFA57C1E72}">
      <dsp:nvSpPr>
        <dsp:cNvPr id="0" name=""/>
        <dsp:cNvSpPr/>
      </dsp:nvSpPr>
      <dsp:spPr>
        <a:xfrm>
          <a:off x="2595248" y="581271"/>
          <a:ext cx="3879760" cy="3879760"/>
        </a:xfrm>
        <a:prstGeom prst="blockArc">
          <a:avLst>
            <a:gd name="adj1" fmla="val 7560000"/>
            <a:gd name="adj2" fmla="val 11880000"/>
            <a:gd name="adj3" fmla="val 4637"/>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sp>
    <dsp:sp modelId="{FF3544FD-2D9D-44BA-ABB1-5C74A0D68C44}">
      <dsp:nvSpPr>
        <dsp:cNvPr id="0" name=""/>
        <dsp:cNvSpPr/>
      </dsp:nvSpPr>
      <dsp:spPr>
        <a:xfrm>
          <a:off x="2595248" y="581271"/>
          <a:ext cx="3879760" cy="3879760"/>
        </a:xfrm>
        <a:prstGeom prst="blockArc">
          <a:avLst>
            <a:gd name="adj1" fmla="val 3240000"/>
            <a:gd name="adj2" fmla="val 7560000"/>
            <a:gd name="adj3" fmla="val 4637"/>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sp>
    <dsp:sp modelId="{491C52C5-F797-4664-8D89-BDC89FEE3409}">
      <dsp:nvSpPr>
        <dsp:cNvPr id="0" name=""/>
        <dsp:cNvSpPr/>
      </dsp:nvSpPr>
      <dsp:spPr>
        <a:xfrm>
          <a:off x="2595248" y="581271"/>
          <a:ext cx="3879760" cy="3879760"/>
        </a:xfrm>
        <a:prstGeom prst="blockArc">
          <a:avLst>
            <a:gd name="adj1" fmla="val 20520000"/>
            <a:gd name="adj2" fmla="val 3240000"/>
            <a:gd name="adj3" fmla="val 4637"/>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sp>
    <dsp:sp modelId="{56AAA182-3482-448E-9561-E106CBC6CD37}">
      <dsp:nvSpPr>
        <dsp:cNvPr id="0" name=""/>
        <dsp:cNvSpPr/>
      </dsp:nvSpPr>
      <dsp:spPr>
        <a:xfrm>
          <a:off x="2595248" y="581271"/>
          <a:ext cx="3879760" cy="3879760"/>
        </a:xfrm>
        <a:prstGeom prst="blockArc">
          <a:avLst>
            <a:gd name="adj1" fmla="val 16200000"/>
            <a:gd name="adj2" fmla="val 20520000"/>
            <a:gd name="adj3" fmla="val 4637"/>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80637FE-D169-4C5F-AD36-89325F0DC08A}">
      <dsp:nvSpPr>
        <dsp:cNvPr id="0" name=""/>
        <dsp:cNvSpPr/>
      </dsp:nvSpPr>
      <dsp:spPr>
        <a:xfrm>
          <a:off x="3642718" y="1628741"/>
          <a:ext cx="1784821" cy="1784821"/>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50000"/>
                </a:schemeClr>
              </a:solidFill>
              <a:latin typeface="Source Sans 3 SemiBold" panose="020B0303030403020204" pitchFamily="34" charset="0"/>
            </a:rPr>
            <a:t>Reflect on…</a:t>
          </a:r>
          <a:endParaRPr lang="en-GB" sz="2800" kern="1200" dirty="0">
            <a:solidFill>
              <a:schemeClr val="accent2">
                <a:lumMod val="50000"/>
              </a:schemeClr>
            </a:solidFill>
            <a:latin typeface="Source Sans 3 SemiBold" panose="020B0303030403020204" pitchFamily="34" charset="0"/>
          </a:endParaRPr>
        </a:p>
      </dsp:txBody>
      <dsp:txXfrm>
        <a:off x="3904099" y="1890122"/>
        <a:ext cx="1262059" cy="1262059"/>
      </dsp:txXfrm>
    </dsp:sp>
    <dsp:sp modelId="{6DCA0A30-ED0D-4BAE-9074-2F9AE1575C97}">
      <dsp:nvSpPr>
        <dsp:cNvPr id="0" name=""/>
        <dsp:cNvSpPr/>
      </dsp:nvSpPr>
      <dsp:spPr>
        <a:xfrm>
          <a:off x="3910441" y="1561"/>
          <a:ext cx="1249374" cy="1249374"/>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latin typeface="Source Sans 3 SemiBold" panose="020B0303030403020204" pitchFamily="34" charset="0"/>
            </a:rPr>
            <a:t>1. Blessings</a:t>
          </a:r>
          <a:endParaRPr lang="en-GB" sz="1600" kern="1200" dirty="0">
            <a:solidFill>
              <a:schemeClr val="accent2">
                <a:lumMod val="50000"/>
              </a:schemeClr>
            </a:solidFill>
            <a:latin typeface="Source Sans 3 SemiBold" panose="020B0303030403020204" pitchFamily="34" charset="0"/>
          </a:endParaRPr>
        </a:p>
      </dsp:txBody>
      <dsp:txXfrm>
        <a:off x="4093408" y="184528"/>
        <a:ext cx="883440" cy="883440"/>
      </dsp:txXfrm>
    </dsp:sp>
    <dsp:sp modelId="{F511E801-38C9-452E-A3A0-D350BF4B28D7}">
      <dsp:nvSpPr>
        <dsp:cNvPr id="0" name=""/>
        <dsp:cNvSpPr/>
      </dsp:nvSpPr>
      <dsp:spPr>
        <a:xfrm>
          <a:off x="5712601" y="1310907"/>
          <a:ext cx="1249374" cy="1249374"/>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2">
                  <a:lumMod val="50000"/>
                </a:schemeClr>
              </a:solidFill>
              <a:latin typeface="Source Sans 3 SemiBold" panose="020B0303030403020204" pitchFamily="34" charset="0"/>
            </a:rPr>
            <a:t>2. </a:t>
          </a:r>
          <a:r>
            <a:rPr lang="en-US" sz="1600" kern="1200" dirty="0">
              <a:solidFill>
                <a:schemeClr val="accent2">
                  <a:lumMod val="50000"/>
                </a:schemeClr>
              </a:solidFill>
              <a:latin typeface="Source Sans 3 SemiBold" panose="020B0303030403020204" pitchFamily="34" charset="0"/>
            </a:rPr>
            <a:t>Rewards</a:t>
          </a:r>
          <a:endParaRPr lang="en-GB" sz="1600" kern="1200" dirty="0">
            <a:solidFill>
              <a:schemeClr val="accent2">
                <a:lumMod val="50000"/>
              </a:schemeClr>
            </a:solidFill>
            <a:latin typeface="Source Sans 3 SemiBold" panose="020B0303030403020204" pitchFamily="34" charset="0"/>
          </a:endParaRPr>
        </a:p>
      </dsp:txBody>
      <dsp:txXfrm>
        <a:off x="5895568" y="1493874"/>
        <a:ext cx="883440" cy="883440"/>
      </dsp:txXfrm>
    </dsp:sp>
    <dsp:sp modelId="{8B1E9AAF-E43A-4AA1-895F-BF254BF49294}">
      <dsp:nvSpPr>
        <dsp:cNvPr id="0" name=""/>
        <dsp:cNvSpPr/>
      </dsp:nvSpPr>
      <dsp:spPr>
        <a:xfrm>
          <a:off x="5024237" y="3429472"/>
          <a:ext cx="1249374" cy="1249374"/>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2">
                  <a:lumMod val="50000"/>
                </a:schemeClr>
              </a:solidFill>
              <a:latin typeface="Source Sans 3 SemiBold" panose="020B0303030403020204" pitchFamily="34" charset="0"/>
            </a:rPr>
            <a:t>3. </a:t>
          </a:r>
          <a:r>
            <a:rPr lang="en-US" sz="1600" kern="1200" dirty="0">
              <a:solidFill>
                <a:schemeClr val="accent2">
                  <a:lumMod val="50000"/>
                </a:schemeClr>
              </a:solidFill>
              <a:latin typeface="Source Sans 3 SemiBold" panose="020B0303030403020204" pitchFamily="34" charset="0"/>
            </a:rPr>
            <a:t>Love &amp; Kindness of Allah</a:t>
          </a:r>
          <a:endParaRPr lang="en-GB" sz="1600" kern="1200" dirty="0">
            <a:solidFill>
              <a:schemeClr val="accent2">
                <a:lumMod val="50000"/>
              </a:schemeClr>
            </a:solidFill>
            <a:latin typeface="Source Sans 3 SemiBold" panose="020B0303030403020204" pitchFamily="34" charset="0"/>
          </a:endParaRPr>
        </a:p>
      </dsp:txBody>
      <dsp:txXfrm>
        <a:off x="5207204" y="3612439"/>
        <a:ext cx="883440" cy="883440"/>
      </dsp:txXfrm>
    </dsp:sp>
    <dsp:sp modelId="{191AA700-018C-4306-8487-915672423628}">
      <dsp:nvSpPr>
        <dsp:cNvPr id="0" name=""/>
        <dsp:cNvSpPr/>
      </dsp:nvSpPr>
      <dsp:spPr>
        <a:xfrm>
          <a:off x="2796645" y="3429472"/>
          <a:ext cx="1249374" cy="1249374"/>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latin typeface="Source Sans 3 SemiBold" panose="020B0303030403020204" pitchFamily="34" charset="0"/>
            </a:rPr>
            <a:t>4. Names of Allah</a:t>
          </a:r>
          <a:endParaRPr lang="en-GB" sz="1600" kern="1200" dirty="0">
            <a:solidFill>
              <a:schemeClr val="accent2">
                <a:lumMod val="50000"/>
              </a:schemeClr>
            </a:solidFill>
            <a:latin typeface="Source Sans 3 SemiBold" panose="020B0303030403020204" pitchFamily="34" charset="0"/>
          </a:endParaRPr>
        </a:p>
      </dsp:txBody>
      <dsp:txXfrm>
        <a:off x="2979612" y="3612439"/>
        <a:ext cx="883440" cy="883440"/>
      </dsp:txXfrm>
    </dsp:sp>
    <dsp:sp modelId="{BBCABD79-CB9A-4294-A091-A2D71FE71E3E}">
      <dsp:nvSpPr>
        <dsp:cNvPr id="0" name=""/>
        <dsp:cNvSpPr/>
      </dsp:nvSpPr>
      <dsp:spPr>
        <a:xfrm>
          <a:off x="2108281" y="1310907"/>
          <a:ext cx="1249374" cy="1249374"/>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latin typeface="Source Sans 3 SemiBold" panose="020B0303030403020204" pitchFamily="34" charset="0"/>
            </a:rPr>
            <a:t>5. The Qur’an</a:t>
          </a:r>
          <a:endParaRPr lang="en-GB" sz="1600" kern="1200" dirty="0">
            <a:solidFill>
              <a:schemeClr val="accent2">
                <a:lumMod val="50000"/>
              </a:schemeClr>
            </a:solidFill>
            <a:latin typeface="Source Sans 3 SemiBold" panose="020B0303030403020204" pitchFamily="34" charset="0"/>
          </a:endParaRPr>
        </a:p>
      </dsp:txBody>
      <dsp:txXfrm>
        <a:off x="2291248" y="1493874"/>
        <a:ext cx="883440" cy="883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52BBD-1451-493D-9A62-F6D7265CEB4D}">
      <dsp:nvSpPr>
        <dsp:cNvPr id="0" name=""/>
        <dsp:cNvSpPr/>
      </dsp:nvSpPr>
      <dsp:spPr>
        <a:xfrm>
          <a:off x="0" y="525576"/>
          <a:ext cx="3450336" cy="1380134"/>
        </a:xfrm>
        <a:prstGeom prst="leftRightRibb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F7174-21B8-46C0-8E9D-FB54A64264EB}">
      <dsp:nvSpPr>
        <dsp:cNvPr id="0" name=""/>
        <dsp:cNvSpPr/>
      </dsp:nvSpPr>
      <dsp:spPr>
        <a:xfrm>
          <a:off x="414040" y="767100"/>
          <a:ext cx="1138610" cy="676265"/>
        </a:xfrm>
        <a:prstGeom prst="rect">
          <a:avLst/>
        </a:prstGeom>
        <a:noFill/>
        <a:ln>
          <a:noFill/>
        </a:ln>
        <a:effectLst/>
        <a:sp3d/>
      </dsp:spPr>
      <dsp:style>
        <a:lnRef idx="0">
          <a:scrgbClr r="0" g="0" b="0"/>
        </a:lnRef>
        <a:fillRef idx="0">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4">
                  <a:lumMod val="50000"/>
                </a:schemeClr>
              </a:solidFill>
              <a:latin typeface="Source Sans 3 SemiBold" panose="020B0303030403020204" pitchFamily="34" charset="0"/>
            </a:rPr>
            <a:t>During good times </a:t>
          </a:r>
        </a:p>
      </dsp:txBody>
      <dsp:txXfrm>
        <a:off x="414040" y="767100"/>
        <a:ext cx="1138610" cy="676265"/>
      </dsp:txXfrm>
    </dsp:sp>
    <dsp:sp modelId="{EAC8A65F-4ABE-4391-86B0-C3EC45ECA89F}">
      <dsp:nvSpPr>
        <dsp:cNvPr id="0" name=""/>
        <dsp:cNvSpPr/>
      </dsp:nvSpPr>
      <dsp:spPr>
        <a:xfrm>
          <a:off x="1725168" y="987921"/>
          <a:ext cx="1345631" cy="676265"/>
        </a:xfrm>
        <a:prstGeom prst="rect">
          <a:avLst/>
        </a:prstGeom>
        <a:noFill/>
        <a:ln>
          <a:noFill/>
        </a:ln>
        <a:effectLst/>
        <a:sp3d/>
      </dsp:spPr>
      <dsp:style>
        <a:lnRef idx="0">
          <a:scrgbClr r="0" g="0" b="0"/>
        </a:lnRef>
        <a:fillRef idx="0">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4">
                  <a:lumMod val="50000"/>
                </a:schemeClr>
              </a:solidFill>
              <a:latin typeface="Source Sans 3 SemiBold" panose="020B0303030403020204" pitchFamily="34" charset="0"/>
            </a:rPr>
            <a:t> difficult times</a:t>
          </a:r>
        </a:p>
      </dsp:txBody>
      <dsp:txXfrm>
        <a:off x="1725168" y="987921"/>
        <a:ext cx="1345631" cy="676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DF1F9-4729-4998-93BF-7A50DC98969C}">
      <dsp:nvSpPr>
        <dsp:cNvPr id="0" name=""/>
        <dsp:cNvSpPr/>
      </dsp:nvSpPr>
      <dsp:spPr>
        <a:xfrm>
          <a:off x="0" y="1145053"/>
          <a:ext cx="3860800" cy="2412999"/>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B993E-6188-4E36-B08E-4549E46DA236}">
      <dsp:nvSpPr>
        <dsp:cNvPr id="0" name=""/>
        <dsp:cNvSpPr/>
      </dsp:nvSpPr>
      <dsp:spPr>
        <a:xfrm>
          <a:off x="897636" y="2442209"/>
          <a:ext cx="135128" cy="135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03C68-0A57-4048-86FD-36BD427AF664}">
      <dsp:nvSpPr>
        <dsp:cNvPr id="0" name=""/>
        <dsp:cNvSpPr/>
      </dsp:nvSpPr>
      <dsp:spPr>
        <a:xfrm>
          <a:off x="965200" y="2509773"/>
          <a:ext cx="1254760" cy="103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02" tIns="0" rIns="0" bIns="0" numCol="1" spcCol="1270" anchor="t" anchorCtr="0">
          <a:noAutofit/>
        </a:bodyPr>
        <a:lstStyle/>
        <a:p>
          <a:pPr marL="0" lvl="0" indent="0" algn="l" defTabSz="800100">
            <a:lnSpc>
              <a:spcPct val="90000"/>
            </a:lnSpc>
            <a:spcBef>
              <a:spcPct val="0"/>
            </a:spcBef>
            <a:spcAft>
              <a:spcPct val="35000"/>
            </a:spcAft>
            <a:buNone/>
          </a:pPr>
          <a:r>
            <a:rPr lang="en-GB" sz="1800" kern="1200">
              <a:latin typeface="Source Sans 3 SemiBold" panose="020B0303030403020204" pitchFamily="34" charset="0"/>
            </a:rPr>
            <a:t>Throughout one’s life</a:t>
          </a:r>
          <a:endParaRPr lang="en-GB" sz="1800" kern="1200" dirty="0">
            <a:latin typeface="Source Sans 3 SemiBold" panose="020B0303030403020204" pitchFamily="34" charset="0"/>
          </a:endParaRPr>
        </a:p>
      </dsp:txBody>
      <dsp:txXfrm>
        <a:off x="965200" y="2509773"/>
        <a:ext cx="1254760" cy="1030351"/>
      </dsp:txXfrm>
    </dsp:sp>
    <dsp:sp modelId="{EB6DB381-FCA4-416F-8203-3A4AF40D712E}">
      <dsp:nvSpPr>
        <dsp:cNvPr id="0" name=""/>
        <dsp:cNvSpPr/>
      </dsp:nvSpPr>
      <dsp:spPr>
        <a:xfrm>
          <a:off x="2142744" y="1826894"/>
          <a:ext cx="231648" cy="231648"/>
        </a:xfrm>
        <a:prstGeom prst="ellipse">
          <a:avLst/>
        </a:prstGeom>
        <a:solidFill>
          <a:schemeClr val="accent4">
            <a:hueOff val="-19048830"/>
            <a:satOff val="60773"/>
            <a:lumOff val="1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BA313-C7B6-4D20-AC68-C3AAEDDF0B73}">
      <dsp:nvSpPr>
        <dsp:cNvPr id="0" name=""/>
        <dsp:cNvSpPr/>
      </dsp:nvSpPr>
      <dsp:spPr>
        <a:xfrm>
          <a:off x="2258568" y="1942718"/>
          <a:ext cx="1254760" cy="1597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45" tIns="0" rIns="0" bIns="0" numCol="1" spcCol="1270" anchor="t" anchorCtr="0">
          <a:noAutofit/>
        </a:bodyPr>
        <a:lstStyle/>
        <a:p>
          <a:pPr marL="0" lvl="0" indent="0" algn="l" defTabSz="800100">
            <a:lnSpc>
              <a:spcPct val="90000"/>
            </a:lnSpc>
            <a:spcBef>
              <a:spcPct val="0"/>
            </a:spcBef>
            <a:spcAft>
              <a:spcPct val="35000"/>
            </a:spcAft>
            <a:buNone/>
          </a:pPr>
          <a:r>
            <a:rPr lang="en-GB" sz="1800" kern="1200">
              <a:latin typeface="Source Sans 3 SemiBold" panose="020B0303030403020204" pitchFamily="34" charset="0"/>
            </a:rPr>
            <a:t>Towards the end of life</a:t>
          </a:r>
          <a:endParaRPr lang="en-GB" sz="1800" kern="1200" dirty="0">
            <a:latin typeface="Source Sans 3 SemiBold" panose="020B0303030403020204" pitchFamily="34" charset="0"/>
          </a:endParaRPr>
        </a:p>
      </dsp:txBody>
      <dsp:txXfrm>
        <a:off x="2258568" y="1942718"/>
        <a:ext cx="1254760" cy="1597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9A22F-82AB-4298-82D9-2F07DA0C7623}" type="datetimeFigureOut">
              <a:rPr lang="en-GB" smtClean="0"/>
              <a:t>17/07/2023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D48A-EAF6-41CD-A8BC-17491EA739BA}" type="slidenum">
              <a:rPr lang="en-GB" smtClean="0"/>
              <a:t>‹#›</a:t>
            </a:fld>
            <a:endParaRPr lang="en-GB"/>
          </a:p>
        </p:txBody>
      </p:sp>
    </p:spTree>
    <p:extLst>
      <p:ext uri="{BB962C8B-B14F-4D97-AF65-F5344CB8AC3E}">
        <p14:creationId xmlns:p14="http://schemas.microsoft.com/office/powerpoint/2010/main" val="123123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E4D48A-EAF6-41CD-A8BC-17491EA739BA}" type="slidenum">
              <a:rPr lang="en-GB" smtClean="0"/>
              <a:t>1</a:t>
            </a:fld>
            <a:endParaRPr lang="en-GB"/>
          </a:p>
        </p:txBody>
      </p:sp>
    </p:spTree>
    <p:extLst>
      <p:ext uri="{BB962C8B-B14F-4D97-AF65-F5344CB8AC3E}">
        <p14:creationId xmlns:p14="http://schemas.microsoft.com/office/powerpoint/2010/main" val="254723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Rajā</a:t>
            </a:r>
            <a:r>
              <a:rPr lang="en-GB" dirty="0"/>
              <a:t>’ is when we strive hard to perform good deeds and then hope for Allah to accept them from us, and forgive us for our shortcomings in them.</a:t>
            </a:r>
          </a:p>
          <a:p>
            <a:pPr marL="171450" indent="-171450">
              <a:buFont typeface="Arial" panose="020B0604020202020204" pitchFamily="34" charset="0"/>
              <a:buChar char="•"/>
            </a:pPr>
            <a:r>
              <a:rPr lang="en-GB" dirty="0"/>
              <a:t>On the other hand, </a:t>
            </a:r>
            <a:r>
              <a:rPr lang="en-GB" dirty="0" err="1"/>
              <a:t>tamannī</a:t>
            </a:r>
            <a:r>
              <a:rPr lang="en-GB" dirty="0"/>
              <a:t> is when we are heedless, do not obey Allah and commit endless sins, and then hope for Allah’s mercy and Paradise. This is a false hope.</a:t>
            </a:r>
          </a:p>
          <a:p>
            <a:pPr marL="171450" indent="-171450">
              <a:buFont typeface="Arial" panose="020B0604020202020204" pitchFamily="34" charset="0"/>
              <a:buChar char="•"/>
            </a:pPr>
            <a:r>
              <a:rPr lang="en-GB" dirty="0"/>
              <a:t>It is one of </a:t>
            </a:r>
            <a:r>
              <a:rPr lang="en-GB" dirty="0" err="1"/>
              <a:t>Shaytān’s</a:t>
            </a:r>
            <a:r>
              <a:rPr lang="en-GB" dirty="0"/>
              <a:t> tricks: to make you believe that ‘it’s ok, carry on doing what you’re doing; your Lord is Very Merciful and He will forgive you’. </a:t>
            </a:r>
          </a:p>
          <a:p>
            <a:endParaRPr lang="en-GB" dirty="0"/>
          </a:p>
          <a:p>
            <a:r>
              <a:rPr lang="en-GB" dirty="0" err="1"/>
              <a:t>Tamannī</a:t>
            </a:r>
            <a:r>
              <a:rPr lang="en-GB" dirty="0"/>
              <a:t> (deluded hope) = </a:t>
            </a:r>
            <a:r>
              <a:rPr lang="en-GB" b="1" dirty="0"/>
              <a:t>laziness</a:t>
            </a:r>
          </a:p>
          <a:p>
            <a:r>
              <a:rPr lang="en-GB" dirty="0" err="1"/>
              <a:t>Rajā</a:t>
            </a:r>
            <a:r>
              <a:rPr lang="en-GB" dirty="0"/>
              <a:t>’ (real hope) = </a:t>
            </a:r>
            <a:r>
              <a:rPr lang="en-GB" b="1" dirty="0"/>
              <a:t>hard work + placing one’s trust in Allah.</a:t>
            </a:r>
          </a:p>
        </p:txBody>
      </p:sp>
      <p:sp>
        <p:nvSpPr>
          <p:cNvPr id="4" name="Slide Number Placeholder 3"/>
          <p:cNvSpPr>
            <a:spLocks noGrp="1"/>
          </p:cNvSpPr>
          <p:nvPr>
            <p:ph type="sldNum" sz="quarter" idx="5"/>
          </p:nvPr>
        </p:nvSpPr>
        <p:spPr/>
        <p:txBody>
          <a:bodyPr/>
          <a:lstStyle/>
          <a:p>
            <a:fld id="{72E4D48A-EAF6-41CD-A8BC-17491EA739BA}" type="slidenum">
              <a:rPr lang="en-GB" smtClean="0"/>
              <a:t>11</a:t>
            </a:fld>
            <a:endParaRPr lang="en-GB"/>
          </a:p>
        </p:txBody>
      </p:sp>
    </p:spTree>
    <p:extLst>
      <p:ext uri="{BB962C8B-B14F-4D97-AF65-F5344CB8AC3E}">
        <p14:creationId xmlns:p14="http://schemas.microsoft.com/office/powerpoint/2010/main" val="20878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each one or ask different students to think of an example</a:t>
            </a:r>
          </a:p>
          <a:p>
            <a:endParaRPr lang="en-US" dirty="0"/>
          </a:p>
          <a:p>
            <a:endParaRPr lang="en-US" dirty="0"/>
          </a:p>
          <a:p>
            <a:r>
              <a:rPr lang="en-US" i="1" dirty="0"/>
              <a:t>[The following are some specific examples…the list is endless as Allah’s blessings and generosity is unlimited]</a:t>
            </a:r>
          </a:p>
          <a:p>
            <a:pPr marL="228600" indent="-228600">
              <a:buAutoNum type="arabicParenR"/>
            </a:pPr>
            <a:r>
              <a:rPr lang="en-US" dirty="0"/>
              <a:t>Eyesight, food, blessing of guidance and </a:t>
            </a:r>
            <a:r>
              <a:rPr lang="en-US" dirty="0" err="1"/>
              <a:t>iman</a:t>
            </a:r>
            <a:endParaRPr lang="en-US" dirty="0"/>
          </a:p>
          <a:p>
            <a:pPr marL="228600" indent="-228600">
              <a:buAutoNum type="arabicParenR"/>
            </a:pPr>
            <a:r>
              <a:rPr lang="en-US" dirty="0"/>
              <a:t>Reward of Jannah</a:t>
            </a:r>
          </a:p>
          <a:p>
            <a:pPr marL="228600" indent="-228600">
              <a:buAutoNum type="arabicParenR"/>
            </a:pPr>
            <a:r>
              <a:rPr lang="en-US" dirty="0"/>
              <a:t>Family; How Allah keeps giving us we though we sin and disobey Him</a:t>
            </a:r>
          </a:p>
          <a:p>
            <a:pPr marL="228600" indent="-228600">
              <a:buAutoNum type="arabicParenR"/>
            </a:pPr>
            <a:r>
              <a:rPr lang="en-US" dirty="0"/>
              <a:t>The Most Forgiving, The Most Loving, The Gentle, The Most Appreciative, The Guide</a:t>
            </a:r>
          </a:p>
          <a:p>
            <a:pPr marL="228600" indent="-228600">
              <a:buAutoNum type="arabicParenR"/>
            </a:pPr>
            <a:r>
              <a:rPr lang="en-GB" i="1" dirty="0"/>
              <a:t>“Say, (O Prophet, that Allah says,): O </a:t>
            </a:r>
            <a:r>
              <a:rPr lang="en-GB" b="1" i="1" dirty="0"/>
              <a:t>My </a:t>
            </a:r>
            <a:r>
              <a:rPr lang="en-GB" i="1" dirty="0"/>
              <a:t>servants who have transgressed against their souls! Do not lose hope in Allah’s mercy, for Allah certainly forgives all sins. He is indeed the All-Forgiving, Most Merciful” (39:53).</a:t>
            </a:r>
            <a:endParaRPr lang="en-GB" dirty="0"/>
          </a:p>
        </p:txBody>
      </p:sp>
      <p:sp>
        <p:nvSpPr>
          <p:cNvPr id="4" name="Slide Number Placeholder 3"/>
          <p:cNvSpPr>
            <a:spLocks noGrp="1"/>
          </p:cNvSpPr>
          <p:nvPr>
            <p:ph type="sldNum" sz="quarter" idx="5"/>
          </p:nvPr>
        </p:nvSpPr>
        <p:spPr/>
        <p:txBody>
          <a:bodyPr/>
          <a:lstStyle/>
          <a:p>
            <a:fld id="{72E4D48A-EAF6-41CD-A8BC-17491EA739BA}" type="slidenum">
              <a:rPr lang="en-GB" smtClean="0"/>
              <a:t>12</a:t>
            </a:fld>
            <a:endParaRPr lang="en-GB"/>
          </a:p>
        </p:txBody>
      </p:sp>
    </p:spTree>
    <p:extLst>
      <p:ext uri="{BB962C8B-B14F-4D97-AF65-F5344CB8AC3E}">
        <p14:creationId xmlns:p14="http://schemas.microsoft.com/office/powerpoint/2010/main" val="60568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more you know Allah, the greater the level of your hope will be in Him.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E4D48A-EAF6-41CD-A8BC-17491EA739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0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i="1" dirty="0">
                <a:effectLst/>
              </a:rPr>
              <a:t>“</a:t>
            </a:r>
            <a:r>
              <a:rPr lang="en-GB" i="1" dirty="0">
                <a:effectLst/>
              </a:rPr>
              <a:t>So whoever </a:t>
            </a:r>
            <a:r>
              <a:rPr lang="en-GB" b="1" i="1" dirty="0">
                <a:effectLst/>
              </a:rPr>
              <a:t>hopes</a:t>
            </a:r>
            <a:r>
              <a:rPr lang="en-GB" i="1" dirty="0">
                <a:effectLst/>
              </a:rPr>
              <a:t> for the meeting with their Lord, let them do good deeds and associate none in the worship of their Lord” (18:110).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best and loftiest type of hope is the hope of meeting Allah (</a:t>
            </a:r>
            <a:r>
              <a:rPr lang="en-GB" dirty="0" err="1"/>
              <a:t>subḥānahū</a:t>
            </a:r>
            <a:r>
              <a:rPr lang="en-GB" dirty="0"/>
              <a:t> </a:t>
            </a:r>
            <a:r>
              <a:rPr lang="en-GB" dirty="0" err="1"/>
              <a:t>wa</a:t>
            </a:r>
            <a:r>
              <a:rPr lang="en-GB" dirty="0"/>
              <a:t> </a:t>
            </a:r>
            <a:r>
              <a:rPr lang="en-GB" dirty="0" err="1"/>
              <a:t>taʿālā</a:t>
            </a:r>
            <a:r>
              <a:rPr lang="en-GB" dirty="0"/>
              <a:t>) Himself. The best thing a person can hope for is the pleasure of Allah, Paradise, and to see Allah (</a:t>
            </a:r>
            <a:r>
              <a:rPr lang="en-GB" dirty="0" err="1"/>
              <a:t>subḥānahū</a:t>
            </a:r>
            <a:r>
              <a:rPr lang="en-GB" dirty="0"/>
              <a:t> </a:t>
            </a:r>
            <a:r>
              <a:rPr lang="en-GB" dirty="0" err="1"/>
              <a:t>wa</a:t>
            </a:r>
            <a:r>
              <a:rPr lang="en-GB" dirty="0"/>
              <a:t> </a:t>
            </a:r>
            <a:r>
              <a:rPr lang="en-GB" dirty="0" err="1"/>
              <a:t>taʿālā</a:t>
            </a:r>
            <a:r>
              <a:rPr lang="en-GB" dirty="0"/>
              <a:t>) Himself.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Why do you think Ibn al-</a:t>
            </a:r>
            <a:r>
              <a:rPr lang="en-GB" dirty="0" err="1"/>
              <a:t>Qayyim</a:t>
            </a:r>
            <a:r>
              <a:rPr lang="en-GB" dirty="0"/>
              <a:t> describes this type of hope as the “essence of īmān”?</a:t>
            </a:r>
            <a:endParaRPr lang="en-GB" i="1"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effectLst/>
              </a:rPr>
              <a:t>The deepest desire of those beloved to Allah.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effectLst/>
              </a:rPr>
              <a:t>The greatest blessing of Jannah – the culmination of your belief in Him, your love, hope and awe that you had of Him in your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effectLst/>
              </a:rPr>
              <a:t>The ultimate reward of all the worship and sacrifices you made for Him because of your deep </a:t>
            </a:r>
            <a:r>
              <a:rPr lang="en-GB" i="1" dirty="0" err="1">
                <a:effectLst/>
              </a:rPr>
              <a:t>iman</a:t>
            </a:r>
            <a:r>
              <a:rPr lang="en-GB" i="1" dirty="0">
                <a:effectLst/>
              </a:rPr>
              <a:t> in Him, without having seen in Him.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[QF=Qur’anic Focus]</a:t>
            </a:r>
            <a:endParaRPr lang="en-GB"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Qur’anic Focus is an attempt to connect learners’ to the Qur’ān and form a strong personal bond with it.</a:t>
            </a:r>
            <a:endParaRPr lang="en-GB"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 the beginning of the year/course, instruct learners to bring in their personal </a:t>
            </a:r>
            <a:r>
              <a:rPr lang="en-GB" sz="1800" b="0" i="0" u="none" strike="noStrike" dirty="0" err="1">
                <a:solidFill>
                  <a:srgbClr val="000000"/>
                </a:solidFill>
                <a:effectLst/>
                <a:latin typeface="Arial" panose="020B0604020202020204" pitchFamily="34" charset="0"/>
              </a:rPr>
              <a:t>muṣḥaf</a:t>
            </a:r>
            <a:r>
              <a:rPr lang="en-GB" sz="1800" b="0" i="0" u="none" strike="noStrike" dirty="0">
                <a:solidFill>
                  <a:srgbClr val="000000"/>
                </a:solidFill>
                <a:effectLst/>
                <a:latin typeface="Arial" panose="020B0604020202020204" pitchFamily="34" charset="0"/>
              </a:rPr>
              <a:t> to every class.</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Each lesson (wherever possible), ask them to physically open the </a:t>
            </a:r>
            <a:r>
              <a:rPr lang="en-GB" sz="1800" b="0" i="0" u="none" strike="noStrike" dirty="0" err="1">
                <a:solidFill>
                  <a:srgbClr val="000000"/>
                </a:solidFill>
                <a:effectLst/>
                <a:latin typeface="Arial" panose="020B0604020202020204" pitchFamily="34" charset="0"/>
              </a:rPr>
              <a:t>muṣḥaf</a:t>
            </a:r>
            <a:r>
              <a:rPr lang="en-GB" sz="1800" b="0" i="0" u="none" strike="noStrike" dirty="0">
                <a:solidFill>
                  <a:srgbClr val="000000"/>
                </a:solidFill>
                <a:effectLst/>
                <a:latin typeface="Arial" panose="020B0604020202020204" pitchFamily="34" charset="0"/>
              </a:rPr>
              <a:t> at least once.</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Ask learners to write down the chosen ayah in their books. Ask one student to recite. Ask another student to attempt a translation. Discuss and explain the meaning of the ayah.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72E4D48A-EAF6-41CD-A8BC-17491EA739BA}" type="slidenum">
              <a:rPr lang="en-GB" smtClean="0"/>
              <a:t>14</a:t>
            </a:fld>
            <a:endParaRPr lang="en-GB"/>
          </a:p>
        </p:txBody>
      </p:sp>
    </p:spTree>
    <p:extLst>
      <p:ext uri="{BB962C8B-B14F-4D97-AF65-F5344CB8AC3E}">
        <p14:creationId xmlns:p14="http://schemas.microsoft.com/office/powerpoint/2010/main" val="285170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GB" dirty="0"/>
              <a:t>We have to balance the extremes of hope and fear. </a:t>
            </a:r>
          </a:p>
          <a:p>
            <a:pPr marL="171450" indent="-171450" rtl="0">
              <a:buFont typeface="Arial" panose="020B0604020202020204" pitchFamily="34" charset="0"/>
              <a:buChar char="•"/>
            </a:pPr>
            <a:r>
              <a:rPr lang="en-GB" dirty="0"/>
              <a:t>Too much hope can make us complacent and neglectful of our duties. </a:t>
            </a:r>
          </a:p>
          <a:p>
            <a:pPr marL="171450" indent="-171450" rtl="0">
              <a:buFont typeface="Arial" panose="020B0604020202020204" pitchFamily="34" charset="0"/>
              <a:buChar char="•"/>
            </a:pPr>
            <a:r>
              <a:rPr lang="en-GB" dirty="0"/>
              <a:t>And too much fear can cripple us with despair.</a:t>
            </a:r>
          </a:p>
          <a:p>
            <a:pPr rtl="0"/>
            <a:endParaRPr lang="en-GB" dirty="0"/>
          </a:p>
          <a:p>
            <a:pPr marL="171450" indent="-171450" rtl="0">
              <a:buFont typeface="Arial" panose="020B0604020202020204" pitchFamily="34" charset="0"/>
              <a:buChar char="•"/>
            </a:pPr>
            <a:r>
              <a:rPr lang="en-GB" dirty="0"/>
              <a:t>The pious people of the past would advise that during good times, when we are more likely to forget Allah (</a:t>
            </a:r>
            <a:r>
              <a:rPr lang="en-GB" dirty="0" err="1"/>
              <a:t>ʿazza</a:t>
            </a:r>
            <a:r>
              <a:rPr lang="en-GB" dirty="0"/>
              <a:t> </a:t>
            </a:r>
            <a:r>
              <a:rPr lang="en-GB" dirty="0" err="1"/>
              <a:t>wa</a:t>
            </a:r>
            <a:r>
              <a:rPr lang="en-GB" dirty="0"/>
              <a:t> </a:t>
            </a:r>
            <a:r>
              <a:rPr lang="en-GB" dirty="0" err="1"/>
              <a:t>jall</a:t>
            </a:r>
            <a:r>
              <a:rPr lang="en-GB" dirty="0"/>
              <a:t>), we should increase our </a:t>
            </a:r>
            <a:r>
              <a:rPr lang="en-GB" b="1" dirty="0"/>
              <a:t>fear</a:t>
            </a:r>
            <a:r>
              <a:rPr lang="en-GB" dirty="0"/>
              <a:t> of Him. And during difficult times, we should increase our </a:t>
            </a:r>
            <a:r>
              <a:rPr lang="en-GB" b="1" dirty="0"/>
              <a:t>hope</a:t>
            </a:r>
            <a:r>
              <a:rPr lang="en-GB" dirty="0"/>
              <a:t> in Him. </a:t>
            </a:r>
          </a:p>
          <a:p>
            <a:pPr marL="171450" indent="-171450" rtl="0">
              <a:buFont typeface="Arial" panose="020B0604020202020204" pitchFamily="34" charset="0"/>
              <a:buChar char="•"/>
            </a:pPr>
            <a:r>
              <a:rPr lang="en-GB" dirty="0"/>
              <a:t>Other stated that throughout one’s life, fear should be dominant over hope; but towards the end of one’s life, hope should become dominant. </a:t>
            </a:r>
          </a:p>
          <a:p>
            <a:pPr marL="171450" indent="-171450" rtl="0">
              <a:buFont typeface="Arial" panose="020B0604020202020204" pitchFamily="34" charset="0"/>
              <a:buChar char="•"/>
            </a:pPr>
            <a:r>
              <a:rPr lang="en-GB" dirty="0" err="1"/>
              <a:t>Jābir</a:t>
            </a:r>
            <a:r>
              <a:rPr lang="en-GB" dirty="0"/>
              <a:t> (</a:t>
            </a:r>
            <a:r>
              <a:rPr lang="en-GB" dirty="0" err="1"/>
              <a:t>raḍiy</a:t>
            </a:r>
            <a:r>
              <a:rPr lang="en-GB" dirty="0"/>
              <a:t> </a:t>
            </a:r>
            <a:r>
              <a:rPr lang="en-GB" dirty="0" err="1"/>
              <a:t>Allāhu</a:t>
            </a:r>
            <a:r>
              <a:rPr lang="en-GB" dirty="0"/>
              <a:t> </a:t>
            </a:r>
            <a:r>
              <a:rPr lang="en-GB" dirty="0" err="1"/>
              <a:t>ʿanhu</a:t>
            </a:r>
            <a:r>
              <a:rPr lang="en-GB" dirty="0"/>
              <a:t>) said, “I heard the Prophet </a:t>
            </a:r>
            <a:r>
              <a:rPr lang="ar-SA" dirty="0"/>
              <a:t>ﷺ </a:t>
            </a:r>
            <a:r>
              <a:rPr lang="en-GB" dirty="0"/>
              <a:t>say three days before his demise: ‘None of you should die, except with thinking good of Allah (</a:t>
            </a:r>
            <a:r>
              <a:rPr lang="en-GB" dirty="0" err="1"/>
              <a:t>husn</a:t>
            </a:r>
            <a:r>
              <a:rPr lang="en-GB" dirty="0"/>
              <a:t> al-</a:t>
            </a:r>
            <a:r>
              <a:rPr lang="en-GB" dirty="0" err="1"/>
              <a:t>ẓann</a:t>
            </a:r>
            <a:r>
              <a:rPr lang="en-GB" dirty="0"/>
              <a:t>)’” (Muslim).</a:t>
            </a:r>
          </a:p>
        </p:txBody>
      </p:sp>
      <p:sp>
        <p:nvSpPr>
          <p:cNvPr id="4" name="Slide Number Placeholder 3"/>
          <p:cNvSpPr>
            <a:spLocks noGrp="1"/>
          </p:cNvSpPr>
          <p:nvPr>
            <p:ph type="sldNum" sz="quarter" idx="5"/>
          </p:nvPr>
        </p:nvSpPr>
        <p:spPr/>
        <p:txBody>
          <a:bodyPr/>
          <a:lstStyle/>
          <a:p>
            <a:fld id="{72E4D48A-EAF6-41CD-A8BC-17491EA739BA}" type="slidenum">
              <a:rPr lang="en-GB" smtClean="0"/>
              <a:t>15</a:t>
            </a:fld>
            <a:endParaRPr lang="en-GB"/>
          </a:p>
        </p:txBody>
      </p:sp>
    </p:spTree>
    <p:extLst>
      <p:ext uri="{BB962C8B-B14F-4D97-AF65-F5344CB8AC3E}">
        <p14:creationId xmlns:p14="http://schemas.microsoft.com/office/powerpoint/2010/main" val="365389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E4D48A-EAF6-41CD-A8BC-17491EA739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51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Messenger of Allah ﷺ said: “The supplications of the distressed person are [the above].” (Abū Dāwūd 5090)</a:t>
            </a:r>
          </a:p>
        </p:txBody>
      </p:sp>
      <p:sp>
        <p:nvSpPr>
          <p:cNvPr id="4" name="Slide Number Placeholder 3"/>
          <p:cNvSpPr>
            <a:spLocks noGrp="1"/>
          </p:cNvSpPr>
          <p:nvPr>
            <p:ph type="sldNum" sz="quarter" idx="5"/>
          </p:nvPr>
        </p:nvSpPr>
        <p:spPr/>
        <p:txBody>
          <a:bodyPr/>
          <a:lstStyle/>
          <a:p>
            <a:fld id="{72E4D48A-EAF6-41CD-A8BC-17491EA739BA}" type="slidenum">
              <a:rPr lang="en-GB" smtClean="0"/>
              <a:t>17</a:t>
            </a:fld>
            <a:endParaRPr lang="en-GB"/>
          </a:p>
        </p:txBody>
      </p:sp>
    </p:spTree>
    <p:extLst>
      <p:ext uri="{BB962C8B-B14F-4D97-AF65-F5344CB8AC3E}">
        <p14:creationId xmlns:p14="http://schemas.microsoft.com/office/powerpoint/2010/main" val="296117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Tafakkur</a:t>
            </a:r>
            <a:r>
              <a:rPr lang="en-US" dirty="0"/>
              <a:t> and reflection are key aspects of journeying to Allah. It is not enough to tell students do XYZ, but to give them some quiet space and time to think and reflect.</a:t>
            </a:r>
          </a:p>
          <a:p>
            <a:endParaRPr lang="en-US" dirty="0"/>
          </a:p>
          <a:p>
            <a:r>
              <a:rPr lang="en-US" i="1" dirty="0"/>
              <a:t>5 or more minutes.</a:t>
            </a:r>
          </a:p>
          <a:p>
            <a:endParaRPr lang="en-US" dirty="0"/>
          </a:p>
          <a:p>
            <a:r>
              <a:rPr lang="en-US" dirty="0"/>
              <a:t>In this series of lessons (on the actions and diseases of the heart), ask learners/participants to keep a reflective journal. Tell them that you will not be checking it, and it is personal to them. </a:t>
            </a:r>
          </a:p>
          <a:p>
            <a:endParaRPr lang="en-US" dirty="0"/>
          </a:p>
          <a:p>
            <a:r>
              <a:rPr lang="en-US" dirty="0"/>
              <a:t>Ask them: reflect on what we have discussed today, and jot down some key reflections. </a:t>
            </a:r>
          </a:p>
          <a:p>
            <a:endParaRPr lang="en-US" dirty="0"/>
          </a:p>
          <a:p>
            <a:pPr marL="171450" indent="-171450">
              <a:buFont typeface="Arial" panose="020B0604020202020204" pitchFamily="34" charset="0"/>
              <a:buChar char="•"/>
            </a:pPr>
            <a:r>
              <a:rPr lang="en-US" dirty="0"/>
              <a:t>ACT</a:t>
            </a:r>
          </a:p>
          <a:p>
            <a:r>
              <a:rPr lang="en-US" dirty="0"/>
              <a:t>How does it link to your life? How would you like to incorporate *today’s action of the heart* / eliminate *today’s disease of the heart* in your life? How are you going to attain Allah’s closeness through it? </a:t>
            </a:r>
            <a:r>
              <a:rPr lang="en-US" b="1" dirty="0"/>
              <a:t>Write down at least 1 tangible thing you are going to do/not do.</a:t>
            </a:r>
          </a:p>
          <a:p>
            <a:endParaRPr lang="en-US" dirty="0"/>
          </a:p>
          <a:p>
            <a:r>
              <a:rPr lang="en-US" dirty="0"/>
              <a:t>Each week, ask them to review last week’s and if they did/stopped doing what they wrote down in the previous week. </a:t>
            </a:r>
          </a:p>
          <a:p>
            <a:endParaRPr lang="en-US" dirty="0"/>
          </a:p>
          <a:p>
            <a:r>
              <a:rPr lang="en-US" dirty="0"/>
              <a:t>At the end of the term/end of sessions, ask them to do a complete review, to remind themselves. </a:t>
            </a:r>
          </a:p>
          <a:p>
            <a:endParaRPr lang="en-US" dirty="0"/>
          </a:p>
          <a:p>
            <a:pPr marL="171450" indent="-171450">
              <a:buFont typeface="Arial" panose="020B0604020202020204" pitchFamily="34" charset="0"/>
              <a:buChar char="•"/>
            </a:pPr>
            <a:r>
              <a:rPr lang="en-US" dirty="0" err="1"/>
              <a:t>DUʿA</a:t>
            </a:r>
            <a:r>
              <a:rPr lang="en-US" dirty="0"/>
              <a:t>: </a:t>
            </a:r>
          </a:p>
          <a:p>
            <a:r>
              <a:rPr lang="en-US" dirty="0"/>
              <a:t>Write a </a:t>
            </a:r>
            <a:r>
              <a:rPr lang="en-US" dirty="0" err="1"/>
              <a:t>duʿa</a:t>
            </a:r>
            <a:r>
              <a:rPr lang="en-US" dirty="0"/>
              <a:t> related to what we have discussed today. Add it to your </a:t>
            </a:r>
            <a:r>
              <a:rPr lang="en-US" dirty="0" err="1"/>
              <a:t>duʿa</a:t>
            </a:r>
            <a:r>
              <a:rPr lang="en-US" dirty="0"/>
              <a:t> list, and remember to always ask Allah for it.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E4D48A-EAF6-41CD-A8BC-17491EA739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2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 whiteboards/oral rapid fire/ask pupils to stand and if they answer correctly, they can sit down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E4D48A-EAF6-41CD-A8BC-17491EA739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08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session with Bismillah, Praises of Allah and </a:t>
            </a:r>
            <a:r>
              <a:rPr lang="en-GB" dirty="0" err="1"/>
              <a:t>Salawat</a:t>
            </a:r>
            <a:endParaRPr lang="en-GB" dirty="0"/>
          </a:p>
          <a:p>
            <a:endParaRPr lang="en-GB" dirty="0"/>
          </a:p>
          <a:p>
            <a:r>
              <a:rPr lang="en-GB" dirty="0"/>
              <a:t>Resource article: https://lifewithallah.com/articles/the-pure-heart/hope-in-allah/</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Please give us feedback on these slides by filling in this short feedback form: https://forms.gle/yP45KNYEbemxT7hS6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171450" indent="-171450">
              <a:lnSpc>
                <a:spcPct val="120000"/>
              </a:lnSpc>
              <a:buFont typeface="Arial" panose="020B0604020202020204" pitchFamily="34" charset="0"/>
              <a:buChar char="•"/>
            </a:pPr>
            <a:r>
              <a:rPr lang="en-GB" dirty="0"/>
              <a:t>Feel free to adjust this ppt to your learners’ needs.</a:t>
            </a:r>
          </a:p>
          <a:p>
            <a:pPr marL="171450" indent="-171450">
              <a:lnSpc>
                <a:spcPct val="120000"/>
              </a:lnSpc>
              <a:buFont typeface="Arial" panose="020B0604020202020204" pitchFamily="34" charset="0"/>
              <a:buChar char="•"/>
            </a:pPr>
            <a:r>
              <a:rPr lang="en-GB" dirty="0"/>
              <a:t>The ppts sometimes assume prior knowledge and/or knowledge of Arabic.</a:t>
            </a:r>
          </a:p>
          <a:p>
            <a:pPr marL="171450" indent="-171450">
              <a:lnSpc>
                <a:spcPct val="120000"/>
              </a:lnSpc>
              <a:buFont typeface="Arial" panose="020B0604020202020204" pitchFamily="34" charset="0"/>
              <a:buChar char="•"/>
            </a:pPr>
            <a:r>
              <a:rPr lang="en-GB" dirty="0"/>
              <a:t>Please read the notes before delivering the lesson.</a:t>
            </a:r>
          </a:p>
          <a:p>
            <a:pPr marL="171450" indent="-171450">
              <a:lnSpc>
                <a:spcPct val="120000"/>
              </a:lnSpc>
              <a:buFont typeface="Arial" panose="020B0604020202020204" pitchFamily="34" charset="0"/>
              <a:buChar char="•"/>
            </a:pPr>
            <a:r>
              <a:rPr lang="en-GB" dirty="0"/>
              <a:t>[A] = Activity. This can be done orally, in writing, on mini whiteboards (MWB), classroom board, through discussion; individually, in pairs, groups etc, and through other methods.</a:t>
            </a:r>
          </a:p>
          <a:p>
            <a:pPr marL="171450" indent="-171450">
              <a:lnSpc>
                <a:spcPct val="120000"/>
              </a:lnSpc>
              <a:buFont typeface="Arial" panose="020B0604020202020204" pitchFamily="34" charset="0"/>
              <a:buChar char="•"/>
            </a:pPr>
            <a:r>
              <a:rPr lang="en-GB" dirty="0"/>
              <a:t>LWA is not responsible for external links.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E4D48A-EAF6-41CD-A8BC-17491EA739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9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Hope in Allah, known as </a:t>
            </a:r>
            <a:r>
              <a:rPr lang="en-GB" dirty="0" err="1"/>
              <a:t>rajā</a:t>
            </a:r>
            <a:r>
              <a:rPr lang="en-GB" dirty="0"/>
              <a:t>’ in Arabic, is to behold the vastness of Allah’s mercy and have full confidence in His generosity</a:t>
            </a:r>
          </a:p>
          <a:p>
            <a:endParaRPr lang="en-GB" dirty="0"/>
          </a:p>
        </p:txBody>
      </p:sp>
      <p:sp>
        <p:nvSpPr>
          <p:cNvPr id="4" name="Slide Number Placeholder 3"/>
          <p:cNvSpPr>
            <a:spLocks noGrp="1"/>
          </p:cNvSpPr>
          <p:nvPr>
            <p:ph type="sldNum" sz="quarter" idx="5"/>
          </p:nvPr>
        </p:nvSpPr>
        <p:spPr/>
        <p:txBody>
          <a:bodyPr/>
          <a:lstStyle/>
          <a:p>
            <a:fld id="{72E4D48A-EAF6-41CD-A8BC-17491EA739BA}" type="slidenum">
              <a:rPr lang="en-GB" smtClean="0"/>
              <a:t>4</a:t>
            </a:fld>
            <a:endParaRPr lang="en-GB"/>
          </a:p>
        </p:txBody>
      </p:sp>
    </p:spTree>
    <p:extLst>
      <p:ext uri="{BB962C8B-B14F-4D97-AF65-F5344CB8AC3E}">
        <p14:creationId xmlns:p14="http://schemas.microsoft.com/office/powerpoint/2010/main" val="153787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E4D48A-EAF6-41CD-A8BC-17491EA739BA}" type="slidenum">
              <a:rPr lang="en-GB" smtClean="0"/>
              <a:t>5</a:t>
            </a:fld>
            <a:endParaRPr lang="en-GB"/>
          </a:p>
        </p:txBody>
      </p:sp>
    </p:spTree>
    <p:extLst>
      <p:ext uri="{BB962C8B-B14F-4D97-AF65-F5344CB8AC3E}">
        <p14:creationId xmlns:p14="http://schemas.microsoft.com/office/powerpoint/2010/main" val="69597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should explain and put a beautiful backdrop in the minds of who Allah is….and end with: how can not have hope in Him?]</a:t>
            </a:r>
          </a:p>
          <a:p>
            <a:endParaRPr lang="en-GB" dirty="0"/>
          </a:p>
          <a:p>
            <a:endParaRPr lang="en-GB" dirty="0"/>
          </a:p>
          <a:p>
            <a:r>
              <a:rPr lang="en-GB" dirty="0"/>
              <a:t>There is no one kinder, more loving or more generous than Allah. He is al-</a:t>
            </a:r>
            <a:r>
              <a:rPr lang="en-GB" dirty="0" err="1"/>
              <a:t>Muṣawwir</a:t>
            </a:r>
            <a:r>
              <a:rPr lang="en-GB" dirty="0"/>
              <a:t> (The Fashioner); He has created us in the most beautiful form. Allah is al-</a:t>
            </a:r>
            <a:r>
              <a:rPr lang="en-GB" dirty="0" err="1"/>
              <a:t>Raḥmān</a:t>
            </a:r>
            <a:r>
              <a:rPr lang="en-GB" dirty="0"/>
              <a:t> (The Extremely Merciful); His mercy encompasses all of His creation. Allah is The Concealer of sins (al-</a:t>
            </a:r>
            <a:r>
              <a:rPr lang="en-GB" dirty="0" err="1"/>
              <a:t>Sittīr</a:t>
            </a:r>
            <a:r>
              <a:rPr lang="en-GB" dirty="0"/>
              <a:t>); He does not expose us despite the multitude of our sins. Allah is Gentle (al-</a:t>
            </a:r>
            <a:r>
              <a:rPr lang="en-GB" dirty="0" err="1"/>
              <a:t>Rafīq</a:t>
            </a:r>
            <a:r>
              <a:rPr lang="en-GB" dirty="0"/>
              <a:t>); He loves gentleness. Allah is The Most Compassionate (al-</a:t>
            </a:r>
            <a:r>
              <a:rPr lang="en-GB" dirty="0" err="1"/>
              <a:t>Ra’ūf</a:t>
            </a:r>
            <a:r>
              <a:rPr lang="en-GB" dirty="0"/>
              <a:t>); His compassion knows no ends. Allah is The Most Modest (al-</a:t>
            </a:r>
            <a:r>
              <a:rPr lang="en-GB" dirty="0" err="1"/>
              <a:t>Ḥayiyy</a:t>
            </a:r>
            <a:r>
              <a:rPr lang="en-GB" dirty="0"/>
              <a:t>); He feels shy to turn us back, empty-handed. He is the One True God, and there is no one like Him.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E4D48A-EAF6-41CD-A8BC-17491EA739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95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NEVER LOSE HOPE ON ALLAH (swt) - Emotional Reminder By Mohamed </a:t>
            </a:r>
            <a:r>
              <a:rPr lang="en-GB" b="1" dirty="0" err="1"/>
              <a:t>Hoblos</a:t>
            </a:r>
            <a:endParaRPr lang="en-GB" b="1" dirty="0"/>
          </a:p>
          <a:p>
            <a:r>
              <a:rPr lang="en-GB" dirty="0"/>
              <a:t>Full video.... 0:00-07:21</a:t>
            </a:r>
          </a:p>
          <a:p>
            <a:r>
              <a:rPr lang="en-GB" dirty="0"/>
              <a:t>(7:21 minutes)</a:t>
            </a:r>
          </a:p>
          <a:p>
            <a:r>
              <a:rPr lang="en-GB" dirty="0"/>
              <a:t>https://www.youtube.com/watch?v=az3FNN_1Xv0</a:t>
            </a:r>
          </a:p>
        </p:txBody>
      </p:sp>
      <p:sp>
        <p:nvSpPr>
          <p:cNvPr id="4" name="Slide Number Placeholder 3"/>
          <p:cNvSpPr>
            <a:spLocks noGrp="1"/>
          </p:cNvSpPr>
          <p:nvPr>
            <p:ph type="sldNum" sz="quarter" idx="5"/>
          </p:nvPr>
        </p:nvSpPr>
        <p:spPr/>
        <p:txBody>
          <a:bodyPr/>
          <a:lstStyle/>
          <a:p>
            <a:fld id="{72E4D48A-EAF6-41CD-A8BC-17491EA739BA}" type="slidenum">
              <a:rPr lang="en-GB" smtClean="0"/>
              <a:t>7</a:t>
            </a:fld>
            <a:endParaRPr lang="en-GB"/>
          </a:p>
        </p:txBody>
      </p:sp>
    </p:spTree>
    <p:extLst>
      <p:ext uri="{BB962C8B-B14F-4D97-AF65-F5344CB8AC3E}">
        <p14:creationId xmlns:p14="http://schemas.microsoft.com/office/powerpoint/2010/main" val="424479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Loves Allah</a:t>
            </a:r>
          </a:p>
          <a:p>
            <a:r>
              <a:rPr lang="en-GB" dirty="0"/>
              <a:t>Eagerly worships Allah</a:t>
            </a:r>
          </a:p>
          <a:p>
            <a:r>
              <a:rPr lang="en-GB" dirty="0"/>
              <a:t>Makes more dua</a:t>
            </a:r>
          </a:p>
          <a:p>
            <a:r>
              <a:rPr lang="en-GB" dirty="0"/>
              <a:t>Doesn’t complain and groan</a:t>
            </a:r>
          </a:p>
          <a:p>
            <a:r>
              <a:rPr lang="en-GB" dirty="0"/>
              <a:t>Positive attitude</a:t>
            </a:r>
          </a:p>
          <a:p>
            <a:r>
              <a:rPr lang="en-GB" dirty="0"/>
              <a:t>Heart attached to Allah</a:t>
            </a:r>
          </a:p>
          <a:p>
            <a:r>
              <a:rPr lang="en-GB" dirty="0"/>
              <a:t>Thinks very highly of Allah</a:t>
            </a:r>
          </a:p>
          <a:p>
            <a:r>
              <a:rPr lang="en-GB" dirty="0"/>
              <a:t>His heart isn’t attached to ‘human beings/worldly means’ for what he wants</a:t>
            </a:r>
          </a:p>
          <a:p>
            <a:r>
              <a:rPr lang="en-GB" dirty="0"/>
              <a:t>Tries very hard, puts in effort and hopes in Allah to give him best outcome</a:t>
            </a:r>
          </a:p>
          <a:p>
            <a:r>
              <a:rPr lang="en-GB" dirty="0"/>
              <a:t>Lives for Allah</a:t>
            </a:r>
          </a:p>
          <a:p>
            <a:r>
              <a:rPr lang="en-GB" dirty="0"/>
              <a:t>Lives an ‘akhirah-centric’ life</a:t>
            </a:r>
          </a:p>
        </p:txBody>
      </p:sp>
      <p:sp>
        <p:nvSpPr>
          <p:cNvPr id="4" name="Slide Number Placeholder 3"/>
          <p:cNvSpPr>
            <a:spLocks noGrp="1"/>
          </p:cNvSpPr>
          <p:nvPr>
            <p:ph type="sldNum" sz="quarter" idx="5"/>
          </p:nvPr>
        </p:nvSpPr>
        <p:spPr/>
        <p:txBody>
          <a:bodyPr/>
          <a:lstStyle/>
          <a:p>
            <a:fld id="{72E4D48A-EAF6-41CD-A8BC-17491EA739BA}" type="slidenum">
              <a:rPr lang="en-GB" smtClean="0"/>
              <a:t>8</a:t>
            </a:fld>
            <a:endParaRPr lang="en-GB"/>
          </a:p>
        </p:txBody>
      </p:sp>
    </p:spTree>
    <p:extLst>
      <p:ext uri="{BB962C8B-B14F-4D97-AF65-F5344CB8AC3E}">
        <p14:creationId xmlns:p14="http://schemas.microsoft.com/office/powerpoint/2010/main" val="182437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Thinking good of Allah, and expecting the best from Him (</a:t>
            </a:r>
            <a:r>
              <a:rPr lang="en-GB" dirty="0" err="1"/>
              <a:t>ḥusn</a:t>
            </a:r>
            <a:r>
              <a:rPr lang="en-GB" dirty="0"/>
              <a:t> al-</a:t>
            </a:r>
            <a:r>
              <a:rPr lang="en-GB" dirty="0" err="1"/>
              <a:t>ẓann</a:t>
            </a:r>
            <a:r>
              <a:rPr lang="en-GB" dirty="0"/>
              <a:t> </a:t>
            </a:r>
            <a:r>
              <a:rPr lang="en-GB" dirty="0" err="1"/>
              <a:t>billāh</a:t>
            </a:r>
            <a:r>
              <a:rPr lang="en-GB" dirty="0"/>
              <a:t>). </a:t>
            </a:r>
          </a:p>
          <a:p>
            <a:pPr marL="171450" indent="-171450">
              <a:buFont typeface="Arial" panose="020B0604020202020204" pitchFamily="34" charset="0"/>
              <a:buChar char="•"/>
            </a:pPr>
            <a:r>
              <a:rPr lang="en-GB" dirty="0"/>
              <a:t>“</a:t>
            </a:r>
            <a:r>
              <a:rPr lang="en-GB" b="1" dirty="0"/>
              <a:t>I am as My servant expects of Me</a:t>
            </a:r>
            <a:r>
              <a:rPr lang="en-GB" dirty="0"/>
              <a:t>” = “I am able to do whatever he expects I will do.” </a:t>
            </a:r>
          </a:p>
          <a:p>
            <a:pPr marL="171450" indent="-171450">
              <a:buFont typeface="Arial" panose="020B0604020202020204" pitchFamily="34" charset="0"/>
              <a:buChar char="•"/>
            </a:pPr>
            <a:r>
              <a:rPr lang="en-GB" dirty="0"/>
              <a:t>To expect that He will have mercy on you and forgive you.</a:t>
            </a:r>
          </a:p>
          <a:p>
            <a:pPr marL="171450" indent="-171450">
              <a:buFont typeface="Arial" panose="020B0604020202020204" pitchFamily="34" charset="0"/>
              <a:buChar char="•"/>
            </a:pPr>
            <a:r>
              <a:rPr lang="en-GB" dirty="0"/>
              <a:t>To think very highly of Him</a:t>
            </a:r>
          </a:p>
          <a:p>
            <a:pPr marL="171450" indent="-171450">
              <a:buFont typeface="Arial" panose="020B0604020202020204" pitchFamily="34" charset="0"/>
              <a:buChar char="•"/>
            </a:pPr>
            <a:r>
              <a:rPr lang="en-GB" dirty="0"/>
              <a:t>When you go through a difficulty, you don’t question Him, or say ‘why me O Allah?’ because you trust that He will always give you the best, and you have hope in His endless mercy, kindness and love. You have hope and trust Him to relieve your suffering, and that He will reward your for your patience.</a:t>
            </a:r>
          </a:p>
        </p:txBody>
      </p:sp>
      <p:sp>
        <p:nvSpPr>
          <p:cNvPr id="4" name="Slide Number Placeholder 3"/>
          <p:cNvSpPr>
            <a:spLocks noGrp="1"/>
          </p:cNvSpPr>
          <p:nvPr>
            <p:ph type="sldNum" sz="quarter" idx="5"/>
          </p:nvPr>
        </p:nvSpPr>
        <p:spPr/>
        <p:txBody>
          <a:bodyPr/>
          <a:lstStyle/>
          <a:p>
            <a:fld id="{72E4D48A-EAF6-41CD-A8BC-17491EA739BA}" type="slidenum">
              <a:rPr lang="en-GB" smtClean="0"/>
              <a:t>9</a:t>
            </a:fld>
            <a:endParaRPr lang="en-GB"/>
          </a:p>
        </p:txBody>
      </p:sp>
    </p:spTree>
    <p:extLst>
      <p:ext uri="{BB962C8B-B14F-4D97-AF65-F5344CB8AC3E}">
        <p14:creationId xmlns:p14="http://schemas.microsoft.com/office/powerpoint/2010/main" val="296953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share their own story and ask students (if they feel comfortable &amp; is not a sin) to share. By sharing and showing your vulnerabilities, they will be able to relate to you and the lesson better. </a:t>
            </a:r>
          </a:p>
          <a:p>
            <a:endParaRPr lang="en-GB" dirty="0"/>
          </a:p>
          <a:p>
            <a:r>
              <a:rPr lang="en-GB" b="1" dirty="0"/>
              <a:t>Story Time</a:t>
            </a:r>
          </a:p>
          <a:p>
            <a:r>
              <a:rPr lang="en-GB" dirty="0"/>
              <a:t>Imagine having a child like Yusuf (as). Everyone thinks their child/baby sister/brother etc is the cutest; but we can safely say that Yusuf (as) must have been a super </a:t>
            </a:r>
            <a:r>
              <a:rPr lang="en-GB" dirty="0" err="1"/>
              <a:t>super</a:t>
            </a:r>
            <a:r>
              <a:rPr lang="en-GB" dirty="0"/>
              <a:t> cute baby. He grows up, and has this strange dream. He feels comfortable telling his dad about a dream. He is close to his dad. The communication between him and his dad is very good. His dad doesn’t dismiss him as ‘you’re too young/oh that’s probably just a silly dream’. The fact that young Yusuf finds the dream to be of significance tells us that he must have been smart and perceptive too. We also know that he is very respectful and loving (Yaa </a:t>
            </a:r>
            <a:r>
              <a:rPr lang="en-GB" dirty="0" err="1"/>
              <a:t>Abati</a:t>
            </a:r>
            <a:r>
              <a:rPr lang="en-GB" dirty="0"/>
              <a:t>). Imagine all of these qualities combined in a young child. Dream child. And then that child is taken away from you. </a:t>
            </a:r>
          </a:p>
          <a:p>
            <a:endParaRPr lang="en-GB" dirty="0"/>
          </a:p>
          <a:p>
            <a:r>
              <a:rPr lang="en-GB" dirty="0"/>
              <a:t>And it seems like there’s some foul play, not from some strangers, but your own children, his half-siblings. </a:t>
            </a:r>
          </a:p>
          <a:p>
            <a:endParaRPr lang="en-GB" dirty="0"/>
          </a:p>
          <a:p>
            <a:r>
              <a:rPr lang="en-GB" dirty="0"/>
              <a:t>Fast forward many years…years of missing him, worrying about him…years of difficulties, famine, poverty, hunger, old age…and then Allah tests you with the loss of your other son…</a:t>
            </a:r>
          </a:p>
          <a:p>
            <a:endParaRPr lang="en-GB" dirty="0"/>
          </a:p>
          <a:p>
            <a:r>
              <a:rPr lang="en-GB" dirty="0"/>
              <a:t>He’s crying and crying, missing his son so much that he loses his eyesight. He’s still missing him after all these years. He turns to Allah, he complains to Him, he cries to Him, but he does not lose hope. He is severely tested, but here is a man whose heart is attached to Allah, and so he never loses his hope and trust in Allah. His heart is brimming with </a:t>
            </a:r>
            <a:r>
              <a:rPr lang="en-GB" dirty="0" err="1"/>
              <a:t>yaqin</a:t>
            </a:r>
            <a:r>
              <a:rPr lang="en-GB" dirty="0"/>
              <a:t> in his Lord, the Most Kind and Most Subtle.</a:t>
            </a:r>
          </a:p>
          <a:p>
            <a:endParaRPr lang="en-GB" dirty="0"/>
          </a:p>
          <a:p>
            <a:r>
              <a:rPr lang="en-GB" dirty="0"/>
              <a:t>And he tells his children: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 my sons! Go and search (diligently) for Yusuf and his brother. And do not lose hope in the mercy of Allah, for only disbelievers lose hope in Allah’s mercy” (12:87).</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Source Sans Pro Light" panose="020B0403030403020204" pitchFamily="34" charset="0"/>
                <a:ea typeface="Source Sans Pro Light" panose="020B0403030403020204" pitchFamily="34" charset="0"/>
              </a:rPr>
              <a:t>What is the link between having hope and </a:t>
            </a:r>
            <a:r>
              <a:rPr lang="en-GB" sz="1200" b="1" dirty="0" err="1">
                <a:latin typeface="Source Sans Pro Light" panose="020B0403030403020204" pitchFamily="34" charset="0"/>
                <a:ea typeface="Source Sans Pro Light" panose="020B0403030403020204" pitchFamily="34" charset="0"/>
              </a:rPr>
              <a:t>iman</a:t>
            </a:r>
            <a:r>
              <a:rPr lang="en-GB" sz="1200" b="1" dirty="0">
                <a:latin typeface="Source Sans Pro Light" panose="020B0403030403020204" pitchFamily="34" charset="0"/>
                <a:ea typeface="Source Sans Pro Light" panose="020B0403030403020204" pitchFamily="34" charset="0"/>
              </a:rPr>
              <a:t>?</a:t>
            </a:r>
          </a:p>
          <a:p>
            <a:r>
              <a:rPr lang="en-GB" dirty="0"/>
              <a:t>When you lose hope and you despair, it is as though you are rejecting the essential attributes of Allah: His power, His generosity, His kindness, His favours, His greatness. When you lose hope in Him, it is because you don’t realise WHO He is. This is why we see that when people lose faith, it is often because of a difficulty/traumatic experience. They lose hope in Allah helping them, in Allah answering their duas etc.</a:t>
            </a:r>
          </a:p>
          <a:p>
            <a:r>
              <a:rPr lang="en-GB" dirty="0"/>
              <a:t>If your </a:t>
            </a:r>
            <a:r>
              <a:rPr lang="en-GB" dirty="0" err="1"/>
              <a:t>iman</a:t>
            </a:r>
            <a:r>
              <a:rPr lang="en-GB" dirty="0"/>
              <a:t> is strong in Allah, your hope in Him has to be strong. Your heart is attached to Him.</a:t>
            </a:r>
          </a:p>
          <a:p>
            <a:endParaRPr lang="en-GB" dirty="0"/>
          </a:p>
        </p:txBody>
      </p:sp>
      <p:sp>
        <p:nvSpPr>
          <p:cNvPr id="4" name="Slide Number Placeholder 3"/>
          <p:cNvSpPr>
            <a:spLocks noGrp="1"/>
          </p:cNvSpPr>
          <p:nvPr>
            <p:ph type="sldNum" sz="quarter" idx="5"/>
          </p:nvPr>
        </p:nvSpPr>
        <p:spPr/>
        <p:txBody>
          <a:bodyPr/>
          <a:lstStyle/>
          <a:p>
            <a:fld id="{72E4D48A-EAF6-41CD-A8BC-17491EA739BA}" type="slidenum">
              <a:rPr lang="en-GB" smtClean="0"/>
              <a:t>10</a:t>
            </a:fld>
            <a:endParaRPr lang="en-GB"/>
          </a:p>
        </p:txBody>
      </p:sp>
    </p:spTree>
    <p:extLst>
      <p:ext uri="{BB962C8B-B14F-4D97-AF65-F5344CB8AC3E}">
        <p14:creationId xmlns:p14="http://schemas.microsoft.com/office/powerpoint/2010/main" val="426563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8744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848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4340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28587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89073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33551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88811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BB973C-B174-4017-9BE1-ADAB9678EB57}" type="datetimeFigureOut">
              <a:rPr lang="en-GB" smtClean="0"/>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226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17/07/2023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119057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17/07/2023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6718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19551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sz="3200">
                <a:solidFill>
                  <a:schemeClr val="accent4">
                    <a:lumMod val="50000"/>
                  </a:schemeClr>
                </a:solidFill>
                <a:latin typeface="Sakkal Majalla" panose="02000000000000000000" pitchFamily="2" charset="-78"/>
                <a:cs typeface="Sakkal Majalla" panose="02000000000000000000" pitchFamily="2" charset="-78"/>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129144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83572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718205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42678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14665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9010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BB973C-B174-4017-9BE1-ADAB9678EB57}" type="datetimeFigureOut">
              <a:rPr lang="en-GB" smtClean="0"/>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2940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17/07/2023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58695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17/07/2023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30786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73389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83916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17/07/2023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81249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accent3">
              <a:lumMod val="50000"/>
            </a:schemeClr>
          </a:solidFill>
          <a:latin typeface="Cabin Medium" panose="00000600000000000000" pitchFamily="2" charset="0"/>
          <a:ea typeface="+mj-ea"/>
          <a:cs typeface="+mj-cs"/>
        </a:defRPr>
      </a:lvl1pPr>
    </p:titleStyle>
    <p:bodyStyle>
      <a:lvl1pPr marL="228600" indent="-228600" algn="l" defTabSz="914400" rtl="0" eaLnBrk="1" latinLnBrk="0" hangingPunct="1">
        <a:lnSpc>
          <a:spcPts val="3360"/>
        </a:lnSpc>
        <a:spcBef>
          <a:spcPts val="150"/>
        </a:spcBef>
        <a:buFont typeface="Arial" panose="020B0604020202020204" pitchFamily="34" charset="0"/>
        <a:buChar char="•"/>
        <a:defRPr sz="2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ts val="3360"/>
        </a:lnSpc>
        <a:spcBef>
          <a:spcPts val="150"/>
        </a:spcBef>
        <a:buFont typeface="Arial" panose="020B0604020202020204" pitchFamily="34" charset="0"/>
        <a:buChar char="•"/>
        <a:defRPr sz="24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ts val="3360"/>
        </a:lnSpc>
        <a:spcBef>
          <a:spcPts val="150"/>
        </a:spcBef>
        <a:buFont typeface="Arial" panose="020B0604020202020204" pitchFamily="34" charset="0"/>
        <a:buChar char="•"/>
        <a:defRPr sz="20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ts val="3360"/>
        </a:lnSpc>
        <a:spcBef>
          <a:spcPts val="150"/>
        </a:spcBef>
        <a:buFont typeface="Arial" panose="020B0604020202020204" pitchFamily="34" charset="0"/>
        <a:buChar char="•"/>
        <a:defRPr sz="1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ts val="3360"/>
        </a:lnSpc>
        <a:spcBef>
          <a:spcPts val="150"/>
        </a:spcBef>
        <a:buFont typeface="Arial" panose="020B0604020202020204" pitchFamily="34" charset="0"/>
        <a:buChar char="•"/>
        <a:defRPr sz="1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17/07/2023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4045871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7200" kern="1200">
          <a:solidFill>
            <a:schemeClr val="tx2"/>
          </a:solidFill>
          <a:latin typeface="Just Another Hand" panose="02000506000000020003"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av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z3FNN_1Xv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28048C-B894-5F1D-74CF-4E53F04BD381}"/>
              </a:ext>
            </a:extLst>
          </p:cNvPr>
          <p:cNvPicPr>
            <a:picLocks noChangeAspect="1"/>
          </p:cNvPicPr>
          <p:nvPr/>
        </p:nvPicPr>
        <p:blipFill rotWithShape="1">
          <a:blip r:embed="rId3">
            <a:extLst>
              <a:ext uri="{28A0092B-C50C-407E-A947-70E740481C1C}">
                <a14:useLocalDpi xmlns:a14="http://schemas.microsoft.com/office/drawing/2010/main" val="0"/>
              </a:ext>
            </a:extLst>
          </a:blip>
          <a:srcRect l="9296" r="16538"/>
          <a:stretch/>
        </p:blipFill>
        <p:spPr>
          <a:xfrm>
            <a:off x="0" y="0"/>
            <a:ext cx="9144000" cy="6858000"/>
          </a:xfrm>
          <a:prstGeom prst="rect">
            <a:avLst/>
          </a:prstGeom>
        </p:spPr>
      </p:pic>
      <p:sp>
        <p:nvSpPr>
          <p:cNvPr id="2" name="Title 1">
            <a:extLst>
              <a:ext uri="{FF2B5EF4-FFF2-40B4-BE49-F238E27FC236}">
                <a16:creationId xmlns:a16="http://schemas.microsoft.com/office/drawing/2014/main" id="{2B7405A1-63A5-F4A8-3A21-E1118AA73BD2}"/>
              </a:ext>
            </a:extLst>
          </p:cNvPr>
          <p:cNvSpPr>
            <a:spLocks noGrp="1"/>
          </p:cNvSpPr>
          <p:nvPr>
            <p:ph type="title"/>
          </p:nvPr>
        </p:nvSpPr>
        <p:spPr/>
        <p:txBody>
          <a:bodyPr/>
          <a:lstStyle/>
          <a:p>
            <a:r>
              <a:rPr lang="en-US" dirty="0"/>
              <a:t>Starter</a:t>
            </a:r>
            <a:endParaRPr lang="en-GB" dirty="0"/>
          </a:p>
        </p:txBody>
      </p:sp>
      <p:sp>
        <p:nvSpPr>
          <p:cNvPr id="3" name="Content Placeholder 2">
            <a:extLst>
              <a:ext uri="{FF2B5EF4-FFF2-40B4-BE49-F238E27FC236}">
                <a16:creationId xmlns:a16="http://schemas.microsoft.com/office/drawing/2014/main" id="{68501998-2656-A8D7-F816-8BC29CB54215}"/>
              </a:ext>
            </a:extLst>
          </p:cNvPr>
          <p:cNvSpPr>
            <a:spLocks noGrp="1"/>
          </p:cNvSpPr>
          <p:nvPr>
            <p:ph idx="1"/>
          </p:nvPr>
        </p:nvSpPr>
        <p:spPr>
          <a:xfrm>
            <a:off x="701040" y="3429000"/>
            <a:ext cx="7741920" cy="743712"/>
          </a:xfrm>
          <a:prstGeom prst="roundRect">
            <a:avLst/>
          </a:prstGeom>
          <a:solidFill>
            <a:schemeClr val="accent5"/>
          </a:solidFill>
        </p:spPr>
        <p:txBody>
          <a:bodyPr>
            <a:normAutofit fontScale="85000" lnSpcReduction="10000"/>
          </a:bodyPr>
          <a:lstStyle/>
          <a:p>
            <a:pPr algn="ctr">
              <a:lnSpc>
                <a:spcPct val="110000"/>
              </a:lnSpc>
            </a:pPr>
            <a:r>
              <a:rPr lang="en-US" sz="4000" dirty="0">
                <a:solidFill>
                  <a:schemeClr val="accent2">
                    <a:lumMod val="50000"/>
                  </a:schemeClr>
                </a:solidFill>
                <a:latin typeface="Source Sans 3 SemiBold" panose="020B0303030403020204" pitchFamily="34" charset="0"/>
              </a:rPr>
              <a:t>[A] What do we have hope in Allah for?</a:t>
            </a:r>
            <a:endParaRPr lang="en-GB" sz="4000" dirty="0">
              <a:solidFill>
                <a:schemeClr val="accent2">
                  <a:lumMod val="50000"/>
                </a:schemeClr>
              </a:solidFill>
              <a:latin typeface="Source Sans 3 SemiBold" panose="020B0303030403020204" pitchFamily="34" charset="0"/>
            </a:endParaRPr>
          </a:p>
        </p:txBody>
      </p:sp>
    </p:spTree>
    <p:extLst>
      <p:ext uri="{BB962C8B-B14F-4D97-AF65-F5344CB8AC3E}">
        <p14:creationId xmlns:p14="http://schemas.microsoft.com/office/powerpoint/2010/main" val="170342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93BB-A1CB-5844-AD47-45B837E8B61B}"/>
              </a:ext>
            </a:extLst>
          </p:cNvPr>
          <p:cNvSpPr>
            <a:spLocks noGrp="1"/>
          </p:cNvSpPr>
          <p:nvPr>
            <p:ph type="title"/>
          </p:nvPr>
        </p:nvSpPr>
        <p:spPr/>
        <p:txBody>
          <a:bodyPr/>
          <a:lstStyle/>
          <a:p>
            <a:r>
              <a:rPr lang="en-GB" sz="4400" dirty="0">
                <a:solidFill>
                  <a:srgbClr val="B2CFE3">
                    <a:lumMod val="50000"/>
                  </a:srgbClr>
                </a:solidFill>
                <a:latin typeface="Cabin Medium" panose="00000600000000000000" pitchFamily="2" charset="0"/>
              </a:rPr>
              <a:t>Hope &amp; Iman</a:t>
            </a:r>
            <a:endParaRPr lang="en-GB" dirty="0"/>
          </a:p>
        </p:txBody>
      </p:sp>
      <p:sp>
        <p:nvSpPr>
          <p:cNvPr id="3" name="Content Placeholder 2">
            <a:extLst>
              <a:ext uri="{FF2B5EF4-FFF2-40B4-BE49-F238E27FC236}">
                <a16:creationId xmlns:a16="http://schemas.microsoft.com/office/drawing/2014/main" id="{B30E3909-8AD0-0F3E-06C8-2D26741E428D}"/>
              </a:ext>
            </a:extLst>
          </p:cNvPr>
          <p:cNvSpPr>
            <a:spLocks noGrp="1"/>
          </p:cNvSpPr>
          <p:nvPr>
            <p:ph idx="1"/>
          </p:nvPr>
        </p:nvSpPr>
        <p:spPr/>
        <p:txBody>
          <a:bodyPr/>
          <a:lstStyle/>
          <a:p>
            <a:pPr>
              <a:buFont typeface="Courier New" panose="02070309020205020404" pitchFamily="49" charset="0"/>
              <a:buChar char="o"/>
            </a:pPr>
            <a:r>
              <a:rPr lang="en-GB" dirty="0"/>
              <a:t> Can you recall a situation where you (almost) lost hope?</a:t>
            </a:r>
          </a:p>
        </p:txBody>
      </p:sp>
      <p:sp>
        <p:nvSpPr>
          <p:cNvPr id="4" name="Content Placeholder 2">
            <a:extLst>
              <a:ext uri="{FF2B5EF4-FFF2-40B4-BE49-F238E27FC236}">
                <a16:creationId xmlns:a16="http://schemas.microsoft.com/office/drawing/2014/main" id="{0F7ED514-E09E-20BB-B90D-C4CCD0B3D2F1}"/>
              </a:ext>
            </a:extLst>
          </p:cNvPr>
          <p:cNvSpPr txBox="1">
            <a:spLocks/>
          </p:cNvSpPr>
          <p:nvPr/>
        </p:nvSpPr>
        <p:spPr>
          <a:xfrm>
            <a:off x="5294669" y="2967692"/>
            <a:ext cx="3583859" cy="3117809"/>
          </a:xfrm>
          <a:prstGeom prst="flowChartDisplay">
            <a:avLst/>
          </a:prstGeom>
          <a:ln>
            <a:solidFill>
              <a:schemeClr val="accent4"/>
            </a:solidFill>
          </a:ln>
        </p:spPr>
        <p:txBody>
          <a:bodyPr vert="horz" lIns="91440" tIns="45720" rIns="91440" bIns="45720" rtlCol="0">
            <a:normAutofit/>
          </a:bodyPr>
          <a:lstStyle>
            <a:lvl1pPr marL="0" indent="0" algn="l" defTabSz="914400" rtl="0" eaLnBrk="1" latinLnBrk="0" hangingPunct="1">
              <a:lnSpc>
                <a:spcPts val="3360"/>
              </a:lnSpc>
              <a:spcBef>
                <a:spcPts val="150"/>
              </a:spcBef>
              <a:buFont typeface="Arial" panose="020B0604020202020204" pitchFamily="34" charset="0"/>
              <a:buNone/>
              <a:defRPr sz="2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ts val="3360"/>
              </a:lnSpc>
              <a:spcBef>
                <a:spcPts val="150"/>
              </a:spcBef>
              <a:buFont typeface="Arial" panose="020B0604020202020204" pitchFamily="34" charset="0"/>
              <a:buNone/>
              <a:defRPr sz="24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ts val="3360"/>
              </a:lnSpc>
              <a:spcBef>
                <a:spcPts val="150"/>
              </a:spcBef>
              <a:buFont typeface="Arial" panose="020B0604020202020204" pitchFamily="34" charset="0"/>
              <a:buNone/>
              <a:defRPr sz="3200" kern="1200">
                <a:solidFill>
                  <a:schemeClr val="accent4">
                    <a:lumMod val="50000"/>
                  </a:schemeClr>
                </a:solidFill>
                <a:latin typeface="Sakkal Majalla" panose="02000000000000000000" pitchFamily="2" charset="-78"/>
                <a:ea typeface="Open Sans Light" panose="020B0306030504020204" pitchFamily="34" charset="0"/>
                <a:cs typeface="Sakkal Majalla" panose="02000000000000000000" pitchFamily="2" charset="-78"/>
              </a:defRPr>
            </a:lvl3pPr>
            <a:lvl4pPr marL="1371600" indent="0" algn="l" defTabSz="914400" rtl="0" eaLnBrk="1" latinLnBrk="0" hangingPunct="1">
              <a:lnSpc>
                <a:spcPts val="3360"/>
              </a:lnSpc>
              <a:spcBef>
                <a:spcPts val="150"/>
              </a:spcBef>
              <a:buFont typeface="Arial" panose="020B0604020202020204" pitchFamily="34" charset="0"/>
              <a:buNone/>
              <a:defRPr sz="1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ts val="3360"/>
              </a:lnSpc>
              <a:spcBef>
                <a:spcPts val="150"/>
              </a:spcBef>
              <a:buFont typeface="Arial" panose="020B0604020202020204" pitchFamily="34" charset="0"/>
              <a:buNone/>
              <a:defRPr sz="1800" kern="1200">
                <a:solidFill>
                  <a:schemeClr val="tx1"/>
                </a:solidFill>
                <a:latin typeface="Source Sans 3 Light" panose="020B0303030403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b="1" dirty="0">
              <a:solidFill>
                <a:schemeClr val="accent2">
                  <a:lumMod val="50000"/>
                </a:schemeClr>
              </a:solidFill>
            </a:endParaRPr>
          </a:p>
          <a:p>
            <a:pPr algn="ctr"/>
            <a:r>
              <a:rPr lang="en-US" b="1" dirty="0">
                <a:solidFill>
                  <a:schemeClr val="accent2">
                    <a:lumMod val="50000"/>
                  </a:schemeClr>
                </a:solidFill>
              </a:rPr>
              <a:t>Story Time</a:t>
            </a:r>
          </a:p>
          <a:p>
            <a:pPr algn="ctr"/>
            <a:r>
              <a:rPr lang="en-US" sz="2400" b="1" dirty="0"/>
              <a:t>Ya</a:t>
            </a:r>
            <a:r>
              <a:rPr lang="en-GB" sz="2400" b="1" dirty="0" err="1"/>
              <a:t>ʿqūb</a:t>
            </a:r>
            <a:r>
              <a:rPr lang="en-GB" sz="2400" b="1" dirty="0"/>
              <a:t> (</a:t>
            </a:r>
            <a:r>
              <a:rPr lang="en-GB" sz="2400" b="1" dirty="0" err="1"/>
              <a:t>ʿalayhis</a:t>
            </a:r>
            <a:r>
              <a:rPr lang="en-GB" sz="2400" b="1" dirty="0"/>
              <a:t> </a:t>
            </a:r>
            <a:r>
              <a:rPr lang="en-GB" sz="2400" b="1" dirty="0" err="1"/>
              <a:t>salām</a:t>
            </a:r>
            <a:r>
              <a:rPr lang="en-GB" sz="2400" b="1" dirty="0"/>
              <a:t>): </a:t>
            </a:r>
            <a:r>
              <a:rPr lang="en-US" sz="2400" b="1" dirty="0"/>
              <a:t>A heart attached to Allah</a:t>
            </a:r>
          </a:p>
        </p:txBody>
      </p:sp>
      <p:sp>
        <p:nvSpPr>
          <p:cNvPr id="5" name="TextBox 4">
            <a:extLst>
              <a:ext uri="{FF2B5EF4-FFF2-40B4-BE49-F238E27FC236}">
                <a16:creationId xmlns:a16="http://schemas.microsoft.com/office/drawing/2014/main" id="{11D6F13B-DBF5-0936-D06A-1D0A054805F8}"/>
              </a:ext>
            </a:extLst>
          </p:cNvPr>
          <p:cNvSpPr txBox="1"/>
          <p:nvPr/>
        </p:nvSpPr>
        <p:spPr>
          <a:xfrm>
            <a:off x="541979" y="2790534"/>
            <a:ext cx="4249802" cy="3447098"/>
          </a:xfrm>
          <a:prstGeom prst="rect">
            <a:avLst/>
          </a:prstGeom>
          <a:noFill/>
        </p:spPr>
        <p:txBody>
          <a:bodyPr wrap="square" rtlCol="0">
            <a:spAutoFit/>
          </a:bodyPr>
          <a:lstStyle/>
          <a:p>
            <a:pPr algn="ctr" rtl="1"/>
            <a:r>
              <a:rPr lang="ar-SA" sz="3600" dirty="0">
                <a:solidFill>
                  <a:srgbClr val="774D66"/>
                </a:solidFill>
                <a:latin typeface="Sakkal Majalla" panose="02000000000000000000" pitchFamily="2" charset="-78"/>
                <a:cs typeface="Sakkal Majalla" panose="02000000000000000000" pitchFamily="2" charset="-78"/>
              </a:rPr>
              <a:t>يَٰبَنِىَّ ٱذْهَبُوا۟ فَتَحَسَّسُوا۟ مِن يُوسُفَ وَأَخِيهِ وَلَا تَا۟يْـَٔسُوا۟ مِن رَّوْحِ ٱللَّهِ إِنَّهُۥ لَا يَا۟يْـَٔسُ مِن رَّوْحِ ٱللَّهِ إِلَّا ٱلْقَوْمُ ٱلْكَٰفِرُونَ </a:t>
            </a:r>
            <a:r>
              <a:rPr lang="ar-SA" sz="3600" dirty="0">
                <a:solidFill>
                  <a:srgbClr val="774D66"/>
                </a:solidFill>
                <a:effectLst/>
                <a:latin typeface="Sakkal Majalla" panose="02000000000000000000" pitchFamily="2" charset="-78"/>
                <a:cs typeface="Sakkal Majalla" panose="02000000000000000000" pitchFamily="2" charset="-78"/>
              </a:rPr>
              <a:t>‎﴿٨٧﴾‏</a:t>
            </a:r>
            <a:endParaRPr lang="en-GB" sz="2000" dirty="0"/>
          </a:p>
          <a:p>
            <a:endParaRPr lang="en-GB" dirty="0"/>
          </a:p>
          <a:p>
            <a:pPr marL="457200" indent="-457200">
              <a:buFont typeface="Courier New" panose="02070309020205020404" pitchFamily="49" charset="0"/>
              <a:buChar char="o"/>
            </a:pPr>
            <a:r>
              <a:rPr lang="en-GB" sz="2800" dirty="0">
                <a:latin typeface="Source Sans Pro Light" panose="020B0403030403020204" pitchFamily="34" charset="0"/>
                <a:ea typeface="Source Sans Pro Light" panose="020B0403030403020204" pitchFamily="34" charset="0"/>
              </a:rPr>
              <a:t>What is the link between having hope and </a:t>
            </a:r>
            <a:r>
              <a:rPr lang="en-GB" sz="2800" dirty="0" err="1">
                <a:latin typeface="Source Sans Pro Light" panose="020B0403030403020204" pitchFamily="34" charset="0"/>
                <a:ea typeface="Source Sans Pro Light" panose="020B0403030403020204" pitchFamily="34" charset="0"/>
              </a:rPr>
              <a:t>iman</a:t>
            </a:r>
            <a:r>
              <a:rPr lang="en-GB" sz="2800" dirty="0">
                <a:latin typeface="Source Sans Pro Light" panose="020B0403030403020204" pitchFamily="34" charset="0"/>
                <a:ea typeface="Source Sans Pro Light" panose="020B0403030403020204" pitchFamily="34" charset="0"/>
              </a:rPr>
              <a:t>?</a:t>
            </a:r>
          </a:p>
        </p:txBody>
      </p:sp>
    </p:spTree>
    <p:extLst>
      <p:ext uri="{BB962C8B-B14F-4D97-AF65-F5344CB8AC3E}">
        <p14:creationId xmlns:p14="http://schemas.microsoft.com/office/powerpoint/2010/main" val="38680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8BC5-9AC6-5837-30DC-939CE1FCF0A9}"/>
              </a:ext>
            </a:extLst>
          </p:cNvPr>
          <p:cNvSpPr>
            <a:spLocks noGrp="1"/>
          </p:cNvSpPr>
          <p:nvPr>
            <p:ph type="title"/>
          </p:nvPr>
        </p:nvSpPr>
        <p:spPr/>
        <p:txBody>
          <a:bodyPr/>
          <a:lstStyle/>
          <a:p>
            <a:r>
              <a:rPr lang="en-GB" dirty="0"/>
              <a:t>Real Hope vs Deluded Hope</a:t>
            </a:r>
          </a:p>
        </p:txBody>
      </p:sp>
      <p:graphicFrame>
        <p:nvGraphicFramePr>
          <p:cNvPr id="5" name="Content Placeholder 4">
            <a:extLst>
              <a:ext uri="{FF2B5EF4-FFF2-40B4-BE49-F238E27FC236}">
                <a16:creationId xmlns:a16="http://schemas.microsoft.com/office/drawing/2014/main" id="{AC47CD0E-9DD0-458C-7EDB-7FAEB5159732}"/>
              </a:ext>
            </a:extLst>
          </p:cNvPr>
          <p:cNvGraphicFramePr>
            <a:graphicFrameLocks noGrp="1"/>
          </p:cNvGraphicFramePr>
          <p:nvPr>
            <p:ph idx="1"/>
            <p:extLst>
              <p:ext uri="{D42A27DB-BD31-4B8C-83A1-F6EECF244321}">
                <p14:modId xmlns:p14="http://schemas.microsoft.com/office/powerpoint/2010/main" val="904834917"/>
              </p:ext>
            </p:extLst>
          </p:nvPr>
        </p:nvGraphicFramePr>
        <p:xfrm>
          <a:off x="554759" y="1622425"/>
          <a:ext cx="4017241" cy="429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hought Bubble: Cloud 3">
            <a:extLst>
              <a:ext uri="{FF2B5EF4-FFF2-40B4-BE49-F238E27FC236}">
                <a16:creationId xmlns:a16="http://schemas.microsoft.com/office/drawing/2014/main" id="{007B6928-2A83-33CF-04EB-9F438740FBAA}"/>
              </a:ext>
            </a:extLst>
          </p:cNvPr>
          <p:cNvSpPr/>
          <p:nvPr/>
        </p:nvSpPr>
        <p:spPr>
          <a:xfrm>
            <a:off x="5043054" y="2030412"/>
            <a:ext cx="3832722" cy="2834196"/>
          </a:xfrm>
          <a:prstGeom prst="cloud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50000"/>
                  </a:schemeClr>
                </a:solidFill>
                <a:latin typeface="Source Sans 3 SemiBold" panose="020B0303030403020204" pitchFamily="34" charset="0"/>
              </a:rPr>
              <a:t>‘It’s ok, carry on doing what you’re doing; your Lord is Very Merciful and He will forgive you!’ </a:t>
            </a:r>
          </a:p>
        </p:txBody>
      </p:sp>
    </p:spTree>
    <p:extLst>
      <p:ext uri="{BB962C8B-B14F-4D97-AF65-F5344CB8AC3E}">
        <p14:creationId xmlns:p14="http://schemas.microsoft.com/office/powerpoint/2010/main" val="262533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BC9F-7648-64F6-00DB-252BAC96FADA}"/>
              </a:ext>
            </a:extLst>
          </p:cNvPr>
          <p:cNvSpPr>
            <a:spLocks noGrp="1"/>
          </p:cNvSpPr>
          <p:nvPr>
            <p:ph type="title"/>
          </p:nvPr>
        </p:nvSpPr>
        <p:spPr/>
        <p:txBody>
          <a:bodyPr/>
          <a:lstStyle/>
          <a:p>
            <a:r>
              <a:rPr lang="en-GB" dirty="0"/>
              <a:t>Increasing Hope in Allah</a:t>
            </a:r>
          </a:p>
        </p:txBody>
      </p:sp>
      <p:sp>
        <p:nvSpPr>
          <p:cNvPr id="3" name="Content Placeholder 2">
            <a:extLst>
              <a:ext uri="{FF2B5EF4-FFF2-40B4-BE49-F238E27FC236}">
                <a16:creationId xmlns:a16="http://schemas.microsoft.com/office/drawing/2014/main" id="{70E90F71-4DFE-94B3-0D83-39ECFF3D30E8}"/>
              </a:ext>
            </a:extLst>
          </p:cNvPr>
          <p:cNvSpPr>
            <a:spLocks noGrp="1"/>
          </p:cNvSpPr>
          <p:nvPr>
            <p:ph idx="1"/>
          </p:nvPr>
        </p:nvSpPr>
        <p:spPr>
          <a:xfrm>
            <a:off x="499872" y="1463040"/>
            <a:ext cx="8015478" cy="4713923"/>
          </a:xfrm>
        </p:spPr>
        <p:txBody>
          <a:bodyPr/>
          <a:lstStyle/>
          <a:p>
            <a:r>
              <a:rPr lang="en-GB" dirty="0"/>
              <a:t>[A] How do we increase our hope in Allah?</a:t>
            </a:r>
          </a:p>
          <a:p>
            <a:endParaRPr lang="en-GB" dirty="0"/>
          </a:p>
          <a:p>
            <a:endParaRPr lang="en-GB" dirty="0"/>
          </a:p>
        </p:txBody>
      </p:sp>
      <p:graphicFrame>
        <p:nvGraphicFramePr>
          <p:cNvPr id="4" name="Diagram 3">
            <a:extLst>
              <a:ext uri="{FF2B5EF4-FFF2-40B4-BE49-F238E27FC236}">
                <a16:creationId xmlns:a16="http://schemas.microsoft.com/office/drawing/2014/main" id="{83ABBD5C-AFA2-BEC8-1994-70417154511C}"/>
              </a:ext>
            </a:extLst>
          </p:cNvPr>
          <p:cNvGraphicFramePr/>
          <p:nvPr>
            <p:extLst>
              <p:ext uri="{D42A27DB-BD31-4B8C-83A1-F6EECF244321}">
                <p14:modId xmlns:p14="http://schemas.microsoft.com/office/powerpoint/2010/main" val="3151619136"/>
              </p:ext>
            </p:extLst>
          </p:nvPr>
        </p:nvGraphicFramePr>
        <p:xfrm>
          <a:off x="-1401096" y="1876487"/>
          <a:ext cx="9070258" cy="471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Document 4">
            <a:extLst>
              <a:ext uri="{FF2B5EF4-FFF2-40B4-BE49-F238E27FC236}">
                <a16:creationId xmlns:a16="http://schemas.microsoft.com/office/drawing/2014/main" id="{DDC5A646-274F-FDB7-6654-784B957CEC3E}"/>
              </a:ext>
            </a:extLst>
          </p:cNvPr>
          <p:cNvSpPr/>
          <p:nvPr/>
        </p:nvSpPr>
        <p:spPr>
          <a:xfrm>
            <a:off x="5810963" y="4045396"/>
            <a:ext cx="3057242" cy="2476942"/>
          </a:xfrm>
          <a:prstGeom prst="flowChartDocumen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accent4">
                    <a:lumMod val="50000"/>
                  </a:schemeClr>
                </a:solidFill>
                <a:latin typeface="Source Sans 3 Light" panose="020B0303030403020204" pitchFamily="34" charset="0"/>
              </a:rPr>
              <a:t>[A] Can you think of 5 Names of Allah ﷻ which inspire hope in Him?</a:t>
            </a:r>
          </a:p>
        </p:txBody>
      </p:sp>
      <p:pic>
        <p:nvPicPr>
          <p:cNvPr id="7" name="Picture 6">
            <a:extLst>
              <a:ext uri="{FF2B5EF4-FFF2-40B4-BE49-F238E27FC236}">
                <a16:creationId xmlns:a16="http://schemas.microsoft.com/office/drawing/2014/main" id="{A2E1849C-A6F1-4677-05CF-DF5D0733E4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9162" y="602418"/>
            <a:ext cx="925519" cy="928694"/>
          </a:xfrm>
          <a:prstGeom prst="rect">
            <a:avLst/>
          </a:prstGeom>
        </p:spPr>
      </p:pic>
    </p:spTree>
    <p:extLst>
      <p:ext uri="{BB962C8B-B14F-4D97-AF65-F5344CB8AC3E}">
        <p14:creationId xmlns:p14="http://schemas.microsoft.com/office/powerpoint/2010/main" val="15261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3368-7FC6-99DA-8042-1DF0376CFF55}"/>
              </a:ext>
            </a:extLst>
          </p:cNvPr>
          <p:cNvSpPr>
            <a:spLocks noGrp="1"/>
          </p:cNvSpPr>
          <p:nvPr>
            <p:ph type="title"/>
          </p:nvPr>
        </p:nvSpPr>
        <p:spPr>
          <a:xfrm>
            <a:off x="3759600" y="1705331"/>
            <a:ext cx="7886700" cy="1325563"/>
          </a:xfrm>
        </p:spPr>
        <p:txBody>
          <a:bodyPr>
            <a:noAutofit/>
          </a:bodyPr>
          <a:lstStyle/>
          <a:p>
            <a:r>
              <a:rPr lang="en-GB" sz="25000" dirty="0">
                <a:solidFill>
                  <a:schemeClr val="accent4">
                    <a:lumMod val="50000"/>
                  </a:schemeClr>
                </a:solidFill>
                <a:latin typeface="Bookman Old Style" panose="02050604050505020204" pitchFamily="18" charset="0"/>
              </a:rPr>
              <a:t>“</a:t>
            </a:r>
          </a:p>
        </p:txBody>
      </p:sp>
      <p:sp>
        <p:nvSpPr>
          <p:cNvPr id="3" name="Content Placeholder 2">
            <a:extLst>
              <a:ext uri="{FF2B5EF4-FFF2-40B4-BE49-F238E27FC236}">
                <a16:creationId xmlns:a16="http://schemas.microsoft.com/office/drawing/2014/main" id="{50F705F3-360C-60DE-5D87-5F1B8B0CCACA}"/>
              </a:ext>
            </a:extLst>
          </p:cNvPr>
          <p:cNvSpPr>
            <a:spLocks noGrp="1"/>
          </p:cNvSpPr>
          <p:nvPr>
            <p:ph idx="1"/>
          </p:nvPr>
        </p:nvSpPr>
        <p:spPr>
          <a:xfrm>
            <a:off x="628650" y="2368112"/>
            <a:ext cx="7886700" cy="4032688"/>
          </a:xfrm>
        </p:spPr>
        <p:txBody>
          <a:bodyPr>
            <a:normAutofit fontScale="77500" lnSpcReduction="20000"/>
          </a:bodyPr>
          <a:lstStyle/>
          <a:p>
            <a:pPr marL="0" indent="0" algn="ctr">
              <a:lnSpc>
                <a:spcPct val="120000"/>
              </a:lnSpc>
              <a:spcBef>
                <a:spcPts val="125"/>
              </a:spcBef>
              <a:buNone/>
            </a:pPr>
            <a:r>
              <a:rPr lang="en-GB" sz="5400" i="1" dirty="0">
                <a:latin typeface="Source Serif Pro" panose="02040603050405020204" pitchFamily="18" charset="0"/>
                <a:ea typeface="Source Serif Pro" panose="02040603050405020204" pitchFamily="18" charset="0"/>
              </a:rPr>
              <a:t>“The strength of one’s hope is proportional to the strength of one’s knowledge of Allah’s Names and Attributes, and the triumph of His mercy over His anger.”</a:t>
            </a:r>
          </a:p>
          <a:p>
            <a:pPr marL="0" indent="0" algn="ctr">
              <a:buNone/>
            </a:pPr>
            <a:r>
              <a:rPr lang="en-GB" sz="3600" dirty="0">
                <a:solidFill>
                  <a:schemeClr val="accent4">
                    <a:lumMod val="50000"/>
                  </a:schemeClr>
                </a:solidFill>
                <a:ea typeface="Source Serif Pro" panose="02040603050405020204" pitchFamily="18" charset="0"/>
              </a:rPr>
              <a:t>- Ibn al-</a:t>
            </a:r>
            <a:r>
              <a:rPr lang="en-GB" sz="3600" dirty="0" err="1">
                <a:solidFill>
                  <a:schemeClr val="accent4">
                    <a:lumMod val="50000"/>
                  </a:schemeClr>
                </a:solidFill>
                <a:ea typeface="Source Serif Pro" panose="02040603050405020204" pitchFamily="18" charset="0"/>
              </a:rPr>
              <a:t>Qayyim</a:t>
            </a:r>
            <a:r>
              <a:rPr lang="en-GB" sz="3600" dirty="0">
                <a:solidFill>
                  <a:schemeClr val="accent4">
                    <a:lumMod val="50000"/>
                  </a:schemeClr>
                </a:solidFill>
                <a:ea typeface="Source Serif Pro" panose="02040603050405020204" pitchFamily="18" charset="0"/>
              </a:rPr>
              <a:t> (</a:t>
            </a:r>
            <a:r>
              <a:rPr lang="en-GB" sz="3600" dirty="0" err="1">
                <a:solidFill>
                  <a:schemeClr val="accent4">
                    <a:lumMod val="50000"/>
                  </a:schemeClr>
                </a:solidFill>
                <a:ea typeface="Source Serif Pro" panose="02040603050405020204" pitchFamily="18" charset="0"/>
              </a:rPr>
              <a:t>raḥimahullah</a:t>
            </a:r>
            <a:r>
              <a:rPr lang="en-GB" sz="3600" dirty="0">
                <a:solidFill>
                  <a:schemeClr val="accent4">
                    <a:lumMod val="50000"/>
                  </a:schemeClr>
                </a:solidFill>
                <a:ea typeface="Source Serif Pro" panose="02040603050405020204" pitchFamily="18" charset="0"/>
              </a:rPr>
              <a:t>)</a:t>
            </a:r>
            <a:endParaRPr lang="en-GB" sz="3600" dirty="0">
              <a:solidFill>
                <a:schemeClr val="accent4">
                  <a:lumMod val="50000"/>
                </a:schemeClr>
              </a:solidFill>
            </a:endParaRPr>
          </a:p>
        </p:txBody>
      </p:sp>
    </p:spTree>
    <p:extLst>
      <p:ext uri="{BB962C8B-B14F-4D97-AF65-F5344CB8AC3E}">
        <p14:creationId xmlns:p14="http://schemas.microsoft.com/office/powerpoint/2010/main" val="301747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49753C41-81FF-FB1C-7C63-DA26D65E137F}"/>
              </a:ext>
            </a:extLst>
          </p:cNvPr>
          <p:cNvSpPr/>
          <p:nvPr/>
        </p:nvSpPr>
        <p:spPr>
          <a:xfrm>
            <a:off x="628650" y="2438400"/>
            <a:ext cx="7886700" cy="2340864"/>
          </a:xfrm>
          <a:prstGeom prst="flowChartDocumen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AFEC6E-CB87-71BC-79FC-40F7584A4D2F}"/>
              </a:ext>
            </a:extLst>
          </p:cNvPr>
          <p:cNvSpPr>
            <a:spLocks noGrp="1"/>
          </p:cNvSpPr>
          <p:nvPr>
            <p:ph type="title"/>
          </p:nvPr>
        </p:nvSpPr>
        <p:spPr/>
        <p:txBody>
          <a:bodyPr/>
          <a:lstStyle/>
          <a:p>
            <a:r>
              <a:rPr lang="en-GB" dirty="0"/>
              <a:t>The Greatest Hope</a:t>
            </a:r>
          </a:p>
        </p:txBody>
      </p:sp>
      <p:sp>
        <p:nvSpPr>
          <p:cNvPr id="3" name="Content Placeholder 2">
            <a:extLst>
              <a:ext uri="{FF2B5EF4-FFF2-40B4-BE49-F238E27FC236}">
                <a16:creationId xmlns:a16="http://schemas.microsoft.com/office/drawing/2014/main" id="{F0C23F26-19CF-8836-F946-26A8CE2D85EE}"/>
              </a:ext>
            </a:extLst>
          </p:cNvPr>
          <p:cNvSpPr>
            <a:spLocks noGrp="1"/>
          </p:cNvSpPr>
          <p:nvPr>
            <p:ph idx="1"/>
          </p:nvPr>
        </p:nvSpPr>
        <p:spPr>
          <a:xfrm>
            <a:off x="628650" y="1813433"/>
            <a:ext cx="7886700" cy="4351338"/>
          </a:xfrm>
        </p:spPr>
        <p:txBody>
          <a:bodyPr>
            <a:normAutofit/>
          </a:bodyPr>
          <a:lstStyle/>
          <a:p>
            <a:r>
              <a:rPr lang="en-GB" dirty="0"/>
              <a:t>[QF] Write 18:110</a:t>
            </a:r>
          </a:p>
          <a:p>
            <a:pPr marL="457200" indent="-457200">
              <a:buFont typeface="Arial" panose="020B0604020202020204" pitchFamily="34" charset="0"/>
              <a:buChar char="•"/>
            </a:pPr>
            <a:endParaRPr lang="en-GB" dirty="0"/>
          </a:p>
          <a:p>
            <a:pPr algn="ctr">
              <a:lnSpc>
                <a:spcPct val="150000"/>
              </a:lnSpc>
            </a:pPr>
            <a:r>
              <a:rPr lang="ar-SA" sz="3600" b="1" dirty="0">
                <a:solidFill>
                  <a:schemeClr val="accent4">
                    <a:lumMod val="50000"/>
                  </a:schemeClr>
                </a:solidFill>
                <a:effectLst/>
                <a:latin typeface="Sakkal Majalla" panose="02000000000000000000" pitchFamily="2" charset="-78"/>
                <a:cs typeface="Sakkal Majalla" panose="02000000000000000000" pitchFamily="2" charset="-78"/>
              </a:rPr>
              <a:t>فَمَن كَانَ يَرْجُوا۟ لِقَآءَ رَبِّهِۦ فَلْيَعْمَلْ عَمَلًا صَٰلِحًا وَلَا يُشْرِكْ بِعِبَادَةِ رَبِّهِۦٓ أَحَدَۢا</a:t>
            </a:r>
          </a:p>
          <a:p>
            <a:endParaRPr lang="en-GB" dirty="0"/>
          </a:p>
          <a:p>
            <a:r>
              <a:rPr lang="en-GB" dirty="0"/>
              <a:t>[A] Why do you think Ibn al-</a:t>
            </a:r>
            <a:r>
              <a:rPr lang="en-GB" dirty="0" err="1"/>
              <a:t>Qayyim</a:t>
            </a:r>
            <a:r>
              <a:rPr lang="en-GB" dirty="0"/>
              <a:t> describes this type of hope as the “essence of īmān”?</a:t>
            </a:r>
          </a:p>
        </p:txBody>
      </p:sp>
      <p:pic>
        <p:nvPicPr>
          <p:cNvPr id="5" name="Picture 4">
            <a:extLst>
              <a:ext uri="{FF2B5EF4-FFF2-40B4-BE49-F238E27FC236}">
                <a16:creationId xmlns:a16="http://schemas.microsoft.com/office/drawing/2014/main" id="{47C0F0FD-4DCC-0A9A-84F8-BCCE30E09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670" y="427926"/>
            <a:ext cx="701680" cy="920757"/>
          </a:xfrm>
          <a:prstGeom prst="rect">
            <a:avLst/>
          </a:prstGeom>
        </p:spPr>
      </p:pic>
    </p:spTree>
    <p:extLst>
      <p:ext uri="{BB962C8B-B14F-4D97-AF65-F5344CB8AC3E}">
        <p14:creationId xmlns:p14="http://schemas.microsoft.com/office/powerpoint/2010/main" val="68030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B4BA-3E94-B550-4915-328C2305E832}"/>
              </a:ext>
            </a:extLst>
          </p:cNvPr>
          <p:cNvSpPr>
            <a:spLocks noGrp="1"/>
          </p:cNvSpPr>
          <p:nvPr>
            <p:ph type="title"/>
          </p:nvPr>
        </p:nvSpPr>
        <p:spPr>
          <a:xfrm>
            <a:off x="846836" y="366472"/>
            <a:ext cx="7886700" cy="1325563"/>
          </a:xfrm>
        </p:spPr>
        <p:txBody>
          <a:bodyPr/>
          <a:lstStyle/>
          <a:p>
            <a:r>
              <a:rPr lang="en-GB" dirty="0"/>
              <a:t>Balancing Hope and Fear</a:t>
            </a:r>
          </a:p>
        </p:txBody>
      </p:sp>
      <p:sp>
        <p:nvSpPr>
          <p:cNvPr id="3" name="Content Placeholder 2">
            <a:extLst>
              <a:ext uri="{FF2B5EF4-FFF2-40B4-BE49-F238E27FC236}">
                <a16:creationId xmlns:a16="http://schemas.microsoft.com/office/drawing/2014/main" id="{E215AF9E-A51B-C290-294B-58E462069685}"/>
              </a:ext>
            </a:extLst>
          </p:cNvPr>
          <p:cNvSpPr>
            <a:spLocks noGrp="1"/>
          </p:cNvSpPr>
          <p:nvPr>
            <p:ph idx="1"/>
          </p:nvPr>
        </p:nvSpPr>
        <p:spPr>
          <a:xfrm>
            <a:off x="832037" y="1958340"/>
            <a:ext cx="4218178" cy="4667249"/>
          </a:xfrm>
        </p:spPr>
        <p:txBody>
          <a:bodyPr/>
          <a:lstStyle/>
          <a:p>
            <a:pPr marL="457200" indent="-457200">
              <a:buFont typeface="Courier New" panose="02070309020205020404" pitchFamily="49" charset="0"/>
              <a:buChar char="o"/>
            </a:pPr>
            <a:r>
              <a:rPr lang="en-GB" dirty="0"/>
              <a:t>What does too much ‘hope’ lead to?</a:t>
            </a:r>
          </a:p>
          <a:p>
            <a:pPr marL="457200" indent="-457200">
              <a:buFont typeface="Courier New" panose="02070309020205020404" pitchFamily="49" charset="0"/>
              <a:buChar char="o"/>
            </a:pPr>
            <a:r>
              <a:rPr lang="en-GB" dirty="0"/>
              <a:t>What does too much ‘fear’ lead to?</a:t>
            </a:r>
          </a:p>
          <a:p>
            <a:endParaRPr lang="en-GB" dirty="0"/>
          </a:p>
          <a:p>
            <a:endParaRPr lang="en-GB" dirty="0"/>
          </a:p>
          <a:p>
            <a:r>
              <a:rPr lang="en-GB" dirty="0"/>
              <a:t>At this stage in your life, which one do you feel you are more in need of?</a:t>
            </a:r>
          </a:p>
          <a:p>
            <a:endParaRPr lang="en-GB" dirty="0"/>
          </a:p>
        </p:txBody>
      </p:sp>
      <p:graphicFrame>
        <p:nvGraphicFramePr>
          <p:cNvPr id="4" name="Diagram 3">
            <a:extLst>
              <a:ext uri="{FF2B5EF4-FFF2-40B4-BE49-F238E27FC236}">
                <a16:creationId xmlns:a16="http://schemas.microsoft.com/office/drawing/2014/main" id="{143DD3D2-8CA6-515D-497B-10F5D26D7CB7}"/>
              </a:ext>
            </a:extLst>
          </p:cNvPr>
          <p:cNvGraphicFramePr/>
          <p:nvPr>
            <p:extLst>
              <p:ext uri="{D42A27DB-BD31-4B8C-83A1-F6EECF244321}">
                <p14:modId xmlns:p14="http://schemas.microsoft.com/office/powerpoint/2010/main" val="17456931"/>
              </p:ext>
            </p:extLst>
          </p:nvPr>
        </p:nvGraphicFramePr>
        <p:xfrm>
          <a:off x="5460679" y="1860677"/>
          <a:ext cx="3450336" cy="243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ED6CC1FD-E92D-0A47-34BD-A9657F632881}"/>
              </a:ext>
            </a:extLst>
          </p:cNvPr>
          <p:cNvGraphicFramePr/>
          <p:nvPr>
            <p:extLst>
              <p:ext uri="{D42A27DB-BD31-4B8C-83A1-F6EECF244321}">
                <p14:modId xmlns:p14="http://schemas.microsoft.com/office/powerpoint/2010/main" val="2972238902"/>
              </p:ext>
            </p:extLst>
          </p:nvPr>
        </p:nvGraphicFramePr>
        <p:xfrm>
          <a:off x="5255447" y="3148266"/>
          <a:ext cx="3860800" cy="4667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620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3368-7FC6-99DA-8042-1DF0376CFF55}"/>
              </a:ext>
            </a:extLst>
          </p:cNvPr>
          <p:cNvSpPr>
            <a:spLocks noGrp="1"/>
          </p:cNvSpPr>
          <p:nvPr>
            <p:ph type="title"/>
          </p:nvPr>
        </p:nvSpPr>
        <p:spPr>
          <a:xfrm>
            <a:off x="3759600" y="1705331"/>
            <a:ext cx="7886700" cy="1325563"/>
          </a:xfrm>
        </p:spPr>
        <p:txBody>
          <a:bodyPr>
            <a:noAutofit/>
          </a:bodyPr>
          <a:lstStyle/>
          <a:p>
            <a:r>
              <a:rPr lang="en-GB" sz="25000" dirty="0">
                <a:solidFill>
                  <a:schemeClr val="accent4">
                    <a:lumMod val="50000"/>
                  </a:schemeClr>
                </a:solidFill>
                <a:latin typeface="Bookman Old Style" panose="02050604050505020204" pitchFamily="18" charset="0"/>
              </a:rPr>
              <a:t>“</a:t>
            </a:r>
          </a:p>
        </p:txBody>
      </p:sp>
      <p:sp>
        <p:nvSpPr>
          <p:cNvPr id="3" name="Content Placeholder 2">
            <a:extLst>
              <a:ext uri="{FF2B5EF4-FFF2-40B4-BE49-F238E27FC236}">
                <a16:creationId xmlns:a16="http://schemas.microsoft.com/office/drawing/2014/main" id="{50F705F3-360C-60DE-5D87-5F1B8B0CCACA}"/>
              </a:ext>
            </a:extLst>
          </p:cNvPr>
          <p:cNvSpPr>
            <a:spLocks noGrp="1"/>
          </p:cNvSpPr>
          <p:nvPr>
            <p:ph idx="1"/>
          </p:nvPr>
        </p:nvSpPr>
        <p:spPr>
          <a:xfrm>
            <a:off x="628650" y="2368112"/>
            <a:ext cx="7886700" cy="5087072"/>
          </a:xfrm>
        </p:spPr>
        <p:txBody>
          <a:bodyPr>
            <a:normAutofit/>
          </a:bodyPr>
          <a:lstStyle/>
          <a:p>
            <a:pPr marL="0" indent="0" algn="ctr">
              <a:buNone/>
            </a:pPr>
            <a:r>
              <a:rPr lang="en-GB" sz="3200" i="1" dirty="0">
                <a:latin typeface="Source Serif Pro" panose="02040603050405020204" pitchFamily="18" charset="0"/>
                <a:ea typeface="Source Serif Pro" panose="02040603050405020204" pitchFamily="18" charset="0"/>
              </a:rPr>
              <a:t>“If a caller from the sky was to announce: ‘People! All of you are going to enter Paradise, except for one person’, I would </a:t>
            </a:r>
            <a:r>
              <a:rPr lang="en-GB" sz="3200" i="1" dirty="0">
                <a:solidFill>
                  <a:schemeClr val="bg1">
                    <a:lumMod val="95000"/>
                  </a:schemeClr>
                </a:solidFill>
                <a:highlight>
                  <a:srgbClr val="774D66"/>
                </a:highlight>
                <a:latin typeface="Source Serif Pro" panose="02040603050405020204" pitchFamily="18" charset="0"/>
                <a:ea typeface="Source Serif Pro" panose="02040603050405020204" pitchFamily="18" charset="0"/>
              </a:rPr>
              <a:t>fear</a:t>
            </a:r>
            <a:r>
              <a:rPr lang="en-GB" sz="3200" i="1" dirty="0">
                <a:solidFill>
                  <a:schemeClr val="bg1">
                    <a:lumMod val="95000"/>
                  </a:schemeClr>
                </a:solidFill>
                <a:latin typeface="Source Serif Pro" panose="02040603050405020204" pitchFamily="18" charset="0"/>
                <a:ea typeface="Source Serif Pro" panose="02040603050405020204" pitchFamily="18" charset="0"/>
              </a:rPr>
              <a:t> </a:t>
            </a:r>
            <a:r>
              <a:rPr lang="en-GB" sz="3200" i="1" dirty="0">
                <a:latin typeface="Source Serif Pro" panose="02040603050405020204" pitchFamily="18" charset="0"/>
                <a:ea typeface="Source Serif Pro" panose="02040603050405020204" pitchFamily="18" charset="0"/>
              </a:rPr>
              <a:t>that I was that one person. And if a caller from the sky was to announce: ‘People! All of you are going to enter the Hell-fire, except for one person’, I would </a:t>
            </a:r>
            <a:r>
              <a:rPr lang="en-GB" sz="3200" i="1" dirty="0">
                <a:solidFill>
                  <a:schemeClr val="bg1">
                    <a:lumMod val="95000"/>
                  </a:schemeClr>
                </a:solidFill>
                <a:highlight>
                  <a:srgbClr val="774D66"/>
                </a:highlight>
                <a:latin typeface="Source Serif Pro" panose="02040603050405020204" pitchFamily="18" charset="0"/>
                <a:ea typeface="Source Serif Pro" panose="02040603050405020204" pitchFamily="18" charset="0"/>
              </a:rPr>
              <a:t>hope</a:t>
            </a:r>
            <a:r>
              <a:rPr lang="en-GB" sz="3200" i="1" dirty="0">
                <a:solidFill>
                  <a:schemeClr val="bg1">
                    <a:lumMod val="95000"/>
                  </a:schemeClr>
                </a:solidFill>
                <a:latin typeface="Source Serif Pro" panose="02040603050405020204" pitchFamily="18" charset="0"/>
                <a:ea typeface="Source Serif Pro" panose="02040603050405020204" pitchFamily="18" charset="0"/>
              </a:rPr>
              <a:t> </a:t>
            </a:r>
            <a:r>
              <a:rPr lang="en-GB" sz="3200" i="1" dirty="0">
                <a:latin typeface="Source Serif Pro" panose="02040603050405020204" pitchFamily="18" charset="0"/>
                <a:ea typeface="Source Serif Pro" panose="02040603050405020204" pitchFamily="18" charset="0"/>
              </a:rPr>
              <a:t>that I was that one person.”</a:t>
            </a:r>
          </a:p>
          <a:p>
            <a:pPr marL="0" indent="0" algn="ctr">
              <a:buNone/>
            </a:pPr>
            <a:r>
              <a:rPr lang="en-GB" sz="2400" dirty="0">
                <a:solidFill>
                  <a:schemeClr val="accent4">
                    <a:lumMod val="50000"/>
                  </a:schemeClr>
                </a:solidFill>
                <a:ea typeface="Source Serif Pro" panose="02040603050405020204" pitchFamily="18" charset="0"/>
              </a:rPr>
              <a:t>- </a:t>
            </a:r>
            <a:r>
              <a:rPr lang="en-GB" sz="2400" dirty="0" err="1">
                <a:solidFill>
                  <a:schemeClr val="accent4">
                    <a:lumMod val="50000"/>
                  </a:schemeClr>
                </a:solidFill>
                <a:ea typeface="Source Serif Pro" panose="02040603050405020204" pitchFamily="18" charset="0"/>
              </a:rPr>
              <a:t>ʿUmar</a:t>
            </a:r>
            <a:r>
              <a:rPr lang="en-GB" sz="2400" dirty="0">
                <a:solidFill>
                  <a:schemeClr val="accent4">
                    <a:lumMod val="50000"/>
                  </a:schemeClr>
                </a:solidFill>
                <a:ea typeface="Source Serif Pro" panose="02040603050405020204" pitchFamily="18" charset="0"/>
              </a:rPr>
              <a:t> (</a:t>
            </a:r>
            <a:r>
              <a:rPr lang="en-GB" sz="2400" dirty="0" err="1">
                <a:solidFill>
                  <a:schemeClr val="accent4">
                    <a:lumMod val="50000"/>
                  </a:schemeClr>
                </a:solidFill>
                <a:ea typeface="Source Serif Pro" panose="02040603050405020204" pitchFamily="18" charset="0"/>
              </a:rPr>
              <a:t>raḍiy</a:t>
            </a:r>
            <a:r>
              <a:rPr lang="en-GB" sz="2400" dirty="0">
                <a:solidFill>
                  <a:schemeClr val="accent4">
                    <a:lumMod val="50000"/>
                  </a:schemeClr>
                </a:solidFill>
                <a:ea typeface="Source Serif Pro" panose="02040603050405020204" pitchFamily="18" charset="0"/>
              </a:rPr>
              <a:t> </a:t>
            </a:r>
            <a:r>
              <a:rPr lang="en-GB" sz="2400" dirty="0" err="1">
                <a:solidFill>
                  <a:schemeClr val="accent4">
                    <a:lumMod val="50000"/>
                  </a:schemeClr>
                </a:solidFill>
                <a:ea typeface="Source Serif Pro" panose="02040603050405020204" pitchFamily="18" charset="0"/>
              </a:rPr>
              <a:t>Allāhu</a:t>
            </a:r>
            <a:r>
              <a:rPr lang="en-GB" sz="2400" dirty="0">
                <a:solidFill>
                  <a:schemeClr val="accent4">
                    <a:lumMod val="50000"/>
                  </a:schemeClr>
                </a:solidFill>
                <a:ea typeface="Source Serif Pro" panose="02040603050405020204" pitchFamily="18" charset="0"/>
              </a:rPr>
              <a:t> </a:t>
            </a:r>
            <a:r>
              <a:rPr lang="en-GB" sz="2400" dirty="0" err="1">
                <a:solidFill>
                  <a:schemeClr val="accent4">
                    <a:lumMod val="50000"/>
                  </a:schemeClr>
                </a:solidFill>
                <a:ea typeface="Source Serif Pro" panose="02040603050405020204" pitchFamily="18" charset="0"/>
              </a:rPr>
              <a:t>ʿanhu</a:t>
            </a:r>
            <a:r>
              <a:rPr lang="en-GB" sz="2400" dirty="0">
                <a:solidFill>
                  <a:schemeClr val="accent4">
                    <a:lumMod val="50000"/>
                  </a:schemeClr>
                </a:solidFill>
                <a:ea typeface="Source Serif Pro" panose="02040603050405020204" pitchFamily="18" charset="0"/>
              </a:rPr>
              <a:t>)</a:t>
            </a:r>
            <a:endParaRPr lang="en-GB" sz="2400" dirty="0">
              <a:solidFill>
                <a:schemeClr val="accent4">
                  <a:lumMod val="50000"/>
                </a:schemeClr>
              </a:solidFill>
            </a:endParaRPr>
          </a:p>
        </p:txBody>
      </p:sp>
    </p:spTree>
    <p:extLst>
      <p:ext uri="{BB962C8B-B14F-4D97-AF65-F5344CB8AC3E}">
        <p14:creationId xmlns:p14="http://schemas.microsoft.com/office/powerpoint/2010/main" val="340115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24C8-5625-9804-ED5C-B0D04AA09533}"/>
              </a:ext>
            </a:extLst>
          </p:cNvPr>
          <p:cNvSpPr>
            <a:spLocks noGrp="1"/>
          </p:cNvSpPr>
          <p:nvPr>
            <p:ph type="title"/>
          </p:nvPr>
        </p:nvSpPr>
        <p:spPr/>
        <p:txBody>
          <a:bodyPr/>
          <a:lstStyle/>
          <a:p>
            <a:r>
              <a:rPr lang="en-US" dirty="0"/>
              <a:t>A Powerful </a:t>
            </a:r>
            <a:r>
              <a:rPr lang="en-US" dirty="0" err="1"/>
              <a:t>Duʿa</a:t>
            </a:r>
            <a:endParaRPr lang="en-GB" dirty="0"/>
          </a:p>
        </p:txBody>
      </p:sp>
      <p:sp>
        <p:nvSpPr>
          <p:cNvPr id="3" name="Content Placeholder 2">
            <a:extLst>
              <a:ext uri="{FF2B5EF4-FFF2-40B4-BE49-F238E27FC236}">
                <a16:creationId xmlns:a16="http://schemas.microsoft.com/office/drawing/2014/main" id="{8165C478-DC81-53EF-1DAD-5192C52A0ABF}"/>
              </a:ext>
            </a:extLst>
          </p:cNvPr>
          <p:cNvSpPr>
            <a:spLocks noGrp="1"/>
          </p:cNvSpPr>
          <p:nvPr>
            <p:ph idx="1"/>
          </p:nvPr>
        </p:nvSpPr>
        <p:spPr/>
        <p:txBody>
          <a:bodyPr>
            <a:normAutofit fontScale="92500"/>
          </a:bodyPr>
          <a:lstStyle/>
          <a:p>
            <a:pPr algn="ctr">
              <a:lnSpc>
                <a:spcPct val="150000"/>
              </a:lnSpc>
            </a:pPr>
            <a:r>
              <a:rPr lang="ar-SA" sz="4300" dirty="0">
                <a:solidFill>
                  <a:srgbClr val="774D66"/>
                </a:solidFill>
                <a:latin typeface="Sakkal Majalla" panose="02000000000000000000" pitchFamily="2" charset="-78"/>
                <a:cs typeface="Sakkal Majalla" panose="02000000000000000000" pitchFamily="2" charset="-78"/>
              </a:rPr>
              <a:t>اَللّٰهُمَّ رَحْمَتَكَ أَرْجُوْ فَلَا تَكِلْنِيْ إِلٰى نَفْسِيْ طَرْفَةَ عَيْنٍ ، وَأَصْلِحْ لِي شَأْنِيْ كُلَّهُ لَا إِلٰهَ إِلَّا أَنْتَ</a:t>
            </a:r>
            <a:endParaRPr lang="ar-EG" sz="4300" dirty="0">
              <a:solidFill>
                <a:srgbClr val="774D66"/>
              </a:solidFill>
              <a:latin typeface="Sakkal Majalla" panose="02000000000000000000" pitchFamily="2" charset="-78"/>
              <a:cs typeface="Sakkal Majalla" panose="02000000000000000000" pitchFamily="2" charset="-78"/>
            </a:endParaRPr>
          </a:p>
          <a:p>
            <a:endParaRPr lang="ar-EG" dirty="0"/>
          </a:p>
          <a:p>
            <a:pPr algn="ctr"/>
            <a:r>
              <a:rPr lang="en-GB" dirty="0"/>
              <a:t>O Allah! Your Mercy is what I hope for so do not entrust me to myself for the blink of an eye; and rectify all of my affairs. There is no god worthy of worship but You.</a:t>
            </a:r>
            <a:endParaRPr lang="ar-EG" dirty="0"/>
          </a:p>
          <a:p>
            <a:pPr algn="ctr"/>
            <a:r>
              <a:rPr lang="en-GB" sz="1800" dirty="0"/>
              <a:t>(Abū Dāwūd)</a:t>
            </a:r>
            <a:endParaRPr lang="ar-EG" sz="1800" dirty="0"/>
          </a:p>
          <a:p>
            <a:endParaRPr lang="en-GB" dirty="0"/>
          </a:p>
        </p:txBody>
      </p:sp>
    </p:spTree>
    <p:extLst>
      <p:ext uri="{BB962C8B-B14F-4D97-AF65-F5344CB8AC3E}">
        <p14:creationId xmlns:p14="http://schemas.microsoft.com/office/powerpoint/2010/main" val="158413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E8CFA6-C87C-12B1-D13E-6E5BDA3713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68733"/>
          </a:xfrm>
          <a:effectLst>
            <a:softEdge rad="0"/>
          </a:effectLst>
        </p:spPr>
      </p:pic>
      <p:sp>
        <p:nvSpPr>
          <p:cNvPr id="2" name="Title 1">
            <a:extLst>
              <a:ext uri="{FF2B5EF4-FFF2-40B4-BE49-F238E27FC236}">
                <a16:creationId xmlns:a16="http://schemas.microsoft.com/office/drawing/2014/main" id="{02FAAD5F-2B0A-D353-3153-D203CC196497}"/>
              </a:ext>
            </a:extLst>
          </p:cNvPr>
          <p:cNvSpPr>
            <a:spLocks noGrp="1"/>
          </p:cNvSpPr>
          <p:nvPr>
            <p:ph type="title"/>
          </p:nvPr>
        </p:nvSpPr>
        <p:spPr>
          <a:xfrm>
            <a:off x="0" y="0"/>
            <a:ext cx="9144000" cy="1791478"/>
          </a:xfrm>
          <a:solidFill>
            <a:schemeClr val="accent5"/>
          </a:solidFill>
        </p:spPr>
        <p:txBody>
          <a:bodyPr>
            <a:normAutofit/>
          </a:bodyPr>
          <a:lstStyle/>
          <a:p>
            <a:pPr algn="ctr"/>
            <a:r>
              <a:rPr lang="en-GB" dirty="0">
                <a:solidFill>
                  <a:schemeClr val="accent2">
                    <a:lumMod val="50000"/>
                  </a:schemeClr>
                </a:solidFill>
                <a:effectLst>
                  <a:glow rad="228600">
                    <a:schemeClr val="accent4">
                      <a:satMod val="175000"/>
                      <a:alpha val="40000"/>
                    </a:schemeClr>
                  </a:glow>
                </a:effectLst>
                <a:latin typeface="Just Another Hand" panose="02000506000000020003" pitchFamily="2" charset="0"/>
              </a:rPr>
              <a:t>Journal &amp; Reflect</a:t>
            </a:r>
          </a:p>
        </p:txBody>
      </p:sp>
      <p:pic>
        <p:nvPicPr>
          <p:cNvPr id="6" name="Picture 5">
            <a:extLst>
              <a:ext uri="{FF2B5EF4-FFF2-40B4-BE49-F238E27FC236}">
                <a16:creationId xmlns:a16="http://schemas.microsoft.com/office/drawing/2014/main" id="{3D407DCD-E9D2-0A71-36B2-E5CDACFD35DF}"/>
              </a:ext>
            </a:extLst>
          </p:cNvPr>
          <p:cNvPicPr>
            <a:picLocks noChangeAspect="1"/>
          </p:cNvPicPr>
          <p:nvPr/>
        </p:nvPicPr>
        <p:blipFill rotWithShape="1">
          <a:blip r:embed="rId4"/>
          <a:srcRect l="3571" r="13096"/>
          <a:stretch/>
        </p:blipFill>
        <p:spPr>
          <a:xfrm>
            <a:off x="460311" y="4310744"/>
            <a:ext cx="3085322" cy="2313992"/>
          </a:xfrm>
          <a:prstGeom prst="rect">
            <a:avLst/>
          </a:prstGeom>
          <a:effectLst>
            <a:softEdge rad="419100"/>
          </a:effectLst>
        </p:spPr>
      </p:pic>
    </p:spTree>
    <p:extLst>
      <p:ext uri="{BB962C8B-B14F-4D97-AF65-F5344CB8AC3E}">
        <p14:creationId xmlns:p14="http://schemas.microsoft.com/office/powerpoint/2010/main" val="310241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513F-4CAB-0D70-CCC5-2F731F2F9B8F}"/>
              </a:ext>
            </a:extLst>
          </p:cNvPr>
          <p:cNvSpPr>
            <a:spLocks noGrp="1"/>
          </p:cNvSpPr>
          <p:nvPr>
            <p:ph type="title"/>
          </p:nvPr>
        </p:nvSpPr>
        <p:spPr/>
        <p:txBody>
          <a:bodyPr/>
          <a:lstStyle/>
          <a:p>
            <a:r>
              <a:rPr kumimoji="0" lang="en-GB" sz="4400" b="0" i="0" u="none" strike="noStrike" kern="1200" cap="none" spc="0" normalizeH="0" baseline="0" noProof="0" dirty="0">
                <a:ln>
                  <a:noFill/>
                </a:ln>
                <a:solidFill>
                  <a:srgbClr val="B2CFE3">
                    <a:lumMod val="50000"/>
                  </a:srgbClr>
                </a:solidFill>
                <a:effectLst/>
                <a:uLnTx/>
                <a:uFillTx/>
                <a:latin typeface="Cabin Medium" panose="00000600000000000000" pitchFamily="2" charset="0"/>
                <a:ea typeface="+mj-ea"/>
                <a:cs typeface="+mj-cs"/>
              </a:rPr>
              <a:t>Plenary</a:t>
            </a:r>
            <a:endParaRPr lang="en-GB" dirty="0"/>
          </a:p>
        </p:txBody>
      </p:sp>
      <p:sp>
        <p:nvSpPr>
          <p:cNvPr id="3" name="Content Placeholder 2">
            <a:extLst>
              <a:ext uri="{FF2B5EF4-FFF2-40B4-BE49-F238E27FC236}">
                <a16:creationId xmlns:a16="http://schemas.microsoft.com/office/drawing/2014/main" id="{B870F4F2-0B69-E0F5-2AC8-E17B35B21EAC}"/>
              </a:ext>
            </a:extLst>
          </p:cNvPr>
          <p:cNvSpPr>
            <a:spLocks noGrp="1"/>
          </p:cNvSpPr>
          <p:nvPr>
            <p:ph idx="1"/>
          </p:nvPr>
        </p:nvSpPr>
        <p:spPr>
          <a:xfrm>
            <a:off x="781664" y="2580970"/>
            <a:ext cx="7733685" cy="2610465"/>
          </a:xfrm>
          <a:prstGeom prst="roundRect">
            <a:avLst/>
          </a:prstGeom>
        </p:spPr>
        <p:style>
          <a:lnRef idx="2">
            <a:schemeClr val="accent4"/>
          </a:lnRef>
          <a:fillRef idx="1">
            <a:schemeClr val="lt1"/>
          </a:fillRef>
          <a:effectRef idx="0">
            <a:schemeClr val="accent4"/>
          </a:effectRef>
          <a:fontRef idx="minor">
            <a:schemeClr val="dk1"/>
          </a:fontRef>
        </p:style>
        <p:txBody>
          <a:bodyPr>
            <a:normAutofit/>
          </a:bodyPr>
          <a:lstStyle/>
          <a:p>
            <a:pPr marL="0" indent="0" algn="ctr">
              <a:buNone/>
            </a:pPr>
            <a:endParaRPr lang="en-GB" dirty="0"/>
          </a:p>
          <a:p>
            <a:pPr marL="0" indent="0" algn="ctr">
              <a:buNone/>
            </a:pPr>
            <a:r>
              <a:rPr lang="en-GB" dirty="0"/>
              <a:t>In pairs, take it in turns to try and talk for a minute about today’s topic without pausing or repeating yourself.</a:t>
            </a:r>
          </a:p>
        </p:txBody>
      </p:sp>
      <p:pic>
        <p:nvPicPr>
          <p:cNvPr id="6" name="Picture 5">
            <a:extLst>
              <a:ext uri="{FF2B5EF4-FFF2-40B4-BE49-F238E27FC236}">
                <a16:creationId xmlns:a16="http://schemas.microsoft.com/office/drawing/2014/main" id="{37630B36-A96B-2FEE-EAB6-068D53888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423" y="563560"/>
            <a:ext cx="925519" cy="928694"/>
          </a:xfrm>
          <a:prstGeom prst="rect">
            <a:avLst/>
          </a:prstGeom>
        </p:spPr>
      </p:pic>
    </p:spTree>
    <p:extLst>
      <p:ext uri="{BB962C8B-B14F-4D97-AF65-F5344CB8AC3E}">
        <p14:creationId xmlns:p14="http://schemas.microsoft.com/office/powerpoint/2010/main" val="19255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409E-28F1-4F15-8803-A499588324CD}"/>
              </a:ext>
            </a:extLst>
          </p:cNvPr>
          <p:cNvSpPr>
            <a:spLocks noGrp="1"/>
          </p:cNvSpPr>
          <p:nvPr>
            <p:ph type="ctrTitle"/>
          </p:nvPr>
        </p:nvSpPr>
        <p:spPr>
          <a:xfrm>
            <a:off x="685800" y="1731963"/>
            <a:ext cx="7772400" cy="2387600"/>
          </a:xfrm>
        </p:spPr>
        <p:txBody>
          <a:bodyPr>
            <a:noAutofit/>
          </a:bodyPr>
          <a:lstStyle/>
          <a:p>
            <a:r>
              <a:rPr lang="en-GB" sz="13500" dirty="0">
                <a:solidFill>
                  <a:schemeClr val="accent4">
                    <a:lumMod val="50000"/>
                  </a:schemeClr>
                </a:solidFill>
                <a:latin typeface="Buffalo" panose="00000500000000000000" pitchFamily="50" charset="0"/>
              </a:rPr>
              <a:t>Hoping in Allah</a:t>
            </a:r>
          </a:p>
        </p:txBody>
      </p:sp>
      <p:sp>
        <p:nvSpPr>
          <p:cNvPr id="3" name="Subtitle 2">
            <a:extLst>
              <a:ext uri="{FF2B5EF4-FFF2-40B4-BE49-F238E27FC236}">
                <a16:creationId xmlns:a16="http://schemas.microsoft.com/office/drawing/2014/main" id="{AE1CDD74-BE6E-4374-B785-50A9A240F499}"/>
              </a:ext>
            </a:extLst>
          </p:cNvPr>
          <p:cNvSpPr>
            <a:spLocks noGrp="1"/>
          </p:cNvSpPr>
          <p:nvPr>
            <p:ph type="subTitle" idx="1"/>
          </p:nvPr>
        </p:nvSpPr>
        <p:spPr>
          <a:xfrm>
            <a:off x="0" y="355600"/>
            <a:ext cx="9144000" cy="1594644"/>
          </a:xfrm>
        </p:spPr>
        <p:txBody>
          <a:bodyPr>
            <a:normAutofit/>
          </a:bodyPr>
          <a:lstStyle/>
          <a:p>
            <a:pPr rtl="1"/>
            <a:r>
              <a:rPr lang="ar-EG" sz="4400" dirty="0">
                <a:latin typeface="(A) Arslan Wessam B" panose="03020402040406030203" pitchFamily="66" charset="-78"/>
                <a:cs typeface="(A) Arslan Wessam B" panose="03020402040406030203" pitchFamily="66" charset="-78"/>
              </a:rPr>
              <a:t>أعمال القلوب</a:t>
            </a:r>
            <a:r>
              <a:rPr lang="en-US" sz="4400" dirty="0">
                <a:latin typeface="(A) Arslan Wessam B" panose="03020402040406030203" pitchFamily="66" charset="-78"/>
                <a:cs typeface="(A) Arslan Wessam B" panose="03020402040406030203" pitchFamily="66" charset="-78"/>
              </a:rPr>
              <a:t>                                         </a:t>
            </a:r>
            <a:r>
              <a:rPr lang="ar-EG" sz="4400" dirty="0">
                <a:solidFill>
                  <a:schemeClr val="accent2">
                    <a:lumMod val="50000"/>
                  </a:schemeClr>
                </a:solidFill>
                <a:latin typeface="(A) Arslan Wessam B" panose="03020402040406030203" pitchFamily="66" charset="-78"/>
                <a:cs typeface="(A) Arslan Wessam B" panose="03020402040406030203" pitchFamily="66" charset="-78"/>
              </a:rPr>
              <a:t>الرجاء</a:t>
            </a:r>
            <a:endParaRPr lang="en-GB" sz="4400" dirty="0">
              <a:solidFill>
                <a:schemeClr val="accent2">
                  <a:lumMod val="50000"/>
                </a:schemeClr>
              </a:solidFill>
              <a:latin typeface="(A) Arslan Wessam B" panose="03020402040406030203" pitchFamily="66" charset="-78"/>
              <a:cs typeface="(A) Arslan Wessam B" panose="03020402040406030203" pitchFamily="66" charset="-78"/>
            </a:endParaRPr>
          </a:p>
        </p:txBody>
      </p:sp>
      <p:pic>
        <p:nvPicPr>
          <p:cNvPr id="8" name="Picture 7">
            <a:extLst>
              <a:ext uri="{FF2B5EF4-FFF2-40B4-BE49-F238E27FC236}">
                <a16:creationId xmlns:a16="http://schemas.microsoft.com/office/drawing/2014/main" id="{4ECC71C8-92C8-92CD-9752-2DF9EF06C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262" y="4702400"/>
            <a:ext cx="2297476" cy="1800000"/>
          </a:xfrm>
          <a:prstGeom prst="rect">
            <a:avLst/>
          </a:prstGeom>
        </p:spPr>
      </p:pic>
      <p:sp>
        <p:nvSpPr>
          <p:cNvPr id="5" name="TextBox 4">
            <a:extLst>
              <a:ext uri="{FF2B5EF4-FFF2-40B4-BE49-F238E27FC236}">
                <a16:creationId xmlns:a16="http://schemas.microsoft.com/office/drawing/2014/main" id="{8FD655B4-A1A2-41D4-E79F-45C7371DCD7A}"/>
              </a:ext>
            </a:extLst>
          </p:cNvPr>
          <p:cNvSpPr txBox="1"/>
          <p:nvPr/>
        </p:nvSpPr>
        <p:spPr>
          <a:xfrm>
            <a:off x="7524327" y="5723050"/>
            <a:ext cx="1703893" cy="715089"/>
          </a:xfrm>
          <a:prstGeom prst="roundRect">
            <a:avLst/>
          </a:prstGeom>
          <a:solidFill>
            <a:schemeClr val="accent4"/>
          </a:solidFill>
        </p:spPr>
        <p:txBody>
          <a:bodyPr wrap="square" rtlCol="0">
            <a:spAutoFit/>
          </a:bodyPr>
          <a:lstStyle/>
          <a:p>
            <a:pPr algn="ctr"/>
            <a:r>
              <a:rPr lang="en-US" dirty="0">
                <a:latin typeface="Cabin" panose="00000500000000000000" pitchFamily="2" charset="0"/>
              </a:rPr>
              <a:t>Age: 14+</a:t>
            </a:r>
          </a:p>
          <a:p>
            <a:pPr algn="ctr"/>
            <a:r>
              <a:rPr lang="en-US" dirty="0">
                <a:latin typeface="Cabin" panose="00000500000000000000" pitchFamily="2" charset="0"/>
              </a:rPr>
              <a:t>Y10</a:t>
            </a:r>
            <a:endParaRPr lang="en-GB" dirty="0">
              <a:latin typeface="Cabin" panose="00000500000000000000" pitchFamily="2" charset="0"/>
            </a:endParaRPr>
          </a:p>
        </p:txBody>
      </p:sp>
    </p:spTree>
    <p:extLst>
      <p:ext uri="{BB962C8B-B14F-4D97-AF65-F5344CB8AC3E}">
        <p14:creationId xmlns:p14="http://schemas.microsoft.com/office/powerpoint/2010/main" val="340442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B4BA-3E94-B550-4915-328C2305E832}"/>
              </a:ext>
            </a:extLst>
          </p:cNvPr>
          <p:cNvSpPr>
            <a:spLocks noGrp="1"/>
          </p:cNvSpPr>
          <p:nvPr>
            <p:ph type="title"/>
          </p:nvPr>
        </p:nvSpPr>
        <p:spPr/>
        <p:txBody>
          <a:bodyPr/>
          <a:lstStyle/>
          <a:p>
            <a:r>
              <a:rPr lang="en-GB" dirty="0"/>
              <a:t>(Alternative) Plenary </a:t>
            </a:r>
          </a:p>
        </p:txBody>
      </p:sp>
      <p:sp>
        <p:nvSpPr>
          <p:cNvPr id="3" name="Content Placeholder 2">
            <a:extLst>
              <a:ext uri="{FF2B5EF4-FFF2-40B4-BE49-F238E27FC236}">
                <a16:creationId xmlns:a16="http://schemas.microsoft.com/office/drawing/2014/main" id="{E215AF9E-A51B-C290-294B-58E462069685}"/>
              </a:ext>
            </a:extLst>
          </p:cNvPr>
          <p:cNvSpPr>
            <a:spLocks noGrp="1"/>
          </p:cNvSpPr>
          <p:nvPr>
            <p:ph idx="1"/>
          </p:nvPr>
        </p:nvSpPr>
        <p:spPr/>
        <p:txBody>
          <a:bodyPr>
            <a:normAutofit/>
          </a:bodyPr>
          <a:lstStyle/>
          <a:p>
            <a:pPr marL="514350" indent="-514350">
              <a:buClr>
                <a:schemeClr val="accent4"/>
              </a:buClr>
              <a:buFont typeface="+mj-lt"/>
              <a:buAutoNum type="arabicParenR"/>
            </a:pPr>
            <a:r>
              <a:rPr lang="en-US" dirty="0"/>
              <a:t>What does a believer hope for from Allah?</a:t>
            </a:r>
          </a:p>
          <a:p>
            <a:pPr marL="514350" indent="-514350">
              <a:buClr>
                <a:schemeClr val="accent4"/>
              </a:buClr>
              <a:buFont typeface="+mj-lt"/>
              <a:buAutoNum type="arabicParenR"/>
            </a:pPr>
            <a:r>
              <a:rPr lang="en-US" dirty="0"/>
              <a:t>What is the difference between al-Raja and al-</a:t>
            </a:r>
            <a:r>
              <a:rPr lang="en-US" dirty="0" err="1"/>
              <a:t>Tamanni</a:t>
            </a:r>
            <a:r>
              <a:rPr lang="en-US" dirty="0"/>
              <a:t>?</a:t>
            </a:r>
          </a:p>
          <a:p>
            <a:pPr marL="514350" indent="-514350">
              <a:buClr>
                <a:schemeClr val="accent4"/>
              </a:buClr>
              <a:buFont typeface="+mj-lt"/>
              <a:buAutoNum type="arabicParenR"/>
            </a:pPr>
            <a:r>
              <a:rPr lang="en-GB" dirty="0"/>
              <a:t>What does ‘having good thoughts of Allah’ mean?</a:t>
            </a:r>
          </a:p>
          <a:p>
            <a:pPr marL="514350" indent="-514350">
              <a:buClr>
                <a:schemeClr val="accent4"/>
              </a:buClr>
              <a:buFont typeface="+mj-lt"/>
              <a:buAutoNum type="arabicParenR"/>
            </a:pPr>
            <a:r>
              <a:rPr lang="en-US" dirty="0"/>
              <a:t>What does having hope in Allah lead to?</a:t>
            </a:r>
          </a:p>
          <a:p>
            <a:pPr marL="514350" indent="-514350">
              <a:buClr>
                <a:schemeClr val="accent4"/>
              </a:buClr>
              <a:buFont typeface="+mj-lt"/>
              <a:buAutoNum type="arabicParenR"/>
            </a:pPr>
            <a:r>
              <a:rPr lang="en-US" dirty="0"/>
              <a:t>What is the greatest hope we can have?</a:t>
            </a:r>
          </a:p>
          <a:p>
            <a:pPr marL="514350" indent="-514350">
              <a:buClr>
                <a:schemeClr val="accent4"/>
              </a:buClr>
              <a:buFont typeface="+mj-lt"/>
              <a:buAutoNum type="arabicParenR"/>
            </a:pPr>
            <a:r>
              <a:rPr lang="en-US" dirty="0"/>
              <a:t>Why do we need to balance between hope and fear?</a:t>
            </a:r>
          </a:p>
          <a:p>
            <a:pPr marL="514350" indent="-514350">
              <a:buClr>
                <a:schemeClr val="accent4"/>
              </a:buClr>
              <a:buFont typeface="+mj-lt"/>
              <a:buAutoNum type="arabicParenR"/>
            </a:pPr>
            <a:r>
              <a:rPr lang="en-US" dirty="0"/>
              <a:t>How can we increase our hope in Allah?</a:t>
            </a:r>
          </a:p>
        </p:txBody>
      </p:sp>
      <p:pic>
        <p:nvPicPr>
          <p:cNvPr id="4" name="Content Placeholder 8">
            <a:extLst>
              <a:ext uri="{FF2B5EF4-FFF2-40B4-BE49-F238E27FC236}">
                <a16:creationId xmlns:a16="http://schemas.microsoft.com/office/drawing/2014/main" id="{26306965-F34A-5EE5-D576-537E2FEF5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4" y="6073694"/>
            <a:ext cx="9161584" cy="810389"/>
          </a:xfrm>
          <a:prstGeom prst="rect">
            <a:avLst/>
          </a:prstGeom>
        </p:spPr>
      </p:pic>
    </p:spTree>
    <p:extLst>
      <p:ext uri="{BB962C8B-B14F-4D97-AF65-F5344CB8AC3E}">
        <p14:creationId xmlns:p14="http://schemas.microsoft.com/office/powerpoint/2010/main" val="77653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3FAD-6568-F31B-4B43-CF66B29EB2D6}"/>
              </a:ext>
            </a:extLst>
          </p:cNvPr>
          <p:cNvSpPr>
            <a:spLocks noGrp="1"/>
          </p:cNvSpPr>
          <p:nvPr>
            <p:ph type="title"/>
          </p:nvPr>
        </p:nvSpPr>
        <p:spPr/>
        <p:txBody>
          <a:bodyPr/>
          <a:lstStyle/>
          <a:p>
            <a:r>
              <a:rPr lang="en-US" dirty="0"/>
              <a:t>Session Objectives</a:t>
            </a:r>
            <a:endParaRPr lang="en-GB" dirty="0"/>
          </a:p>
        </p:txBody>
      </p:sp>
      <p:sp>
        <p:nvSpPr>
          <p:cNvPr id="3" name="Content Placeholder 2">
            <a:extLst>
              <a:ext uri="{FF2B5EF4-FFF2-40B4-BE49-F238E27FC236}">
                <a16:creationId xmlns:a16="http://schemas.microsoft.com/office/drawing/2014/main" id="{2B9F5ADB-68F3-FF9F-EB68-FA7530758EE7}"/>
              </a:ext>
            </a:extLst>
          </p:cNvPr>
          <p:cNvSpPr>
            <a:spLocks noGrp="1"/>
          </p:cNvSpPr>
          <p:nvPr>
            <p:ph idx="1"/>
          </p:nvPr>
        </p:nvSpPr>
        <p:spPr/>
        <p:txBody>
          <a:bodyPr>
            <a:normAutofit/>
          </a:bodyPr>
          <a:lstStyle/>
          <a:p>
            <a:r>
              <a:rPr lang="en-GB" dirty="0"/>
              <a:t>By the end of this session </a:t>
            </a:r>
            <a:r>
              <a:rPr lang="en-GB" dirty="0" err="1"/>
              <a:t>bi’idhnillah</a:t>
            </a:r>
            <a:r>
              <a:rPr lang="en-GB" dirty="0"/>
              <a:t>, we hope to be able to:</a:t>
            </a:r>
          </a:p>
          <a:p>
            <a:pPr marL="457200" indent="-457200">
              <a:buFont typeface="Courier New" panose="02070309020205020404" pitchFamily="49" charset="0"/>
              <a:buChar char="o"/>
            </a:pPr>
            <a:endParaRPr lang="en-GB" dirty="0"/>
          </a:p>
          <a:p>
            <a:pPr marL="457200" indent="-457200">
              <a:buFont typeface="Courier New" panose="02070309020205020404" pitchFamily="49" charset="0"/>
              <a:buChar char="o"/>
            </a:pPr>
            <a:r>
              <a:rPr lang="en-GB" dirty="0"/>
              <a:t>explain how we can increase our hope in Allah</a:t>
            </a:r>
          </a:p>
          <a:p>
            <a:pPr marL="457200" indent="-457200">
              <a:buFont typeface="Courier New" panose="02070309020205020404" pitchFamily="49" charset="0"/>
              <a:buChar char="o"/>
            </a:pPr>
            <a:r>
              <a:rPr lang="en-GB" dirty="0"/>
              <a:t>differentiate between real and deluded hope</a:t>
            </a:r>
          </a:p>
          <a:p>
            <a:pPr marL="457200" indent="-457200">
              <a:buFont typeface="Courier New" panose="02070309020205020404" pitchFamily="49" charset="0"/>
              <a:buChar char="o"/>
            </a:pPr>
            <a:r>
              <a:rPr lang="en-GB" dirty="0"/>
              <a:t>examine the impact of having hope in Allah</a:t>
            </a:r>
          </a:p>
          <a:p>
            <a:pPr marL="457200" indent="-457200">
              <a:buFont typeface="Courier New" panose="02070309020205020404" pitchFamily="49" charset="0"/>
              <a:buChar char="o"/>
            </a:pPr>
            <a:endParaRPr lang="en-GB" dirty="0"/>
          </a:p>
          <a:p>
            <a:endParaRPr lang="en-GB" dirty="0"/>
          </a:p>
        </p:txBody>
      </p:sp>
    </p:spTree>
    <p:extLst>
      <p:ext uri="{BB962C8B-B14F-4D97-AF65-F5344CB8AC3E}">
        <p14:creationId xmlns:p14="http://schemas.microsoft.com/office/powerpoint/2010/main" val="77171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C15-2302-D5B1-1AD0-12F25EB26E7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05BB883-0E70-7B89-6F7E-222FD699F7F4}"/>
              </a:ext>
            </a:extLst>
          </p:cNvPr>
          <p:cNvSpPr>
            <a:spLocks noGrp="1"/>
          </p:cNvSpPr>
          <p:nvPr>
            <p:ph idx="1"/>
          </p:nvPr>
        </p:nvSpPr>
        <p:spPr/>
        <p:txBody>
          <a:bodyPr>
            <a:normAutofit/>
          </a:bodyPr>
          <a:lstStyle/>
          <a:p>
            <a:endParaRPr lang="en-GB" dirty="0"/>
          </a:p>
          <a:p>
            <a:pPr algn="ctr"/>
            <a:r>
              <a:rPr lang="ar-EG" sz="13800" dirty="0">
                <a:solidFill>
                  <a:schemeClr val="accent2">
                    <a:lumMod val="50000"/>
                  </a:schemeClr>
                </a:solidFill>
                <a:latin typeface="(A) Arslan Wessam B" panose="03020402040406030203" pitchFamily="66" charset="-78"/>
                <a:cs typeface="(A) Arslan Wessam B" panose="03020402040406030203" pitchFamily="66" charset="-78"/>
              </a:rPr>
              <a:t>الرجاء</a:t>
            </a:r>
            <a:endParaRPr lang="en-GB" dirty="0"/>
          </a:p>
          <a:p>
            <a:endParaRPr lang="en-GB" dirty="0"/>
          </a:p>
          <a:p>
            <a:pPr algn="ctr">
              <a:lnSpc>
                <a:spcPct val="100000"/>
              </a:lnSpc>
            </a:pPr>
            <a:r>
              <a:rPr lang="en-GB" sz="4000" dirty="0"/>
              <a:t>Hope in Allah (</a:t>
            </a:r>
            <a:r>
              <a:rPr lang="en-GB" sz="4000" dirty="0" err="1"/>
              <a:t>rajā</a:t>
            </a:r>
            <a:r>
              <a:rPr lang="en-GB" sz="4000" dirty="0"/>
              <a:t>’), is to </a:t>
            </a:r>
            <a:r>
              <a:rPr lang="en-US" sz="4000" dirty="0"/>
              <a:t>be fully mindful of</a:t>
            </a:r>
            <a:r>
              <a:rPr lang="en-GB" sz="4000" dirty="0"/>
              <a:t> Allah’s endless mercy, and to have full confidence in His generosity.</a:t>
            </a:r>
          </a:p>
        </p:txBody>
      </p:sp>
    </p:spTree>
    <p:extLst>
      <p:ext uri="{BB962C8B-B14F-4D97-AF65-F5344CB8AC3E}">
        <p14:creationId xmlns:p14="http://schemas.microsoft.com/office/powerpoint/2010/main" val="20081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A48B-81FB-831C-BED1-C5FC0C1BE5C8}"/>
              </a:ext>
            </a:extLst>
          </p:cNvPr>
          <p:cNvSpPr>
            <a:spLocks noGrp="1"/>
          </p:cNvSpPr>
          <p:nvPr>
            <p:ph type="title"/>
          </p:nvPr>
        </p:nvSpPr>
        <p:spPr/>
        <p:txBody>
          <a:bodyPr/>
          <a:lstStyle/>
          <a:p>
            <a:r>
              <a:rPr lang="en-US" dirty="0"/>
              <a:t>What do we hope for?</a:t>
            </a:r>
            <a:endParaRPr lang="en-GB" dirty="0"/>
          </a:p>
        </p:txBody>
      </p:sp>
      <p:sp>
        <p:nvSpPr>
          <p:cNvPr id="3" name="Content Placeholder 2">
            <a:extLst>
              <a:ext uri="{FF2B5EF4-FFF2-40B4-BE49-F238E27FC236}">
                <a16:creationId xmlns:a16="http://schemas.microsoft.com/office/drawing/2014/main" id="{E698E46B-D20A-7DC1-1E18-B9AB2C6856F3}"/>
              </a:ext>
            </a:extLst>
          </p:cNvPr>
          <p:cNvSpPr>
            <a:spLocks noGrp="1"/>
          </p:cNvSpPr>
          <p:nvPr>
            <p:ph idx="1"/>
          </p:nvPr>
        </p:nvSpPr>
        <p:spPr/>
        <p:txBody>
          <a:bodyPr>
            <a:normAutofit fontScale="77500" lnSpcReduction="20000"/>
          </a:bodyPr>
          <a:lstStyle/>
          <a:p>
            <a:pPr>
              <a:lnSpc>
                <a:spcPct val="120000"/>
              </a:lnSpc>
              <a:spcBef>
                <a:spcPts val="600"/>
              </a:spcBef>
            </a:pPr>
            <a:r>
              <a:rPr lang="en-GB" dirty="0"/>
              <a:t>“Hope (in Allah) is a necessity for the seeker, on his journey to Allah. The seeker would nearly perish if he lost hope even for a moment, for he moves between:</a:t>
            </a:r>
          </a:p>
          <a:p>
            <a:pPr>
              <a:lnSpc>
                <a:spcPct val="120000"/>
              </a:lnSpc>
              <a:spcBef>
                <a:spcPts val="600"/>
              </a:spcBef>
            </a:pPr>
            <a:r>
              <a:rPr lang="en-GB" dirty="0"/>
              <a:t>1) </a:t>
            </a:r>
            <a:r>
              <a:rPr lang="en-GB" dirty="0">
                <a:highlight>
                  <a:srgbClr val="D1B8C7"/>
                </a:highlight>
              </a:rPr>
              <a:t>sins</a:t>
            </a:r>
            <a:r>
              <a:rPr lang="en-GB" dirty="0"/>
              <a:t> which he hopes will be forgiven;</a:t>
            </a:r>
          </a:p>
          <a:p>
            <a:pPr>
              <a:lnSpc>
                <a:spcPct val="120000"/>
              </a:lnSpc>
              <a:spcBef>
                <a:spcPts val="600"/>
              </a:spcBef>
            </a:pPr>
            <a:r>
              <a:rPr lang="en-GB" dirty="0"/>
              <a:t>2) </a:t>
            </a:r>
            <a:r>
              <a:rPr lang="en-GB" dirty="0">
                <a:highlight>
                  <a:srgbClr val="D1B8C7"/>
                </a:highlight>
              </a:rPr>
              <a:t>shortcomings</a:t>
            </a:r>
            <a:r>
              <a:rPr lang="en-GB" dirty="0"/>
              <a:t> which he hopes will be rectified;</a:t>
            </a:r>
          </a:p>
          <a:p>
            <a:pPr>
              <a:lnSpc>
                <a:spcPct val="120000"/>
              </a:lnSpc>
              <a:spcBef>
                <a:spcPts val="600"/>
              </a:spcBef>
            </a:pPr>
            <a:r>
              <a:rPr lang="en-GB" dirty="0"/>
              <a:t>3) </a:t>
            </a:r>
            <a:r>
              <a:rPr lang="en-GB" dirty="0">
                <a:highlight>
                  <a:srgbClr val="D1B8C7"/>
                </a:highlight>
              </a:rPr>
              <a:t>righteous deeds</a:t>
            </a:r>
            <a:r>
              <a:rPr lang="en-GB" dirty="0"/>
              <a:t> which he hopes will be accepted;</a:t>
            </a:r>
          </a:p>
          <a:p>
            <a:pPr>
              <a:lnSpc>
                <a:spcPct val="120000"/>
              </a:lnSpc>
              <a:spcBef>
                <a:spcPts val="600"/>
              </a:spcBef>
            </a:pPr>
            <a:r>
              <a:rPr lang="en-GB" dirty="0"/>
              <a:t>4) </a:t>
            </a:r>
            <a:r>
              <a:rPr lang="en-GB" dirty="0">
                <a:highlight>
                  <a:srgbClr val="D1B8C7"/>
                </a:highlight>
              </a:rPr>
              <a:t>steadfastness</a:t>
            </a:r>
            <a:r>
              <a:rPr lang="en-GB" dirty="0"/>
              <a:t> which he hopes to attain and sustain;</a:t>
            </a:r>
          </a:p>
          <a:p>
            <a:pPr>
              <a:lnSpc>
                <a:spcPct val="120000"/>
              </a:lnSpc>
              <a:spcBef>
                <a:spcPts val="600"/>
              </a:spcBef>
            </a:pPr>
            <a:r>
              <a:rPr lang="en-GB" dirty="0"/>
              <a:t>5) </a:t>
            </a:r>
            <a:r>
              <a:rPr lang="en-GB" dirty="0">
                <a:highlight>
                  <a:srgbClr val="D1B8C7"/>
                </a:highlight>
              </a:rPr>
              <a:t>closeness to Allah</a:t>
            </a:r>
            <a:r>
              <a:rPr lang="en-GB" dirty="0"/>
              <a:t> and a high rank with Him which he hopes to attain;</a:t>
            </a:r>
          </a:p>
          <a:p>
            <a:pPr>
              <a:lnSpc>
                <a:spcPct val="120000"/>
              </a:lnSpc>
              <a:spcBef>
                <a:spcPts val="600"/>
              </a:spcBef>
            </a:pPr>
            <a:r>
              <a:rPr lang="en-GB" dirty="0"/>
              <a:t>— and no seeker can ever afford to lose sight of these.”  </a:t>
            </a:r>
          </a:p>
          <a:p>
            <a:pPr algn="r">
              <a:lnSpc>
                <a:spcPct val="120000"/>
              </a:lnSpc>
              <a:spcBef>
                <a:spcPts val="600"/>
              </a:spcBef>
            </a:pPr>
            <a:r>
              <a:rPr lang="en-GB" sz="2300" i="1" dirty="0">
                <a:solidFill>
                  <a:srgbClr val="774D66"/>
                </a:solidFill>
              </a:rPr>
              <a:t>- Ibn al-</a:t>
            </a:r>
            <a:r>
              <a:rPr lang="en-GB" sz="2300" i="1" dirty="0" err="1">
                <a:solidFill>
                  <a:srgbClr val="774D66"/>
                </a:solidFill>
              </a:rPr>
              <a:t>Qayyim</a:t>
            </a:r>
            <a:r>
              <a:rPr lang="en-GB" sz="2300" i="1" dirty="0">
                <a:solidFill>
                  <a:srgbClr val="774D66"/>
                </a:solidFill>
              </a:rPr>
              <a:t> (</a:t>
            </a:r>
            <a:r>
              <a:rPr lang="en-GB" sz="2300" i="1" dirty="0" err="1">
                <a:solidFill>
                  <a:srgbClr val="774D66"/>
                </a:solidFill>
              </a:rPr>
              <a:t>raḥimahullāh</a:t>
            </a:r>
            <a:r>
              <a:rPr lang="en-GB" sz="2300" i="1" dirty="0">
                <a:solidFill>
                  <a:srgbClr val="774D66"/>
                </a:solidFill>
              </a:rPr>
              <a:t>) </a:t>
            </a:r>
          </a:p>
        </p:txBody>
      </p:sp>
    </p:spTree>
    <p:extLst>
      <p:ext uri="{BB962C8B-B14F-4D97-AF65-F5344CB8AC3E}">
        <p14:creationId xmlns:p14="http://schemas.microsoft.com/office/powerpoint/2010/main" val="183623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A6856B-F036-CAEA-0F0F-58DDE4C7C159}"/>
              </a:ext>
            </a:extLst>
          </p:cNvPr>
          <p:cNvPicPr>
            <a:picLocks noChangeAspect="1"/>
          </p:cNvPicPr>
          <p:nvPr/>
        </p:nvPicPr>
        <p:blipFill rotWithShape="1">
          <a:blip r:embed="rId3">
            <a:extLst>
              <a:ext uri="{28A0092B-C50C-407E-A947-70E740481C1C}">
                <a14:useLocalDpi xmlns:a14="http://schemas.microsoft.com/office/drawing/2010/main" val="0"/>
              </a:ext>
            </a:extLst>
          </a:blip>
          <a:srcRect l="3977" r="1559"/>
          <a:stretch/>
        </p:blipFill>
        <p:spPr>
          <a:xfrm>
            <a:off x="0" y="0"/>
            <a:ext cx="9144000" cy="6858000"/>
          </a:xfrm>
          <a:prstGeom prst="rect">
            <a:avLst/>
          </a:prstGeom>
        </p:spPr>
      </p:pic>
      <p:sp>
        <p:nvSpPr>
          <p:cNvPr id="2" name="Title 1">
            <a:extLst>
              <a:ext uri="{FF2B5EF4-FFF2-40B4-BE49-F238E27FC236}">
                <a16:creationId xmlns:a16="http://schemas.microsoft.com/office/drawing/2014/main" id="{8E45EDF8-C019-4466-6640-68DD03BEB4D4}"/>
              </a:ext>
            </a:extLst>
          </p:cNvPr>
          <p:cNvSpPr>
            <a:spLocks noGrp="1"/>
          </p:cNvSpPr>
          <p:nvPr>
            <p:ph type="title"/>
          </p:nvPr>
        </p:nvSpPr>
        <p:spPr>
          <a:xfrm>
            <a:off x="324130" y="5143393"/>
            <a:ext cx="3943350" cy="1024762"/>
          </a:xfrm>
        </p:spPr>
        <p:txBody>
          <a:bodyPr>
            <a:normAutofit fontScale="90000"/>
          </a:bodyPr>
          <a:lstStyle/>
          <a:p>
            <a:r>
              <a:rPr lang="en-GB" dirty="0">
                <a:solidFill>
                  <a:schemeClr val="accent5"/>
                </a:solidFill>
              </a:rPr>
              <a:t>How can we not have hope in Him?</a:t>
            </a:r>
          </a:p>
        </p:txBody>
      </p:sp>
    </p:spTree>
    <p:extLst>
      <p:ext uri="{BB962C8B-B14F-4D97-AF65-F5344CB8AC3E}">
        <p14:creationId xmlns:p14="http://schemas.microsoft.com/office/powerpoint/2010/main" val="347566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63AC-9982-A78A-7A97-5F0C279D84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B56DBF-28BC-F13C-F057-5E6892CD2ACF}"/>
              </a:ext>
            </a:extLst>
          </p:cNvPr>
          <p:cNvSpPr>
            <a:spLocks noGrp="1"/>
          </p:cNvSpPr>
          <p:nvPr>
            <p:ph idx="1"/>
          </p:nvPr>
        </p:nvSpPr>
        <p:spPr/>
        <p:txBody>
          <a:bodyPr/>
          <a:lstStyle/>
          <a:p>
            <a:pPr algn="ctr"/>
            <a:endParaRPr lang="en-GB" dirty="0">
              <a:hlinkClick r:id="rId3"/>
            </a:endParaRPr>
          </a:p>
          <a:p>
            <a:pPr algn="ctr"/>
            <a:endParaRPr lang="en-GB" dirty="0">
              <a:hlinkClick r:id="rId3"/>
            </a:endParaRPr>
          </a:p>
          <a:p>
            <a:pPr algn="ctr"/>
            <a:r>
              <a:rPr lang="en-GB" dirty="0">
                <a:hlinkClick r:id="rId3"/>
              </a:rPr>
              <a:t>Watch video </a:t>
            </a:r>
            <a:endParaRPr lang="en-GB" dirty="0"/>
          </a:p>
        </p:txBody>
      </p:sp>
      <p:sp>
        <p:nvSpPr>
          <p:cNvPr id="4" name="TextBox 3">
            <a:extLst>
              <a:ext uri="{FF2B5EF4-FFF2-40B4-BE49-F238E27FC236}">
                <a16:creationId xmlns:a16="http://schemas.microsoft.com/office/drawing/2014/main" id="{B0144B39-2578-5E89-A0DE-2BED09D51D8E}"/>
              </a:ext>
            </a:extLst>
          </p:cNvPr>
          <p:cNvSpPr txBox="1"/>
          <p:nvPr/>
        </p:nvSpPr>
        <p:spPr>
          <a:xfrm>
            <a:off x="493295" y="4427621"/>
            <a:ext cx="7591926" cy="1938992"/>
          </a:xfrm>
          <a:prstGeom prst="rect">
            <a:avLst/>
          </a:prstGeom>
          <a:noFill/>
        </p:spPr>
        <p:txBody>
          <a:bodyPr wrap="square" rtlCol="0">
            <a:spAutoFit/>
          </a:bodyPr>
          <a:lstStyle/>
          <a:p>
            <a:r>
              <a:rPr lang="en-GB" sz="2000" b="1" dirty="0">
                <a:latin typeface="Source Sans 3" panose="020B0303030403020204" pitchFamily="34" charset="0"/>
              </a:rPr>
              <a:t>Follow-up Questions</a:t>
            </a:r>
          </a:p>
          <a:p>
            <a:pPr marL="285750" indent="-285750">
              <a:buFont typeface="Arial" panose="020B0604020202020204" pitchFamily="34" charset="0"/>
              <a:buChar char="•"/>
            </a:pPr>
            <a:r>
              <a:rPr lang="en-GB" sz="2000" dirty="0">
                <a:latin typeface="Source Sans 3" panose="020B0303030403020204" pitchFamily="34" charset="0"/>
              </a:rPr>
              <a:t>What is the difference between Allah and his creation (e.g. your mother)? </a:t>
            </a:r>
          </a:p>
          <a:p>
            <a:pPr marL="285750" indent="-285750">
              <a:buFont typeface="Arial" panose="020B0604020202020204" pitchFamily="34" charset="0"/>
              <a:buChar char="•"/>
            </a:pPr>
            <a:r>
              <a:rPr lang="en-GB" sz="2000" dirty="0">
                <a:latin typeface="Source Sans 3" panose="020B0303030403020204" pitchFamily="34" charset="0"/>
              </a:rPr>
              <a:t>If you turn to Me with a earth load of sin, but you don’t _____________, I will come to you with ____________________.</a:t>
            </a:r>
          </a:p>
          <a:p>
            <a:pPr marL="285750" indent="-285750">
              <a:buFont typeface="Arial" panose="020B0604020202020204" pitchFamily="34" charset="0"/>
              <a:buChar char="•"/>
            </a:pPr>
            <a:r>
              <a:rPr lang="en-GB" sz="2000" dirty="0">
                <a:latin typeface="Source Sans 3" panose="020B0303030403020204" pitchFamily="34" charset="0"/>
              </a:rPr>
              <a:t>What should you do if you’ve lost hope?</a:t>
            </a:r>
          </a:p>
        </p:txBody>
      </p:sp>
    </p:spTree>
    <p:extLst>
      <p:ext uri="{BB962C8B-B14F-4D97-AF65-F5344CB8AC3E}">
        <p14:creationId xmlns:p14="http://schemas.microsoft.com/office/powerpoint/2010/main" val="262365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4252-8684-A36A-31E2-85067339BBE5}"/>
              </a:ext>
            </a:extLst>
          </p:cNvPr>
          <p:cNvSpPr>
            <a:spLocks noGrp="1"/>
          </p:cNvSpPr>
          <p:nvPr>
            <p:ph type="title"/>
          </p:nvPr>
        </p:nvSpPr>
        <p:spPr>
          <a:xfrm>
            <a:off x="628650" y="365126"/>
            <a:ext cx="6921328" cy="1325563"/>
          </a:xfrm>
        </p:spPr>
        <p:txBody>
          <a:bodyPr/>
          <a:lstStyle/>
          <a:p>
            <a:r>
              <a:rPr lang="en-GB" dirty="0"/>
              <a:t>The Positive Outcomes of Hope</a:t>
            </a:r>
          </a:p>
        </p:txBody>
      </p:sp>
      <p:pic>
        <p:nvPicPr>
          <p:cNvPr id="11" name="Picture 10">
            <a:extLst>
              <a:ext uri="{FF2B5EF4-FFF2-40B4-BE49-F238E27FC236}">
                <a16:creationId xmlns:a16="http://schemas.microsoft.com/office/drawing/2014/main" id="{E50905EC-B1F4-B54F-AA19-36D57AF7440F}"/>
              </a:ext>
            </a:extLst>
          </p:cNvPr>
          <p:cNvPicPr>
            <a:picLocks noChangeAspect="1"/>
          </p:cNvPicPr>
          <p:nvPr/>
        </p:nvPicPr>
        <p:blipFill>
          <a:blip r:embed="rId3"/>
          <a:stretch>
            <a:fillRect/>
          </a:stretch>
        </p:blipFill>
        <p:spPr>
          <a:xfrm>
            <a:off x="2640298" y="1429883"/>
            <a:ext cx="1372894" cy="2357796"/>
          </a:xfrm>
          <a:prstGeom prst="rect">
            <a:avLst/>
          </a:prstGeom>
        </p:spPr>
      </p:pic>
      <p:pic>
        <p:nvPicPr>
          <p:cNvPr id="13" name="Picture 12">
            <a:extLst>
              <a:ext uri="{FF2B5EF4-FFF2-40B4-BE49-F238E27FC236}">
                <a16:creationId xmlns:a16="http://schemas.microsoft.com/office/drawing/2014/main" id="{4AA8C1EC-7363-CFDF-F319-228BB5B88637}"/>
              </a:ext>
            </a:extLst>
          </p:cNvPr>
          <p:cNvPicPr>
            <a:picLocks noChangeAspect="1"/>
          </p:cNvPicPr>
          <p:nvPr/>
        </p:nvPicPr>
        <p:blipFill>
          <a:blip r:embed="rId4"/>
          <a:stretch>
            <a:fillRect/>
          </a:stretch>
        </p:blipFill>
        <p:spPr>
          <a:xfrm>
            <a:off x="4721997" y="1285612"/>
            <a:ext cx="2013353" cy="2646339"/>
          </a:xfrm>
          <a:prstGeom prst="rect">
            <a:avLst/>
          </a:prstGeom>
        </p:spPr>
      </p:pic>
      <p:graphicFrame>
        <p:nvGraphicFramePr>
          <p:cNvPr id="7" name="Content Placeholder 6">
            <a:extLst>
              <a:ext uri="{FF2B5EF4-FFF2-40B4-BE49-F238E27FC236}">
                <a16:creationId xmlns:a16="http://schemas.microsoft.com/office/drawing/2014/main" id="{7EC481F2-E27A-FBDA-A1B0-FC108E0D5675}"/>
              </a:ext>
            </a:extLst>
          </p:cNvPr>
          <p:cNvGraphicFramePr>
            <a:graphicFrameLocks noGrp="1"/>
          </p:cNvGraphicFramePr>
          <p:nvPr>
            <p:ph idx="1"/>
            <p:extLst>
              <p:ext uri="{D42A27DB-BD31-4B8C-83A1-F6EECF244321}">
                <p14:modId xmlns:p14="http://schemas.microsoft.com/office/powerpoint/2010/main" val="2452209740"/>
              </p:ext>
            </p:extLst>
          </p:nvPr>
        </p:nvGraphicFramePr>
        <p:xfrm>
          <a:off x="1301877" y="3856690"/>
          <a:ext cx="6415659" cy="1325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6F9D6E94-9334-F64E-211F-99EDCDCBAD33}"/>
              </a:ext>
            </a:extLst>
          </p:cNvPr>
          <p:cNvSpPr txBox="1"/>
          <p:nvPr/>
        </p:nvSpPr>
        <p:spPr>
          <a:xfrm>
            <a:off x="628650" y="5596128"/>
            <a:ext cx="7886700" cy="830997"/>
          </a:xfrm>
          <a:prstGeom prst="rect">
            <a:avLst/>
          </a:prstGeom>
          <a:noFill/>
        </p:spPr>
        <p:txBody>
          <a:bodyPr wrap="square" rtlCol="0">
            <a:spAutoFit/>
          </a:bodyPr>
          <a:lstStyle/>
          <a:p>
            <a:r>
              <a:rPr lang="en-US" sz="2400" dirty="0">
                <a:latin typeface="Source Sans 3 Light" panose="020B0303030403020204" pitchFamily="34" charset="0"/>
              </a:rPr>
              <a:t>[A] What impact does this have on their lives? How are their lives different?</a:t>
            </a:r>
            <a:endParaRPr lang="en-GB" sz="2400" dirty="0">
              <a:latin typeface="Source Sans 3 Light" panose="020B0303030403020204" pitchFamily="34" charset="0"/>
            </a:endParaRPr>
          </a:p>
        </p:txBody>
      </p:sp>
      <p:pic>
        <p:nvPicPr>
          <p:cNvPr id="4" name="Picture 3">
            <a:extLst>
              <a:ext uri="{FF2B5EF4-FFF2-40B4-BE49-F238E27FC236}">
                <a16:creationId xmlns:a16="http://schemas.microsoft.com/office/drawing/2014/main" id="{1DB7C8EC-CCA8-B672-B363-B0CBA202F7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6023" y="375968"/>
            <a:ext cx="925519" cy="909644"/>
          </a:xfrm>
          <a:prstGeom prst="rect">
            <a:avLst/>
          </a:prstGeom>
        </p:spPr>
      </p:pic>
    </p:spTree>
    <p:extLst>
      <p:ext uri="{BB962C8B-B14F-4D97-AF65-F5344CB8AC3E}">
        <p14:creationId xmlns:p14="http://schemas.microsoft.com/office/powerpoint/2010/main" val="376437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32F2-D0B3-C65E-4B88-2A758B99B4BB}"/>
              </a:ext>
            </a:extLst>
          </p:cNvPr>
          <p:cNvSpPr>
            <a:spLocks noGrp="1"/>
          </p:cNvSpPr>
          <p:nvPr>
            <p:ph type="title"/>
          </p:nvPr>
        </p:nvSpPr>
        <p:spPr/>
        <p:txBody>
          <a:bodyPr/>
          <a:lstStyle/>
          <a:p>
            <a:r>
              <a:rPr lang="en-GB" dirty="0" err="1"/>
              <a:t>Husn</a:t>
            </a:r>
            <a:r>
              <a:rPr lang="en-GB" dirty="0"/>
              <a:t> al-</a:t>
            </a:r>
            <a:r>
              <a:rPr lang="en-GB" dirty="0" err="1"/>
              <a:t>Zann</a:t>
            </a:r>
            <a:r>
              <a:rPr lang="en-GB" dirty="0"/>
              <a:t> </a:t>
            </a:r>
            <a:r>
              <a:rPr lang="en-GB" dirty="0" err="1"/>
              <a:t>Billah</a:t>
            </a:r>
            <a:endParaRPr lang="en-GB" dirty="0"/>
          </a:p>
        </p:txBody>
      </p:sp>
      <p:sp>
        <p:nvSpPr>
          <p:cNvPr id="3" name="Content Placeholder 2">
            <a:extLst>
              <a:ext uri="{FF2B5EF4-FFF2-40B4-BE49-F238E27FC236}">
                <a16:creationId xmlns:a16="http://schemas.microsoft.com/office/drawing/2014/main" id="{47AD26E6-3FB0-6E14-8295-81A29E46192F}"/>
              </a:ext>
            </a:extLst>
          </p:cNvPr>
          <p:cNvSpPr>
            <a:spLocks noGrp="1"/>
          </p:cNvSpPr>
          <p:nvPr>
            <p:ph idx="1"/>
          </p:nvPr>
        </p:nvSpPr>
        <p:spPr/>
        <p:txBody>
          <a:bodyPr>
            <a:normAutofit/>
          </a:bodyPr>
          <a:lstStyle/>
          <a:p>
            <a:r>
              <a:rPr lang="en-GB" dirty="0"/>
              <a:t>[A] What do you think this means?</a:t>
            </a:r>
          </a:p>
          <a:p>
            <a:endParaRPr lang="en-GB" dirty="0"/>
          </a:p>
        </p:txBody>
      </p:sp>
      <p:sp>
        <p:nvSpPr>
          <p:cNvPr id="4" name="Rectangle: Beveled 3">
            <a:extLst>
              <a:ext uri="{FF2B5EF4-FFF2-40B4-BE49-F238E27FC236}">
                <a16:creationId xmlns:a16="http://schemas.microsoft.com/office/drawing/2014/main" id="{A0490651-07E0-1F80-E767-BD6E3F54F877}"/>
              </a:ext>
            </a:extLst>
          </p:cNvPr>
          <p:cNvSpPr/>
          <p:nvPr/>
        </p:nvSpPr>
        <p:spPr>
          <a:xfrm>
            <a:off x="2833968" y="2560320"/>
            <a:ext cx="4194048" cy="3932554"/>
          </a:xfrm>
          <a:prstGeom prst="bevel">
            <a:avLst/>
          </a:prstGeom>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ts val="3360"/>
              </a:lnSpc>
              <a:spcBef>
                <a:spcPts val="15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454F57"/>
              </a:solidFill>
              <a:effectLst/>
              <a:uLnTx/>
              <a:uFillTx/>
              <a:latin typeface="Source Sans 3 Light" panose="020B0303030403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ts val="3360"/>
              </a:lnSpc>
              <a:spcBef>
                <a:spcPts val="150"/>
              </a:spcBef>
              <a:spcAft>
                <a:spcPts val="0"/>
              </a:spcAft>
              <a:buClrTx/>
              <a:buSzTx/>
              <a:buFont typeface="Arial" panose="020B0604020202020204" pitchFamily="34" charset="0"/>
              <a:buNone/>
              <a:tabLst/>
              <a:defRPr/>
            </a:pPr>
            <a:r>
              <a:rPr kumimoji="0" lang="ar-SA" sz="4000" b="0" i="0" u="none" strike="noStrike" kern="1200" cap="none" spc="0" normalizeH="0" baseline="0" noProof="0" dirty="0">
                <a:ln>
                  <a:noFill/>
                </a:ln>
                <a:solidFill>
                  <a:srgbClr val="454F57"/>
                </a:solidFill>
                <a:effectLst/>
                <a:uLnTx/>
                <a:uFillTx/>
                <a:latin typeface="Sakkal Majalla" panose="02000000000000000000" pitchFamily="2" charset="-78"/>
                <a:ea typeface="Open Sans Light" panose="020B0306030504020204" pitchFamily="34" charset="0"/>
                <a:cs typeface="Sakkal Majalla" panose="02000000000000000000" pitchFamily="2" charset="-78"/>
              </a:rPr>
              <a:t>أَنَا عِنْدَ ظَنِّ عَبْدِي بِي</a:t>
            </a:r>
            <a:endParaRPr kumimoji="0" lang="en-GB" sz="4000" b="0" i="0" u="none" strike="noStrike" kern="1200" cap="none" spc="0" normalizeH="0" baseline="0" noProof="0" dirty="0">
              <a:ln>
                <a:noFill/>
              </a:ln>
              <a:solidFill>
                <a:srgbClr val="454F57"/>
              </a:solidFill>
              <a:effectLst/>
              <a:uLnTx/>
              <a:uFillTx/>
              <a:latin typeface="Sakkal Majalla" panose="02000000000000000000" pitchFamily="2" charset="-78"/>
              <a:ea typeface="Open Sans Light" panose="020B0306030504020204" pitchFamily="34" charset="0"/>
              <a:cs typeface="Sakkal Majalla" panose="02000000000000000000" pitchFamily="2" charset="-78"/>
            </a:endParaRPr>
          </a:p>
          <a:p>
            <a:pPr marL="0" marR="0" lvl="0" indent="0" algn="ctr" defTabSz="914400" rtl="0" eaLnBrk="1" fontAlgn="auto" latinLnBrk="0" hangingPunct="1">
              <a:lnSpc>
                <a:spcPts val="3360"/>
              </a:lnSpc>
              <a:spcBef>
                <a:spcPts val="15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454F57"/>
                </a:solidFill>
                <a:effectLst/>
                <a:uLnTx/>
                <a:uFillTx/>
                <a:latin typeface="Source Sans 3 Light" panose="020B0303030403020204" pitchFamily="34" charset="0"/>
                <a:ea typeface="Open Sans Light" panose="020B0306030504020204" pitchFamily="34" charset="0"/>
                <a:cs typeface="Open Sans Light" panose="020B0306030504020204" pitchFamily="34" charset="0"/>
              </a:rPr>
              <a:t>“</a:t>
            </a:r>
            <a:r>
              <a:rPr kumimoji="0" lang="en-GB" sz="2800" b="1" i="0" u="none" strike="noStrike" kern="1200" cap="none" spc="0" normalizeH="0" baseline="0" noProof="0" dirty="0">
                <a:ln>
                  <a:noFill/>
                </a:ln>
                <a:solidFill>
                  <a:srgbClr val="454F57"/>
                </a:solidFill>
                <a:effectLst/>
                <a:uLnTx/>
                <a:uFillTx/>
                <a:latin typeface="Source Sans 3 Light" panose="020B0303030403020204" pitchFamily="34" charset="0"/>
                <a:ea typeface="Open Sans Light" panose="020B0306030504020204" pitchFamily="34" charset="0"/>
                <a:cs typeface="Open Sans Light" panose="020B0306030504020204" pitchFamily="34" charset="0"/>
              </a:rPr>
              <a:t>I am as My servant thinks of Me…” </a:t>
            </a:r>
            <a:r>
              <a:rPr kumimoji="0" lang="en-GB" b="0" i="0" u="none" strike="noStrike" kern="1200" cap="none" spc="0" normalizeH="0" baseline="0" noProof="0" dirty="0">
                <a:ln>
                  <a:noFill/>
                </a:ln>
                <a:solidFill>
                  <a:srgbClr val="454F57"/>
                </a:solidFill>
                <a:effectLst/>
                <a:uLnTx/>
                <a:uFillTx/>
                <a:latin typeface="Source Sans 3 Light" panose="020B0303030403020204" pitchFamily="34" charset="0"/>
                <a:ea typeface="Open Sans Light" panose="020B0306030504020204" pitchFamily="34" charset="0"/>
                <a:cs typeface="Open Sans Light" panose="020B0306030504020204" pitchFamily="34" charset="0"/>
              </a:rPr>
              <a:t>(Bukhārī).</a:t>
            </a:r>
            <a:endParaRPr kumimoji="0" lang="en-GB" sz="2800" b="0" i="0" u="none" strike="noStrike" kern="1200" cap="none" spc="0" normalizeH="0" baseline="0" noProof="0" dirty="0">
              <a:ln>
                <a:noFill/>
              </a:ln>
              <a:solidFill>
                <a:srgbClr val="454F57"/>
              </a:solidFill>
              <a:effectLst/>
              <a:uLnTx/>
              <a:uFillTx/>
              <a:latin typeface="Source Sans 3 Light" panose="020B0303030403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98003575"/>
      </p:ext>
    </p:extLst>
  </p:cSld>
  <p:clrMapOvr>
    <a:masterClrMapping/>
  </p:clrMapOvr>
</p:sld>
</file>

<file path=ppt/theme/theme1.xml><?xml version="1.0" encoding="utf-8"?>
<a:theme xmlns:a="http://schemas.openxmlformats.org/drawingml/2006/main" name="Office Theme">
  <a:themeElements>
    <a:clrScheme name="LWA light">
      <a:dk1>
        <a:srgbClr val="454F57"/>
      </a:dk1>
      <a:lt1>
        <a:sysClr val="window" lastClr="FFFFFF"/>
      </a:lt1>
      <a:dk2>
        <a:srgbClr val="00B4B1"/>
      </a:dk2>
      <a:lt2>
        <a:srgbClr val="E7E6E6"/>
      </a:lt2>
      <a:accent1>
        <a:srgbClr val="B2EBE8"/>
      </a:accent1>
      <a:accent2>
        <a:srgbClr val="B2CFE3"/>
      </a:accent2>
      <a:accent3>
        <a:srgbClr val="B8D1C9"/>
      </a:accent3>
      <a:accent4>
        <a:srgbClr val="D1B8C7"/>
      </a:accent4>
      <a:accent5>
        <a:srgbClr val="FAD1CC"/>
      </a:accent5>
      <a:accent6>
        <a:srgbClr val="EDC7CC"/>
      </a:accent6>
      <a:hlink>
        <a:srgbClr val="454F57"/>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WA light">
      <a:dk1>
        <a:srgbClr val="454F57"/>
      </a:dk1>
      <a:lt1>
        <a:sysClr val="window" lastClr="FFFFFF"/>
      </a:lt1>
      <a:dk2>
        <a:srgbClr val="00B4B1"/>
      </a:dk2>
      <a:lt2>
        <a:srgbClr val="E7E6E6"/>
      </a:lt2>
      <a:accent1>
        <a:srgbClr val="B2EBE8"/>
      </a:accent1>
      <a:accent2>
        <a:srgbClr val="B2CFE3"/>
      </a:accent2>
      <a:accent3>
        <a:srgbClr val="B8D1C9"/>
      </a:accent3>
      <a:accent4>
        <a:srgbClr val="D1B8C7"/>
      </a:accent4>
      <a:accent5>
        <a:srgbClr val="FAD1CC"/>
      </a:accent5>
      <a:accent6>
        <a:srgbClr val="EDC7CC"/>
      </a:accent6>
      <a:hlink>
        <a:srgbClr val="454F57"/>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71755</TotalTime>
  <Words>2929</Words>
  <Application>Microsoft Office PowerPoint</Application>
  <PresentationFormat>On-screen Show (4:3)</PresentationFormat>
  <Paragraphs>240</Paragraphs>
  <Slides>20</Slides>
  <Notes>18</Notes>
  <HiddenSlides>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20</vt:i4>
      </vt:variant>
    </vt:vector>
  </HeadingPairs>
  <TitlesOfParts>
    <vt:vector size="37" baseType="lpstr">
      <vt:lpstr>Source Sans 3 SemiBold</vt:lpstr>
      <vt:lpstr>Source Sans 3</vt:lpstr>
      <vt:lpstr>Sakkal Majalla</vt:lpstr>
      <vt:lpstr>Cabin</vt:lpstr>
      <vt:lpstr>Source Sans 3 Light</vt:lpstr>
      <vt:lpstr>Courier New</vt:lpstr>
      <vt:lpstr>Calibri</vt:lpstr>
      <vt:lpstr>Just Another Hand</vt:lpstr>
      <vt:lpstr>Source Serif Pro</vt:lpstr>
      <vt:lpstr>Cabin Medium</vt:lpstr>
      <vt:lpstr>Bookman Old Style</vt:lpstr>
      <vt:lpstr>Arial</vt:lpstr>
      <vt:lpstr>Buffalo</vt:lpstr>
      <vt:lpstr>(A) Arslan Wessam B</vt:lpstr>
      <vt:lpstr>Source Sans Pro Light</vt:lpstr>
      <vt:lpstr>Office Theme</vt:lpstr>
      <vt:lpstr>1_Office Theme</vt:lpstr>
      <vt:lpstr>Starter</vt:lpstr>
      <vt:lpstr>Hoping in Allah</vt:lpstr>
      <vt:lpstr>Session Objectives</vt:lpstr>
      <vt:lpstr>PowerPoint Presentation</vt:lpstr>
      <vt:lpstr>What do we hope for?</vt:lpstr>
      <vt:lpstr>How can we not have hope in Him?</vt:lpstr>
      <vt:lpstr>PowerPoint Presentation</vt:lpstr>
      <vt:lpstr>The Positive Outcomes of Hope</vt:lpstr>
      <vt:lpstr>Husn al-Zann Billah</vt:lpstr>
      <vt:lpstr>Hope &amp; Iman</vt:lpstr>
      <vt:lpstr>Real Hope vs Deluded Hope</vt:lpstr>
      <vt:lpstr>Increasing Hope in Allah</vt:lpstr>
      <vt:lpstr>“</vt:lpstr>
      <vt:lpstr>The Greatest Hope</vt:lpstr>
      <vt:lpstr>Balancing Hope and Fear</vt:lpstr>
      <vt:lpstr>“</vt:lpstr>
      <vt:lpstr>A Powerful Duʿa</vt:lpstr>
      <vt:lpstr>Journal &amp; Reflect</vt:lpstr>
      <vt:lpstr>Plenary</vt:lpstr>
      <vt:lpstr>(Alternative) 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UH</dc:creator>
  <cp:lastModifiedBy>Admin</cp:lastModifiedBy>
  <cp:revision>49</cp:revision>
  <dcterms:created xsi:type="dcterms:W3CDTF">2020-11-25T11:56:11Z</dcterms:created>
  <dcterms:modified xsi:type="dcterms:W3CDTF">2023-07-17T18:45:38Z</dcterms:modified>
</cp:coreProperties>
</file>