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5"/>
  </p:notesMasterIdLst>
  <p:sldIdLst>
    <p:sldId id="281" r:id="rId3"/>
    <p:sldId id="258" r:id="rId4"/>
    <p:sldId id="257" r:id="rId5"/>
    <p:sldId id="280" r:id="rId6"/>
    <p:sldId id="277" r:id="rId7"/>
    <p:sldId id="269" r:id="rId8"/>
    <p:sldId id="275" r:id="rId9"/>
    <p:sldId id="273" r:id="rId10"/>
    <p:sldId id="266" r:id="rId11"/>
    <p:sldId id="274" r:id="rId12"/>
    <p:sldId id="270" r:id="rId13"/>
    <p:sldId id="278" r:id="rId14"/>
    <p:sldId id="282" r:id="rId15"/>
    <p:sldId id="288" r:id="rId16"/>
    <p:sldId id="271" r:id="rId17"/>
    <p:sldId id="287" r:id="rId18"/>
    <p:sldId id="279" r:id="rId19"/>
    <p:sldId id="289" r:id="rId20"/>
    <p:sldId id="276" r:id="rId21"/>
    <p:sldId id="285" r:id="rId22"/>
    <p:sldId id="284" r:id="rId23"/>
    <p:sldId id="290" r:id="rId24"/>
  </p:sldIdLst>
  <p:sldSz cx="9144000" cy="6858000" type="screen4x3"/>
  <p:notesSz cx="6858000" cy="9144000"/>
  <p:embeddedFontLst>
    <p:embeddedFont>
      <p:font typeface="Adobe Fangsong Std R" panose="02020400000000000000" pitchFamily="18" charset="-128"/>
      <p:regular r:id="rId26"/>
    </p:embeddedFont>
    <p:embeddedFont>
      <p:font typeface="(A) Arslan Wessam B" panose="020B0604020202020204" charset="-78"/>
      <p:regular r:id="rId27"/>
    </p:embeddedFont>
    <p:embeddedFont>
      <p:font typeface="Bookman Old Style" panose="02050604050505020204" pitchFamily="18" charset="0"/>
      <p:regular r:id="rId28"/>
      <p:bold r:id="rId29"/>
      <p:italic r:id="rId30"/>
      <p:boldItalic r:id="rId31"/>
    </p:embeddedFont>
    <p:embeddedFont>
      <p:font typeface="Buffalo" panose="020B0604020202020204" charset="0"/>
      <p:regular r:id="rId32"/>
    </p:embeddedFont>
    <p:embeddedFont>
      <p:font typeface="Cabin Medium" panose="020B0604020202020204" charset="0"/>
      <p:regular r:id="rId33"/>
      <p:italic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Just Another Hand" panose="020B0604020202020204" charset="0"/>
      <p:regular r:id="rId41"/>
    </p:embeddedFont>
    <p:embeddedFont>
      <p:font typeface="Sakkal Majalla" panose="02000000000000000000" pitchFamily="2" charset="-78"/>
      <p:regular r:id="rId42"/>
      <p:bold r:id="rId43"/>
    </p:embeddedFont>
    <p:embeddedFont>
      <p:font typeface="Source Sans 3" panose="020B0604020202020204" charset="0"/>
      <p:regular r:id="rId44"/>
      <p:bold r:id="rId45"/>
    </p:embeddedFont>
    <p:embeddedFont>
      <p:font typeface="Source Sans 3 Light" panose="020B0604020202020204" charset="0"/>
      <p:regular r:id="rId46"/>
    </p:embeddedFont>
    <p:embeddedFont>
      <p:font typeface="Source Serif Pro" panose="020B0604020202020204" charset="0"/>
      <p:regular r:id="rId47"/>
      <p:bold r:id="rId48"/>
      <p:italic r:id="rId49"/>
      <p:boldItalic r:id="rId5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4D66"/>
    <a:srgbClr val="D1B8C7"/>
    <a:srgbClr val="E6E6E6"/>
    <a:srgbClr val="FAD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8" autoAdjust="0"/>
    <p:restoredTop sz="68664" autoAdjust="0"/>
  </p:normalViewPr>
  <p:slideViewPr>
    <p:cSldViewPr snapToGrid="0">
      <p:cViewPr varScale="1">
        <p:scale>
          <a:sx n="78" d="100"/>
          <a:sy n="78" d="100"/>
        </p:scale>
        <p:origin x="26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700A42-2119-436F-8749-16C04DEBA3CC}" type="doc">
      <dgm:prSet loTypeId="urn:microsoft.com/office/officeart/2005/8/layout/arrow6" loCatId="process" qsTypeId="urn:microsoft.com/office/officeart/2005/8/quickstyle/simple1" qsCatId="simple" csTypeId="urn:microsoft.com/office/officeart/2005/8/colors/colorful4" csCatId="colorful" phldr="1"/>
      <dgm:spPr/>
      <dgm:t>
        <a:bodyPr/>
        <a:lstStyle/>
        <a:p>
          <a:endParaRPr lang="en-GB"/>
        </a:p>
      </dgm:t>
    </dgm:pt>
    <dgm:pt modelId="{BC33D290-AC68-4337-B01D-D3815EE473E1}">
      <dgm:prSet phldrT="[Text]"/>
      <dgm:spPr/>
      <dgm:t>
        <a:bodyPr/>
        <a:lstStyle/>
        <a:p>
          <a:r>
            <a:rPr lang="en-GB" dirty="0">
              <a:solidFill>
                <a:schemeClr val="accent3">
                  <a:lumMod val="50000"/>
                </a:schemeClr>
              </a:solidFill>
              <a:latin typeface="Source Sans 3" panose="020B0303030403020204" pitchFamily="34" charset="0"/>
            </a:rPr>
            <a:t>Fear of the Masses</a:t>
          </a:r>
        </a:p>
      </dgm:t>
    </dgm:pt>
    <dgm:pt modelId="{FA8135F2-61EF-4D61-ABC9-3A448E0A9995}" type="parTrans" cxnId="{077A3149-7D0B-4775-A475-AE7515A17D6C}">
      <dgm:prSet/>
      <dgm:spPr/>
      <dgm:t>
        <a:bodyPr/>
        <a:lstStyle/>
        <a:p>
          <a:endParaRPr lang="en-GB"/>
        </a:p>
      </dgm:t>
    </dgm:pt>
    <dgm:pt modelId="{8BB5B0DC-9CF1-4CBE-AF2D-261851235A7A}" type="sibTrans" cxnId="{077A3149-7D0B-4775-A475-AE7515A17D6C}">
      <dgm:prSet/>
      <dgm:spPr/>
      <dgm:t>
        <a:bodyPr/>
        <a:lstStyle/>
        <a:p>
          <a:endParaRPr lang="en-GB"/>
        </a:p>
      </dgm:t>
    </dgm:pt>
    <dgm:pt modelId="{06681714-2D52-46EC-98D2-F4A0FF724633}">
      <dgm:prSet phldrT="[Text]"/>
      <dgm:spPr/>
      <dgm:t>
        <a:bodyPr/>
        <a:lstStyle/>
        <a:p>
          <a:r>
            <a:rPr lang="en-GB" dirty="0">
              <a:solidFill>
                <a:schemeClr val="accent3">
                  <a:lumMod val="50000"/>
                </a:schemeClr>
              </a:solidFill>
              <a:latin typeface="Source Sans 3" panose="020B0303030403020204" pitchFamily="34" charset="0"/>
            </a:rPr>
            <a:t>Fear of the Elite</a:t>
          </a:r>
        </a:p>
      </dgm:t>
    </dgm:pt>
    <dgm:pt modelId="{8FB5C92A-3422-489F-84AF-F8127AEF0CA3}" type="parTrans" cxnId="{CDC12548-7265-4B76-8A95-D60F1DAFF913}">
      <dgm:prSet/>
      <dgm:spPr/>
      <dgm:t>
        <a:bodyPr/>
        <a:lstStyle/>
        <a:p>
          <a:endParaRPr lang="en-GB"/>
        </a:p>
      </dgm:t>
    </dgm:pt>
    <dgm:pt modelId="{3099BF39-3353-47B4-AF91-1C7690383F8B}" type="sibTrans" cxnId="{CDC12548-7265-4B76-8A95-D60F1DAFF913}">
      <dgm:prSet/>
      <dgm:spPr/>
      <dgm:t>
        <a:bodyPr/>
        <a:lstStyle/>
        <a:p>
          <a:endParaRPr lang="en-GB"/>
        </a:p>
      </dgm:t>
    </dgm:pt>
    <dgm:pt modelId="{2246E551-415B-43E2-AA0B-87C72FF0DEB3}" type="pres">
      <dgm:prSet presAssocID="{53700A42-2119-436F-8749-16C04DEBA3CC}" presName="compositeShape" presStyleCnt="0">
        <dgm:presLayoutVars>
          <dgm:chMax val="2"/>
          <dgm:dir/>
          <dgm:resizeHandles val="exact"/>
        </dgm:presLayoutVars>
      </dgm:prSet>
      <dgm:spPr/>
    </dgm:pt>
    <dgm:pt modelId="{3940ED39-4FF7-4BEE-9A68-37B0E14C647B}" type="pres">
      <dgm:prSet presAssocID="{53700A42-2119-436F-8749-16C04DEBA3CC}" presName="ribbon" presStyleLbl="node1" presStyleIdx="0" presStyleCnt="1"/>
      <dgm:spPr/>
    </dgm:pt>
    <dgm:pt modelId="{EE0930CB-CEC2-489E-8013-85012E8AEC6F}" type="pres">
      <dgm:prSet presAssocID="{53700A42-2119-436F-8749-16C04DEBA3CC}" presName="leftArrowText" presStyleLbl="node1" presStyleIdx="0" presStyleCnt="1">
        <dgm:presLayoutVars>
          <dgm:chMax val="0"/>
          <dgm:bulletEnabled val="1"/>
        </dgm:presLayoutVars>
      </dgm:prSet>
      <dgm:spPr/>
    </dgm:pt>
    <dgm:pt modelId="{F2ADBE5F-EA24-4209-BBC5-52BCEC121F49}" type="pres">
      <dgm:prSet presAssocID="{53700A42-2119-436F-8749-16C04DEBA3CC}" presName="rightArrowText" presStyleLbl="node1" presStyleIdx="0" presStyleCnt="1">
        <dgm:presLayoutVars>
          <dgm:chMax val="0"/>
          <dgm:bulletEnabled val="1"/>
        </dgm:presLayoutVars>
      </dgm:prSet>
      <dgm:spPr/>
    </dgm:pt>
  </dgm:ptLst>
  <dgm:cxnLst>
    <dgm:cxn modelId="{88F4EB35-7643-4078-9C94-59E81EC14F7C}" type="presOf" srcId="{53700A42-2119-436F-8749-16C04DEBA3CC}" destId="{2246E551-415B-43E2-AA0B-87C72FF0DEB3}" srcOrd="0" destOrd="0" presId="urn:microsoft.com/office/officeart/2005/8/layout/arrow6"/>
    <dgm:cxn modelId="{3F426736-B6DE-4DB8-92B0-FB0A34286A9C}" type="presOf" srcId="{BC33D290-AC68-4337-B01D-D3815EE473E1}" destId="{EE0930CB-CEC2-489E-8013-85012E8AEC6F}" srcOrd="0" destOrd="0" presId="urn:microsoft.com/office/officeart/2005/8/layout/arrow6"/>
    <dgm:cxn modelId="{CDC12548-7265-4B76-8A95-D60F1DAFF913}" srcId="{53700A42-2119-436F-8749-16C04DEBA3CC}" destId="{06681714-2D52-46EC-98D2-F4A0FF724633}" srcOrd="1" destOrd="0" parTransId="{8FB5C92A-3422-489F-84AF-F8127AEF0CA3}" sibTransId="{3099BF39-3353-47B4-AF91-1C7690383F8B}"/>
    <dgm:cxn modelId="{077A3149-7D0B-4775-A475-AE7515A17D6C}" srcId="{53700A42-2119-436F-8749-16C04DEBA3CC}" destId="{BC33D290-AC68-4337-B01D-D3815EE473E1}" srcOrd="0" destOrd="0" parTransId="{FA8135F2-61EF-4D61-ABC9-3A448E0A9995}" sibTransId="{8BB5B0DC-9CF1-4CBE-AF2D-261851235A7A}"/>
    <dgm:cxn modelId="{0A6568B9-995C-4DAC-86CC-CD1C045EF019}" type="presOf" srcId="{06681714-2D52-46EC-98D2-F4A0FF724633}" destId="{F2ADBE5F-EA24-4209-BBC5-52BCEC121F49}" srcOrd="0" destOrd="0" presId="urn:microsoft.com/office/officeart/2005/8/layout/arrow6"/>
    <dgm:cxn modelId="{5B17D9E5-9FE8-46CC-AE86-EADAA61260BA}" type="presParOf" srcId="{2246E551-415B-43E2-AA0B-87C72FF0DEB3}" destId="{3940ED39-4FF7-4BEE-9A68-37B0E14C647B}" srcOrd="0" destOrd="0" presId="urn:microsoft.com/office/officeart/2005/8/layout/arrow6"/>
    <dgm:cxn modelId="{6865D2D9-B027-4A20-90AF-9858A26283EE}" type="presParOf" srcId="{2246E551-415B-43E2-AA0B-87C72FF0DEB3}" destId="{EE0930CB-CEC2-489E-8013-85012E8AEC6F}" srcOrd="1" destOrd="0" presId="urn:microsoft.com/office/officeart/2005/8/layout/arrow6"/>
    <dgm:cxn modelId="{DAE9DB3C-C892-4722-8008-4537F4EED25A}" type="presParOf" srcId="{2246E551-415B-43E2-AA0B-87C72FF0DEB3}" destId="{F2ADBE5F-EA24-4209-BBC5-52BCEC121F49}"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C5FDAC-BD81-4968-B2D1-166139B304EE}" type="doc">
      <dgm:prSet loTypeId="urn:microsoft.com/office/officeart/2005/8/layout/radial4" loCatId="relationship" qsTypeId="urn:microsoft.com/office/officeart/2005/8/quickstyle/simple1" qsCatId="simple" csTypeId="urn:microsoft.com/office/officeart/2005/8/colors/accent3_3" csCatId="accent3" phldr="1"/>
      <dgm:spPr/>
      <dgm:t>
        <a:bodyPr/>
        <a:lstStyle/>
        <a:p>
          <a:endParaRPr lang="en-GB"/>
        </a:p>
      </dgm:t>
    </dgm:pt>
    <dgm:pt modelId="{AA580D30-B44F-4904-B564-DF6BC2575614}">
      <dgm:prSet phldrT="[Text]"/>
      <dgm:spPr/>
      <dgm:t>
        <a:bodyPr/>
        <a:lstStyle/>
        <a:p>
          <a:r>
            <a:rPr lang="en-GB" b="0" dirty="0">
              <a:solidFill>
                <a:schemeClr val="accent4">
                  <a:lumMod val="50000"/>
                </a:schemeClr>
              </a:solidFill>
              <a:latin typeface="Source Sans 3" panose="020B0303030403020204" pitchFamily="34" charset="0"/>
            </a:rPr>
            <a:t>[A] What are the positive outcomes of fear?</a:t>
          </a:r>
        </a:p>
      </dgm:t>
    </dgm:pt>
    <dgm:pt modelId="{9F982A11-595C-4218-8DB8-162A6753BA0C}" type="parTrans" cxnId="{78716A0B-25B3-4358-8D28-07539EF5B90F}">
      <dgm:prSet/>
      <dgm:spPr/>
      <dgm:t>
        <a:bodyPr/>
        <a:lstStyle/>
        <a:p>
          <a:endParaRPr lang="en-GB"/>
        </a:p>
      </dgm:t>
    </dgm:pt>
    <dgm:pt modelId="{FB686AD4-EDA2-4A96-A8C2-E9A9513B8173}" type="sibTrans" cxnId="{78716A0B-25B3-4358-8D28-07539EF5B90F}">
      <dgm:prSet/>
      <dgm:spPr/>
      <dgm:t>
        <a:bodyPr/>
        <a:lstStyle/>
        <a:p>
          <a:endParaRPr lang="en-GB"/>
        </a:p>
      </dgm:t>
    </dgm:pt>
    <dgm:pt modelId="{FE2588F5-53D0-4743-882F-307E8CFAF2E3}">
      <dgm:prSet phldrT="[Text]"/>
      <dgm:spPr/>
      <dgm:t>
        <a:bodyPr/>
        <a:lstStyle/>
        <a:p>
          <a:pPr>
            <a:buFont typeface="+mj-lt"/>
            <a:buNone/>
          </a:pPr>
          <a:r>
            <a:rPr lang="en-GB" b="0" dirty="0">
              <a:solidFill>
                <a:schemeClr val="accent4">
                  <a:lumMod val="50000"/>
                </a:schemeClr>
              </a:solidFill>
              <a:latin typeface="Source Sans 3" panose="020B0303030403020204" pitchFamily="34" charset="0"/>
            </a:rPr>
            <a:t>Makes you do good deeds</a:t>
          </a:r>
        </a:p>
      </dgm:t>
    </dgm:pt>
    <dgm:pt modelId="{49D737ED-7B2D-485B-A20C-83B67237911F}" type="parTrans" cxnId="{0BC48BA7-96E2-4645-958F-7651A48152BB}">
      <dgm:prSet/>
      <dgm:spPr/>
      <dgm:t>
        <a:bodyPr/>
        <a:lstStyle/>
        <a:p>
          <a:endParaRPr lang="en-GB"/>
        </a:p>
      </dgm:t>
    </dgm:pt>
    <dgm:pt modelId="{D3523C21-5CCC-4E21-BCFD-47511DE474DA}" type="sibTrans" cxnId="{0BC48BA7-96E2-4645-958F-7651A48152BB}">
      <dgm:prSet/>
      <dgm:spPr/>
      <dgm:t>
        <a:bodyPr/>
        <a:lstStyle/>
        <a:p>
          <a:endParaRPr lang="en-GB"/>
        </a:p>
      </dgm:t>
    </dgm:pt>
    <dgm:pt modelId="{18AEBAB2-AAD3-4C09-844D-6233F5B3AA7E}">
      <dgm:prSet phldrT="[Text]"/>
      <dgm:spPr/>
      <dgm:t>
        <a:bodyPr/>
        <a:lstStyle/>
        <a:p>
          <a:pPr>
            <a:buFont typeface="+mj-lt"/>
            <a:buNone/>
          </a:pPr>
          <a:r>
            <a:rPr lang="en-GB" b="0" dirty="0">
              <a:solidFill>
                <a:schemeClr val="accent4">
                  <a:lumMod val="50000"/>
                </a:schemeClr>
              </a:solidFill>
              <a:latin typeface="Source Sans 3" panose="020B0303030403020204" pitchFamily="34" charset="0"/>
            </a:rPr>
            <a:t>Allows you to benefit from reminders</a:t>
          </a:r>
        </a:p>
      </dgm:t>
    </dgm:pt>
    <dgm:pt modelId="{20931128-DDE6-473C-8760-3A78AF6AA80A}" type="parTrans" cxnId="{5BBEB482-3E2A-4A3F-959D-90D39671A88E}">
      <dgm:prSet/>
      <dgm:spPr/>
      <dgm:t>
        <a:bodyPr/>
        <a:lstStyle/>
        <a:p>
          <a:endParaRPr lang="en-GB"/>
        </a:p>
      </dgm:t>
    </dgm:pt>
    <dgm:pt modelId="{85FAC281-5593-4AC6-9CCB-813F991C22E0}" type="sibTrans" cxnId="{5BBEB482-3E2A-4A3F-959D-90D39671A88E}">
      <dgm:prSet/>
      <dgm:spPr/>
      <dgm:t>
        <a:bodyPr/>
        <a:lstStyle/>
        <a:p>
          <a:endParaRPr lang="en-GB"/>
        </a:p>
      </dgm:t>
    </dgm:pt>
    <dgm:pt modelId="{EB90D0AC-897B-4BAA-9E08-CEEFF62CB8DF}">
      <dgm:prSet phldrT="[Text]"/>
      <dgm:spPr/>
      <dgm:t>
        <a:bodyPr/>
        <a:lstStyle/>
        <a:p>
          <a:pPr>
            <a:buFont typeface="+mj-lt"/>
            <a:buNone/>
          </a:pPr>
          <a:r>
            <a:rPr lang="en-GB" b="0" dirty="0">
              <a:solidFill>
                <a:schemeClr val="accent4">
                  <a:lumMod val="50000"/>
                </a:schemeClr>
              </a:solidFill>
              <a:latin typeface="Source Sans 3" panose="020B0303030403020204" pitchFamily="34" charset="0"/>
            </a:rPr>
            <a:t>No fear in the hereafter</a:t>
          </a:r>
        </a:p>
      </dgm:t>
    </dgm:pt>
    <dgm:pt modelId="{600F1A7C-B4E9-46B0-B261-002B27C6454E}" type="parTrans" cxnId="{DC42E4DE-7D79-4079-A5FA-88EC82584593}">
      <dgm:prSet/>
      <dgm:spPr/>
      <dgm:t>
        <a:bodyPr/>
        <a:lstStyle/>
        <a:p>
          <a:endParaRPr lang="en-GB"/>
        </a:p>
      </dgm:t>
    </dgm:pt>
    <dgm:pt modelId="{6FF4E1B7-0094-445F-A32E-91D59B95179E}" type="sibTrans" cxnId="{DC42E4DE-7D79-4079-A5FA-88EC82584593}">
      <dgm:prSet/>
      <dgm:spPr/>
      <dgm:t>
        <a:bodyPr/>
        <a:lstStyle/>
        <a:p>
          <a:endParaRPr lang="en-GB"/>
        </a:p>
      </dgm:t>
    </dgm:pt>
    <dgm:pt modelId="{4BE13A64-F264-4D99-A10D-E82286EC90B9}">
      <dgm:prSet phldrT="[Text]"/>
      <dgm:spPr/>
      <dgm:t>
        <a:bodyPr/>
        <a:lstStyle/>
        <a:p>
          <a:pPr>
            <a:buFont typeface="+mj-lt"/>
            <a:buNone/>
          </a:pPr>
          <a:r>
            <a:rPr lang="en-GB" b="0" dirty="0">
              <a:solidFill>
                <a:schemeClr val="accent4">
                  <a:lumMod val="50000"/>
                </a:schemeClr>
              </a:solidFill>
              <a:latin typeface="Source Sans 3" panose="020B0303030403020204" pitchFamily="34" charset="0"/>
            </a:rPr>
            <a:t>Shade on the Day of Judgement</a:t>
          </a:r>
        </a:p>
      </dgm:t>
    </dgm:pt>
    <dgm:pt modelId="{2AE73067-6B74-4A47-9466-5B194EAD3CAB}" type="parTrans" cxnId="{431F597D-0901-4F11-BEF7-87A58796E2B8}">
      <dgm:prSet/>
      <dgm:spPr/>
      <dgm:t>
        <a:bodyPr/>
        <a:lstStyle/>
        <a:p>
          <a:endParaRPr lang="en-GB"/>
        </a:p>
      </dgm:t>
    </dgm:pt>
    <dgm:pt modelId="{6EA43582-260E-41E5-AB3A-69463EF4D579}" type="sibTrans" cxnId="{431F597D-0901-4F11-BEF7-87A58796E2B8}">
      <dgm:prSet/>
      <dgm:spPr/>
      <dgm:t>
        <a:bodyPr/>
        <a:lstStyle/>
        <a:p>
          <a:endParaRPr lang="en-GB"/>
        </a:p>
      </dgm:t>
    </dgm:pt>
    <dgm:pt modelId="{71C639B1-BF1B-4EA6-8B0F-BB141EF70BE8}">
      <dgm:prSet phldrT="[Text]"/>
      <dgm:spPr/>
      <dgm:t>
        <a:bodyPr/>
        <a:lstStyle/>
        <a:p>
          <a:pPr>
            <a:buFont typeface="+mj-lt"/>
            <a:buNone/>
          </a:pPr>
          <a:r>
            <a:rPr lang="en-GB" b="0" dirty="0">
              <a:solidFill>
                <a:schemeClr val="accent4">
                  <a:lumMod val="50000"/>
                </a:schemeClr>
              </a:solidFill>
              <a:latin typeface="Source Sans 3" panose="020B0303030403020204" pitchFamily="34" charset="0"/>
            </a:rPr>
            <a:t>Freedom from Hell-fire</a:t>
          </a:r>
        </a:p>
      </dgm:t>
    </dgm:pt>
    <dgm:pt modelId="{8CCDB8BA-3AA6-4248-9FF9-49156D90F06A}" type="parTrans" cxnId="{C068D951-6B74-4EDB-B03B-68813492A0AB}">
      <dgm:prSet/>
      <dgm:spPr/>
      <dgm:t>
        <a:bodyPr/>
        <a:lstStyle/>
        <a:p>
          <a:endParaRPr lang="en-GB"/>
        </a:p>
      </dgm:t>
    </dgm:pt>
    <dgm:pt modelId="{3491A35E-2DCA-46F5-8CA3-A53FD6769827}" type="sibTrans" cxnId="{C068D951-6B74-4EDB-B03B-68813492A0AB}">
      <dgm:prSet/>
      <dgm:spPr/>
      <dgm:t>
        <a:bodyPr/>
        <a:lstStyle/>
        <a:p>
          <a:endParaRPr lang="en-GB"/>
        </a:p>
      </dgm:t>
    </dgm:pt>
    <dgm:pt modelId="{CD64BAA1-C4B7-44B2-B274-3AD1B673521B}">
      <dgm:prSet phldrT="[Text]"/>
      <dgm:spPr/>
      <dgm:t>
        <a:bodyPr/>
        <a:lstStyle/>
        <a:p>
          <a:pPr>
            <a:buFont typeface="+mj-lt"/>
            <a:buNone/>
          </a:pPr>
          <a:r>
            <a:rPr lang="en-GB" b="0" dirty="0">
              <a:solidFill>
                <a:schemeClr val="accent4">
                  <a:lumMod val="50000"/>
                </a:schemeClr>
              </a:solidFill>
              <a:latin typeface="Source Sans 3" panose="020B0303030403020204" pitchFamily="34" charset="0"/>
            </a:rPr>
            <a:t>Paradise</a:t>
          </a:r>
        </a:p>
      </dgm:t>
    </dgm:pt>
    <dgm:pt modelId="{CC9B1CAE-61F9-4904-A4EE-764834736887}" type="parTrans" cxnId="{B0BC550C-892A-4BB2-923A-68017E1A2100}">
      <dgm:prSet/>
      <dgm:spPr/>
      <dgm:t>
        <a:bodyPr/>
        <a:lstStyle/>
        <a:p>
          <a:endParaRPr lang="en-GB"/>
        </a:p>
      </dgm:t>
    </dgm:pt>
    <dgm:pt modelId="{5E700F13-71D5-4CB7-B020-574FD73E73DB}" type="sibTrans" cxnId="{B0BC550C-892A-4BB2-923A-68017E1A2100}">
      <dgm:prSet/>
      <dgm:spPr/>
      <dgm:t>
        <a:bodyPr/>
        <a:lstStyle/>
        <a:p>
          <a:endParaRPr lang="en-GB"/>
        </a:p>
      </dgm:t>
    </dgm:pt>
    <dgm:pt modelId="{E482C153-6826-4A70-B352-BA60206DF547}">
      <dgm:prSet phldrT="[Text]"/>
      <dgm:spPr/>
      <dgm:t>
        <a:bodyPr/>
        <a:lstStyle/>
        <a:p>
          <a:pPr>
            <a:buFont typeface="+mj-lt"/>
            <a:buNone/>
          </a:pPr>
          <a:r>
            <a:rPr lang="en-GB" b="0" dirty="0">
              <a:solidFill>
                <a:schemeClr val="accent4">
                  <a:lumMod val="50000"/>
                </a:schemeClr>
              </a:solidFill>
              <a:latin typeface="Source Sans 3" panose="020B0303030403020204" pitchFamily="34" charset="0"/>
            </a:rPr>
            <a:t>Allah will be happy with you</a:t>
          </a:r>
        </a:p>
      </dgm:t>
    </dgm:pt>
    <dgm:pt modelId="{096DA43F-0722-4103-BEEE-D7D3EF1BE1EB}" type="parTrans" cxnId="{36DFA771-429A-4131-860D-1D270BF75316}">
      <dgm:prSet/>
      <dgm:spPr/>
      <dgm:t>
        <a:bodyPr/>
        <a:lstStyle/>
        <a:p>
          <a:endParaRPr lang="en-GB"/>
        </a:p>
      </dgm:t>
    </dgm:pt>
    <dgm:pt modelId="{23E48709-31E4-4D8E-BF3A-C01D93C0504A}" type="sibTrans" cxnId="{36DFA771-429A-4131-860D-1D270BF75316}">
      <dgm:prSet/>
      <dgm:spPr/>
      <dgm:t>
        <a:bodyPr/>
        <a:lstStyle/>
        <a:p>
          <a:endParaRPr lang="en-GB"/>
        </a:p>
      </dgm:t>
    </dgm:pt>
    <dgm:pt modelId="{D82E661F-E8A9-4B12-A0D0-D999FDF01817}">
      <dgm:prSet phldrT="[Text]"/>
      <dgm:spPr/>
      <dgm:t>
        <a:bodyPr/>
        <a:lstStyle/>
        <a:p>
          <a:pPr>
            <a:buFont typeface="+mj-lt"/>
            <a:buNone/>
          </a:pPr>
          <a:r>
            <a:rPr lang="en-GB" b="0" dirty="0">
              <a:solidFill>
                <a:schemeClr val="accent4">
                  <a:lumMod val="50000"/>
                </a:schemeClr>
              </a:solidFill>
              <a:latin typeface="Source Sans 3" panose="020B0303030403020204" pitchFamily="34" charset="0"/>
            </a:rPr>
            <a:t>Stops you sinning</a:t>
          </a:r>
        </a:p>
      </dgm:t>
    </dgm:pt>
    <dgm:pt modelId="{E2A76D43-67EC-4547-9028-ABA1D84C8A7D}" type="parTrans" cxnId="{E4494F8C-F35F-485D-8523-9FF90E356F9A}">
      <dgm:prSet/>
      <dgm:spPr/>
      <dgm:t>
        <a:bodyPr/>
        <a:lstStyle/>
        <a:p>
          <a:endParaRPr lang="en-GB"/>
        </a:p>
      </dgm:t>
    </dgm:pt>
    <dgm:pt modelId="{7B7DD0D5-CC92-4683-8133-75245FAE1431}" type="sibTrans" cxnId="{E4494F8C-F35F-485D-8523-9FF90E356F9A}">
      <dgm:prSet/>
      <dgm:spPr/>
      <dgm:t>
        <a:bodyPr/>
        <a:lstStyle/>
        <a:p>
          <a:endParaRPr lang="en-GB"/>
        </a:p>
      </dgm:t>
    </dgm:pt>
    <dgm:pt modelId="{9E031AEF-3905-4790-BC7F-6A19B77BF2FD}" type="pres">
      <dgm:prSet presAssocID="{D3C5FDAC-BD81-4968-B2D1-166139B304EE}" presName="cycle" presStyleCnt="0">
        <dgm:presLayoutVars>
          <dgm:chMax val="1"/>
          <dgm:dir/>
          <dgm:animLvl val="ctr"/>
          <dgm:resizeHandles val="exact"/>
        </dgm:presLayoutVars>
      </dgm:prSet>
      <dgm:spPr/>
    </dgm:pt>
    <dgm:pt modelId="{0CDCB5C2-1514-4E97-9178-31ABD470CF68}" type="pres">
      <dgm:prSet presAssocID="{AA580D30-B44F-4904-B564-DF6BC2575614}" presName="centerShape" presStyleLbl="node0" presStyleIdx="0" presStyleCnt="1"/>
      <dgm:spPr/>
    </dgm:pt>
    <dgm:pt modelId="{CFE260F6-6280-4A9A-97E3-712545392FD9}" type="pres">
      <dgm:prSet presAssocID="{E2A76D43-67EC-4547-9028-ABA1D84C8A7D}" presName="parTrans" presStyleLbl="bgSibTrans2D1" presStyleIdx="0" presStyleCnt="8"/>
      <dgm:spPr/>
    </dgm:pt>
    <dgm:pt modelId="{194AE452-919C-40DC-94E8-D4F544AE730B}" type="pres">
      <dgm:prSet presAssocID="{D82E661F-E8A9-4B12-A0D0-D999FDF01817}" presName="node" presStyleLbl="node1" presStyleIdx="0" presStyleCnt="8">
        <dgm:presLayoutVars>
          <dgm:bulletEnabled val="1"/>
        </dgm:presLayoutVars>
      </dgm:prSet>
      <dgm:spPr/>
    </dgm:pt>
    <dgm:pt modelId="{1CF76593-2E6B-43FF-A0C1-26A8C8761773}" type="pres">
      <dgm:prSet presAssocID="{49D737ED-7B2D-485B-A20C-83B67237911F}" presName="parTrans" presStyleLbl="bgSibTrans2D1" presStyleIdx="1" presStyleCnt="8"/>
      <dgm:spPr/>
    </dgm:pt>
    <dgm:pt modelId="{988BE979-9CD7-4785-8720-F48EC96C5116}" type="pres">
      <dgm:prSet presAssocID="{FE2588F5-53D0-4743-882F-307E8CFAF2E3}" presName="node" presStyleLbl="node1" presStyleIdx="1" presStyleCnt="8">
        <dgm:presLayoutVars>
          <dgm:bulletEnabled val="1"/>
        </dgm:presLayoutVars>
      </dgm:prSet>
      <dgm:spPr/>
    </dgm:pt>
    <dgm:pt modelId="{51106493-1436-43C0-8B33-BD7CACA2EDE4}" type="pres">
      <dgm:prSet presAssocID="{20931128-DDE6-473C-8760-3A78AF6AA80A}" presName="parTrans" presStyleLbl="bgSibTrans2D1" presStyleIdx="2" presStyleCnt="8"/>
      <dgm:spPr/>
    </dgm:pt>
    <dgm:pt modelId="{DEE2EA57-EEEB-45E5-90EE-E534C89A0DA9}" type="pres">
      <dgm:prSet presAssocID="{18AEBAB2-AAD3-4C09-844D-6233F5B3AA7E}" presName="node" presStyleLbl="node1" presStyleIdx="2" presStyleCnt="8">
        <dgm:presLayoutVars>
          <dgm:bulletEnabled val="1"/>
        </dgm:presLayoutVars>
      </dgm:prSet>
      <dgm:spPr/>
    </dgm:pt>
    <dgm:pt modelId="{C097F2EB-73C1-41AA-8A64-0E3C00FD4C69}" type="pres">
      <dgm:prSet presAssocID="{600F1A7C-B4E9-46B0-B261-002B27C6454E}" presName="parTrans" presStyleLbl="bgSibTrans2D1" presStyleIdx="3" presStyleCnt="8"/>
      <dgm:spPr/>
    </dgm:pt>
    <dgm:pt modelId="{B791D0A2-076A-4033-9211-D65ED55F692D}" type="pres">
      <dgm:prSet presAssocID="{EB90D0AC-897B-4BAA-9E08-CEEFF62CB8DF}" presName="node" presStyleLbl="node1" presStyleIdx="3" presStyleCnt="8">
        <dgm:presLayoutVars>
          <dgm:bulletEnabled val="1"/>
        </dgm:presLayoutVars>
      </dgm:prSet>
      <dgm:spPr/>
    </dgm:pt>
    <dgm:pt modelId="{DB61711E-6584-4253-8DE5-FEBB05E38ED4}" type="pres">
      <dgm:prSet presAssocID="{2AE73067-6B74-4A47-9466-5B194EAD3CAB}" presName="parTrans" presStyleLbl="bgSibTrans2D1" presStyleIdx="4" presStyleCnt="8"/>
      <dgm:spPr/>
    </dgm:pt>
    <dgm:pt modelId="{CD6FA49E-747A-411E-81A7-C18C38CC2089}" type="pres">
      <dgm:prSet presAssocID="{4BE13A64-F264-4D99-A10D-E82286EC90B9}" presName="node" presStyleLbl="node1" presStyleIdx="4" presStyleCnt="8">
        <dgm:presLayoutVars>
          <dgm:bulletEnabled val="1"/>
        </dgm:presLayoutVars>
      </dgm:prSet>
      <dgm:spPr/>
    </dgm:pt>
    <dgm:pt modelId="{534766E4-7D08-49CF-938A-BC4C73DB4AB7}" type="pres">
      <dgm:prSet presAssocID="{8CCDB8BA-3AA6-4248-9FF9-49156D90F06A}" presName="parTrans" presStyleLbl="bgSibTrans2D1" presStyleIdx="5" presStyleCnt="8"/>
      <dgm:spPr/>
    </dgm:pt>
    <dgm:pt modelId="{16FCC923-C684-49D0-BD9C-7847413B6939}" type="pres">
      <dgm:prSet presAssocID="{71C639B1-BF1B-4EA6-8B0F-BB141EF70BE8}" presName="node" presStyleLbl="node1" presStyleIdx="5" presStyleCnt="8">
        <dgm:presLayoutVars>
          <dgm:bulletEnabled val="1"/>
        </dgm:presLayoutVars>
      </dgm:prSet>
      <dgm:spPr/>
    </dgm:pt>
    <dgm:pt modelId="{73FB7433-1497-47DA-9CE7-3D5303F9C471}" type="pres">
      <dgm:prSet presAssocID="{CC9B1CAE-61F9-4904-A4EE-764834736887}" presName="parTrans" presStyleLbl="bgSibTrans2D1" presStyleIdx="6" presStyleCnt="8"/>
      <dgm:spPr/>
    </dgm:pt>
    <dgm:pt modelId="{74D27CB5-88CA-41BC-B3C4-F58152CBCB6E}" type="pres">
      <dgm:prSet presAssocID="{CD64BAA1-C4B7-44B2-B274-3AD1B673521B}" presName="node" presStyleLbl="node1" presStyleIdx="6" presStyleCnt="8">
        <dgm:presLayoutVars>
          <dgm:bulletEnabled val="1"/>
        </dgm:presLayoutVars>
      </dgm:prSet>
      <dgm:spPr/>
    </dgm:pt>
    <dgm:pt modelId="{12453EDF-C563-45AF-BD41-E65328EB3567}" type="pres">
      <dgm:prSet presAssocID="{096DA43F-0722-4103-BEEE-D7D3EF1BE1EB}" presName="parTrans" presStyleLbl="bgSibTrans2D1" presStyleIdx="7" presStyleCnt="8"/>
      <dgm:spPr/>
    </dgm:pt>
    <dgm:pt modelId="{E7D49C13-6D61-4E5B-AE7B-9788E46A0797}" type="pres">
      <dgm:prSet presAssocID="{E482C153-6826-4A70-B352-BA60206DF547}" presName="node" presStyleLbl="node1" presStyleIdx="7" presStyleCnt="8">
        <dgm:presLayoutVars>
          <dgm:bulletEnabled val="1"/>
        </dgm:presLayoutVars>
      </dgm:prSet>
      <dgm:spPr/>
    </dgm:pt>
  </dgm:ptLst>
  <dgm:cxnLst>
    <dgm:cxn modelId="{B7E19200-35E1-489B-86F7-4FC0C0D7A496}" type="presOf" srcId="{FE2588F5-53D0-4743-882F-307E8CFAF2E3}" destId="{988BE979-9CD7-4785-8720-F48EC96C5116}" srcOrd="0" destOrd="0" presId="urn:microsoft.com/office/officeart/2005/8/layout/radial4"/>
    <dgm:cxn modelId="{78716A0B-25B3-4358-8D28-07539EF5B90F}" srcId="{D3C5FDAC-BD81-4968-B2D1-166139B304EE}" destId="{AA580D30-B44F-4904-B564-DF6BC2575614}" srcOrd="0" destOrd="0" parTransId="{9F982A11-595C-4218-8DB8-162A6753BA0C}" sibTransId="{FB686AD4-EDA2-4A96-A8C2-E9A9513B8173}"/>
    <dgm:cxn modelId="{B0BC550C-892A-4BB2-923A-68017E1A2100}" srcId="{AA580D30-B44F-4904-B564-DF6BC2575614}" destId="{CD64BAA1-C4B7-44B2-B274-3AD1B673521B}" srcOrd="6" destOrd="0" parTransId="{CC9B1CAE-61F9-4904-A4EE-764834736887}" sibTransId="{5E700F13-71D5-4CB7-B020-574FD73E73DB}"/>
    <dgm:cxn modelId="{1A7E4710-97B3-4414-A6DA-4856F300A43C}" type="presOf" srcId="{CD64BAA1-C4B7-44B2-B274-3AD1B673521B}" destId="{74D27CB5-88CA-41BC-B3C4-F58152CBCB6E}" srcOrd="0" destOrd="0" presId="urn:microsoft.com/office/officeart/2005/8/layout/radial4"/>
    <dgm:cxn modelId="{02E1C017-2C61-4C52-A5C2-095CCD66DA5C}" type="presOf" srcId="{E2A76D43-67EC-4547-9028-ABA1D84C8A7D}" destId="{CFE260F6-6280-4A9A-97E3-712545392FD9}" srcOrd="0" destOrd="0" presId="urn:microsoft.com/office/officeart/2005/8/layout/radial4"/>
    <dgm:cxn modelId="{6B559623-0C12-404E-9A52-27B23DCA7CFD}" type="presOf" srcId="{4BE13A64-F264-4D99-A10D-E82286EC90B9}" destId="{CD6FA49E-747A-411E-81A7-C18C38CC2089}" srcOrd="0" destOrd="0" presId="urn:microsoft.com/office/officeart/2005/8/layout/radial4"/>
    <dgm:cxn modelId="{337A8125-5B09-4726-AACD-3CB35263D818}" type="presOf" srcId="{20931128-DDE6-473C-8760-3A78AF6AA80A}" destId="{51106493-1436-43C0-8B33-BD7CACA2EDE4}" srcOrd="0" destOrd="0" presId="urn:microsoft.com/office/officeart/2005/8/layout/radial4"/>
    <dgm:cxn modelId="{ED9CA33B-EA1F-4CF4-A73C-05AA0222F6CF}" type="presOf" srcId="{EB90D0AC-897B-4BAA-9E08-CEEFF62CB8DF}" destId="{B791D0A2-076A-4033-9211-D65ED55F692D}" srcOrd="0" destOrd="0" presId="urn:microsoft.com/office/officeart/2005/8/layout/radial4"/>
    <dgm:cxn modelId="{5618FF3B-7820-4008-9391-C2B9C4B4B83B}" type="presOf" srcId="{71C639B1-BF1B-4EA6-8B0F-BB141EF70BE8}" destId="{16FCC923-C684-49D0-BD9C-7847413B6939}" srcOrd="0" destOrd="0" presId="urn:microsoft.com/office/officeart/2005/8/layout/radial4"/>
    <dgm:cxn modelId="{36DFA771-429A-4131-860D-1D270BF75316}" srcId="{AA580D30-B44F-4904-B564-DF6BC2575614}" destId="{E482C153-6826-4A70-B352-BA60206DF547}" srcOrd="7" destOrd="0" parTransId="{096DA43F-0722-4103-BEEE-D7D3EF1BE1EB}" sibTransId="{23E48709-31E4-4D8E-BF3A-C01D93C0504A}"/>
    <dgm:cxn modelId="{C068D951-6B74-4EDB-B03B-68813492A0AB}" srcId="{AA580D30-B44F-4904-B564-DF6BC2575614}" destId="{71C639B1-BF1B-4EA6-8B0F-BB141EF70BE8}" srcOrd="5" destOrd="0" parTransId="{8CCDB8BA-3AA6-4248-9FF9-49156D90F06A}" sibTransId="{3491A35E-2DCA-46F5-8CA3-A53FD6769827}"/>
    <dgm:cxn modelId="{41C97758-8C51-429F-BDAF-96AD7DA0879B}" type="presOf" srcId="{600F1A7C-B4E9-46B0-B261-002B27C6454E}" destId="{C097F2EB-73C1-41AA-8A64-0E3C00FD4C69}" srcOrd="0" destOrd="0" presId="urn:microsoft.com/office/officeart/2005/8/layout/radial4"/>
    <dgm:cxn modelId="{431F597D-0901-4F11-BEF7-87A58796E2B8}" srcId="{AA580D30-B44F-4904-B564-DF6BC2575614}" destId="{4BE13A64-F264-4D99-A10D-E82286EC90B9}" srcOrd="4" destOrd="0" parTransId="{2AE73067-6B74-4A47-9466-5B194EAD3CAB}" sibTransId="{6EA43582-260E-41E5-AB3A-69463EF4D579}"/>
    <dgm:cxn modelId="{3D2D3780-7D09-4129-90E1-55F182FC4B3A}" type="presOf" srcId="{E482C153-6826-4A70-B352-BA60206DF547}" destId="{E7D49C13-6D61-4E5B-AE7B-9788E46A0797}" srcOrd="0" destOrd="0" presId="urn:microsoft.com/office/officeart/2005/8/layout/radial4"/>
    <dgm:cxn modelId="{5BBEB482-3E2A-4A3F-959D-90D39671A88E}" srcId="{AA580D30-B44F-4904-B564-DF6BC2575614}" destId="{18AEBAB2-AAD3-4C09-844D-6233F5B3AA7E}" srcOrd="2" destOrd="0" parTransId="{20931128-DDE6-473C-8760-3A78AF6AA80A}" sibTransId="{85FAC281-5593-4AC6-9CCB-813F991C22E0}"/>
    <dgm:cxn modelId="{E4494F8C-F35F-485D-8523-9FF90E356F9A}" srcId="{AA580D30-B44F-4904-B564-DF6BC2575614}" destId="{D82E661F-E8A9-4B12-A0D0-D999FDF01817}" srcOrd="0" destOrd="0" parTransId="{E2A76D43-67EC-4547-9028-ABA1D84C8A7D}" sibTransId="{7B7DD0D5-CC92-4683-8133-75245FAE1431}"/>
    <dgm:cxn modelId="{EDB5E196-8EEC-4EF9-8846-814422776EFB}" type="presOf" srcId="{18AEBAB2-AAD3-4C09-844D-6233F5B3AA7E}" destId="{DEE2EA57-EEEB-45E5-90EE-E534C89A0DA9}" srcOrd="0" destOrd="0" presId="urn:microsoft.com/office/officeart/2005/8/layout/radial4"/>
    <dgm:cxn modelId="{C1C6A6A3-08D1-4CD3-905B-5A052BCA805A}" type="presOf" srcId="{096DA43F-0722-4103-BEEE-D7D3EF1BE1EB}" destId="{12453EDF-C563-45AF-BD41-E65328EB3567}" srcOrd="0" destOrd="0" presId="urn:microsoft.com/office/officeart/2005/8/layout/radial4"/>
    <dgm:cxn modelId="{0BC48BA7-96E2-4645-958F-7651A48152BB}" srcId="{AA580D30-B44F-4904-B564-DF6BC2575614}" destId="{FE2588F5-53D0-4743-882F-307E8CFAF2E3}" srcOrd="1" destOrd="0" parTransId="{49D737ED-7B2D-485B-A20C-83B67237911F}" sibTransId="{D3523C21-5CCC-4E21-BCFD-47511DE474DA}"/>
    <dgm:cxn modelId="{A06442AD-C7E3-4FE4-A852-494A39225693}" type="presOf" srcId="{8CCDB8BA-3AA6-4248-9FF9-49156D90F06A}" destId="{534766E4-7D08-49CF-938A-BC4C73DB4AB7}" srcOrd="0" destOrd="0" presId="urn:microsoft.com/office/officeart/2005/8/layout/radial4"/>
    <dgm:cxn modelId="{2B70DDAE-B730-4C2F-BA5F-E33E047AFBC0}" type="presOf" srcId="{2AE73067-6B74-4A47-9466-5B194EAD3CAB}" destId="{DB61711E-6584-4253-8DE5-FEBB05E38ED4}" srcOrd="0" destOrd="0" presId="urn:microsoft.com/office/officeart/2005/8/layout/radial4"/>
    <dgm:cxn modelId="{7FC5A9BA-DEB5-4D09-AF1E-72CAB625C715}" type="presOf" srcId="{D3C5FDAC-BD81-4968-B2D1-166139B304EE}" destId="{9E031AEF-3905-4790-BC7F-6A19B77BF2FD}" srcOrd="0" destOrd="0" presId="urn:microsoft.com/office/officeart/2005/8/layout/radial4"/>
    <dgm:cxn modelId="{A84FCEC1-F5A0-470B-B109-F4FA6AC9C1F7}" type="presOf" srcId="{D82E661F-E8A9-4B12-A0D0-D999FDF01817}" destId="{194AE452-919C-40DC-94E8-D4F544AE730B}" srcOrd="0" destOrd="0" presId="urn:microsoft.com/office/officeart/2005/8/layout/radial4"/>
    <dgm:cxn modelId="{A1EB13D3-529D-4EF9-97A5-4DC80EF3A656}" type="presOf" srcId="{49D737ED-7B2D-485B-A20C-83B67237911F}" destId="{1CF76593-2E6B-43FF-A0C1-26A8C8761773}" srcOrd="0" destOrd="0" presId="urn:microsoft.com/office/officeart/2005/8/layout/radial4"/>
    <dgm:cxn modelId="{DC42E4DE-7D79-4079-A5FA-88EC82584593}" srcId="{AA580D30-B44F-4904-B564-DF6BC2575614}" destId="{EB90D0AC-897B-4BAA-9E08-CEEFF62CB8DF}" srcOrd="3" destOrd="0" parTransId="{600F1A7C-B4E9-46B0-B261-002B27C6454E}" sibTransId="{6FF4E1B7-0094-445F-A32E-91D59B95179E}"/>
    <dgm:cxn modelId="{B924EAFB-4361-44FF-AF29-5C4834ACAC16}" type="presOf" srcId="{AA580D30-B44F-4904-B564-DF6BC2575614}" destId="{0CDCB5C2-1514-4E97-9178-31ABD470CF68}" srcOrd="0" destOrd="0" presId="urn:microsoft.com/office/officeart/2005/8/layout/radial4"/>
    <dgm:cxn modelId="{F58CBCFC-AE56-4322-9F94-EEEABC35DF9E}" type="presOf" srcId="{CC9B1CAE-61F9-4904-A4EE-764834736887}" destId="{73FB7433-1497-47DA-9CE7-3D5303F9C471}" srcOrd="0" destOrd="0" presId="urn:microsoft.com/office/officeart/2005/8/layout/radial4"/>
    <dgm:cxn modelId="{9C146476-7123-4D09-A7B8-28F3F688AD64}" type="presParOf" srcId="{9E031AEF-3905-4790-BC7F-6A19B77BF2FD}" destId="{0CDCB5C2-1514-4E97-9178-31ABD470CF68}" srcOrd="0" destOrd="0" presId="urn:microsoft.com/office/officeart/2005/8/layout/radial4"/>
    <dgm:cxn modelId="{008D1CD7-D578-4E94-8892-7CDF5B7B9071}" type="presParOf" srcId="{9E031AEF-3905-4790-BC7F-6A19B77BF2FD}" destId="{CFE260F6-6280-4A9A-97E3-712545392FD9}" srcOrd="1" destOrd="0" presId="urn:microsoft.com/office/officeart/2005/8/layout/radial4"/>
    <dgm:cxn modelId="{FB16C72D-B491-433C-A3E2-FF6069E86F65}" type="presParOf" srcId="{9E031AEF-3905-4790-BC7F-6A19B77BF2FD}" destId="{194AE452-919C-40DC-94E8-D4F544AE730B}" srcOrd="2" destOrd="0" presId="urn:microsoft.com/office/officeart/2005/8/layout/radial4"/>
    <dgm:cxn modelId="{599006C3-D77D-4048-A2B6-0BA95FD2E243}" type="presParOf" srcId="{9E031AEF-3905-4790-BC7F-6A19B77BF2FD}" destId="{1CF76593-2E6B-43FF-A0C1-26A8C8761773}" srcOrd="3" destOrd="0" presId="urn:microsoft.com/office/officeart/2005/8/layout/radial4"/>
    <dgm:cxn modelId="{B203421D-996C-421F-B6CE-7F1DB6FFE083}" type="presParOf" srcId="{9E031AEF-3905-4790-BC7F-6A19B77BF2FD}" destId="{988BE979-9CD7-4785-8720-F48EC96C5116}" srcOrd="4" destOrd="0" presId="urn:microsoft.com/office/officeart/2005/8/layout/radial4"/>
    <dgm:cxn modelId="{6913635E-A61C-49F9-8004-07E40CEFAE15}" type="presParOf" srcId="{9E031AEF-3905-4790-BC7F-6A19B77BF2FD}" destId="{51106493-1436-43C0-8B33-BD7CACA2EDE4}" srcOrd="5" destOrd="0" presId="urn:microsoft.com/office/officeart/2005/8/layout/radial4"/>
    <dgm:cxn modelId="{35A32974-78E8-4B40-B1E0-7EA681032720}" type="presParOf" srcId="{9E031AEF-3905-4790-BC7F-6A19B77BF2FD}" destId="{DEE2EA57-EEEB-45E5-90EE-E534C89A0DA9}" srcOrd="6" destOrd="0" presId="urn:microsoft.com/office/officeart/2005/8/layout/radial4"/>
    <dgm:cxn modelId="{64D3E9CF-F5FF-4154-8F98-AB8F0B1CCCD7}" type="presParOf" srcId="{9E031AEF-3905-4790-BC7F-6A19B77BF2FD}" destId="{C097F2EB-73C1-41AA-8A64-0E3C00FD4C69}" srcOrd="7" destOrd="0" presId="urn:microsoft.com/office/officeart/2005/8/layout/radial4"/>
    <dgm:cxn modelId="{0C1D78BC-69E6-4A48-BCA5-E28D0A528C46}" type="presParOf" srcId="{9E031AEF-3905-4790-BC7F-6A19B77BF2FD}" destId="{B791D0A2-076A-4033-9211-D65ED55F692D}" srcOrd="8" destOrd="0" presId="urn:microsoft.com/office/officeart/2005/8/layout/radial4"/>
    <dgm:cxn modelId="{B8CEAC83-9D6C-4895-9FF9-39DF78BA0B6F}" type="presParOf" srcId="{9E031AEF-3905-4790-BC7F-6A19B77BF2FD}" destId="{DB61711E-6584-4253-8DE5-FEBB05E38ED4}" srcOrd="9" destOrd="0" presId="urn:microsoft.com/office/officeart/2005/8/layout/radial4"/>
    <dgm:cxn modelId="{7CCC7AAD-9BFE-4B79-B9C6-32B1F2197B69}" type="presParOf" srcId="{9E031AEF-3905-4790-BC7F-6A19B77BF2FD}" destId="{CD6FA49E-747A-411E-81A7-C18C38CC2089}" srcOrd="10" destOrd="0" presId="urn:microsoft.com/office/officeart/2005/8/layout/radial4"/>
    <dgm:cxn modelId="{2099F077-7325-4EE3-A3BF-4306A54A2F14}" type="presParOf" srcId="{9E031AEF-3905-4790-BC7F-6A19B77BF2FD}" destId="{534766E4-7D08-49CF-938A-BC4C73DB4AB7}" srcOrd="11" destOrd="0" presId="urn:microsoft.com/office/officeart/2005/8/layout/radial4"/>
    <dgm:cxn modelId="{6F921717-4D5D-43C8-AB15-5BB50AA6DA9A}" type="presParOf" srcId="{9E031AEF-3905-4790-BC7F-6A19B77BF2FD}" destId="{16FCC923-C684-49D0-BD9C-7847413B6939}" srcOrd="12" destOrd="0" presId="urn:microsoft.com/office/officeart/2005/8/layout/radial4"/>
    <dgm:cxn modelId="{A690A4CE-D50F-40DA-BDFB-D1C9685891CB}" type="presParOf" srcId="{9E031AEF-3905-4790-BC7F-6A19B77BF2FD}" destId="{73FB7433-1497-47DA-9CE7-3D5303F9C471}" srcOrd="13" destOrd="0" presId="urn:microsoft.com/office/officeart/2005/8/layout/radial4"/>
    <dgm:cxn modelId="{C5341AB9-EB6E-46DC-9BAA-2051B2146A7A}" type="presParOf" srcId="{9E031AEF-3905-4790-BC7F-6A19B77BF2FD}" destId="{74D27CB5-88CA-41BC-B3C4-F58152CBCB6E}" srcOrd="14" destOrd="0" presId="urn:microsoft.com/office/officeart/2005/8/layout/radial4"/>
    <dgm:cxn modelId="{B4D9D4F6-A66C-4559-9C01-5B7B2FED441A}" type="presParOf" srcId="{9E031AEF-3905-4790-BC7F-6A19B77BF2FD}" destId="{12453EDF-C563-45AF-BD41-E65328EB3567}" srcOrd="15" destOrd="0" presId="urn:microsoft.com/office/officeart/2005/8/layout/radial4"/>
    <dgm:cxn modelId="{E89BC9B4-C1B2-4255-881E-5DB98FC629B8}" type="presParOf" srcId="{9E031AEF-3905-4790-BC7F-6A19B77BF2FD}" destId="{E7D49C13-6D61-4E5B-AE7B-9788E46A079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AA36F8-144E-4315-B30F-141AC1455674}" type="doc">
      <dgm:prSet loTypeId="urn:microsoft.com/office/officeart/2005/8/layout/hierarchy3" loCatId="hierarchy" qsTypeId="urn:microsoft.com/office/officeart/2005/8/quickstyle/simple1" qsCatId="simple" csTypeId="urn:microsoft.com/office/officeart/2005/8/colors/accent3_3" csCatId="accent3" phldr="1"/>
      <dgm:spPr/>
      <dgm:t>
        <a:bodyPr/>
        <a:lstStyle/>
        <a:p>
          <a:endParaRPr lang="en-GB"/>
        </a:p>
      </dgm:t>
    </dgm:pt>
    <dgm:pt modelId="{169651A4-81F6-4529-8D3B-D1098A2F5ED1}">
      <dgm:prSet phldrT="[Text]"/>
      <dgm:spPr/>
      <dgm:t>
        <a:bodyPr/>
        <a:lstStyle/>
        <a:p>
          <a:r>
            <a:rPr lang="en-GB" dirty="0">
              <a:solidFill>
                <a:schemeClr val="tx1"/>
              </a:solidFill>
              <a:latin typeface="Source Sans 3" panose="020B0303030403020204" pitchFamily="34" charset="0"/>
            </a:rPr>
            <a:t>ways in which we can increase our fear of Allah</a:t>
          </a:r>
        </a:p>
      </dgm:t>
    </dgm:pt>
    <dgm:pt modelId="{9FFC3F02-3A45-43F1-B2A5-A5E232D4624F}" type="parTrans" cxnId="{DFB3D190-4DE0-4801-A5B6-530CB2898A4F}">
      <dgm:prSet/>
      <dgm:spPr/>
      <dgm:t>
        <a:bodyPr/>
        <a:lstStyle/>
        <a:p>
          <a:endParaRPr lang="en-GB"/>
        </a:p>
      </dgm:t>
    </dgm:pt>
    <dgm:pt modelId="{2FD506B5-8482-4123-9C47-0A154160877D}" type="sibTrans" cxnId="{DFB3D190-4DE0-4801-A5B6-530CB2898A4F}">
      <dgm:prSet/>
      <dgm:spPr/>
      <dgm:t>
        <a:bodyPr/>
        <a:lstStyle/>
        <a:p>
          <a:endParaRPr lang="en-GB"/>
        </a:p>
      </dgm:t>
    </dgm:pt>
    <dgm:pt modelId="{BD2B299A-4D83-4633-B249-7126E3CC86B3}">
      <dgm:prSet phldrT="[Text]"/>
      <dgm:spPr>
        <a:solidFill>
          <a:schemeClr val="accent4"/>
        </a:solidFill>
      </dgm:spPr>
      <dgm:t>
        <a:bodyPr/>
        <a:lstStyle/>
        <a:p>
          <a:r>
            <a:rPr lang="en-GB" dirty="0">
              <a:solidFill>
                <a:schemeClr val="tx1"/>
              </a:solidFill>
              <a:latin typeface="Source Sans 3" panose="020B0303030403020204" pitchFamily="34" charset="0"/>
            </a:rPr>
            <a:t>benefits of fearing Allah</a:t>
          </a:r>
        </a:p>
      </dgm:t>
    </dgm:pt>
    <dgm:pt modelId="{CA3ED369-658A-4729-8BE2-E9DBBF08DB77}" type="parTrans" cxnId="{270B872F-11E9-42AB-8039-CC70676513AA}">
      <dgm:prSet/>
      <dgm:spPr/>
      <dgm:t>
        <a:bodyPr/>
        <a:lstStyle/>
        <a:p>
          <a:endParaRPr lang="en-GB"/>
        </a:p>
      </dgm:t>
    </dgm:pt>
    <dgm:pt modelId="{6148FA84-EBB0-4C08-ADBE-4A06472F493C}" type="sibTrans" cxnId="{270B872F-11E9-42AB-8039-CC70676513AA}">
      <dgm:prSet/>
      <dgm:spPr/>
      <dgm:t>
        <a:bodyPr/>
        <a:lstStyle/>
        <a:p>
          <a:endParaRPr lang="en-GB"/>
        </a:p>
      </dgm:t>
    </dgm:pt>
    <dgm:pt modelId="{E36C36CB-56C9-4439-8C8C-8DE1918A9FC9}" type="pres">
      <dgm:prSet presAssocID="{EAAA36F8-144E-4315-B30F-141AC1455674}" presName="diagram" presStyleCnt="0">
        <dgm:presLayoutVars>
          <dgm:chPref val="1"/>
          <dgm:dir/>
          <dgm:animOne val="branch"/>
          <dgm:animLvl val="lvl"/>
          <dgm:resizeHandles/>
        </dgm:presLayoutVars>
      </dgm:prSet>
      <dgm:spPr/>
    </dgm:pt>
    <dgm:pt modelId="{AD2A5932-A274-4283-B78A-5CCCF5622792}" type="pres">
      <dgm:prSet presAssocID="{169651A4-81F6-4529-8D3B-D1098A2F5ED1}" presName="root" presStyleCnt="0"/>
      <dgm:spPr/>
    </dgm:pt>
    <dgm:pt modelId="{34E5FA2D-71C6-404D-99A4-3B0D72115E27}" type="pres">
      <dgm:prSet presAssocID="{169651A4-81F6-4529-8D3B-D1098A2F5ED1}" presName="rootComposite" presStyleCnt="0"/>
      <dgm:spPr/>
    </dgm:pt>
    <dgm:pt modelId="{FB78F639-4C19-4AC6-94CB-9D2557164D77}" type="pres">
      <dgm:prSet presAssocID="{169651A4-81F6-4529-8D3B-D1098A2F5ED1}" presName="rootText" presStyleLbl="node1" presStyleIdx="0" presStyleCnt="2"/>
      <dgm:spPr/>
    </dgm:pt>
    <dgm:pt modelId="{56E69E26-0F54-4BBC-AEAB-2C5D5CB164E1}" type="pres">
      <dgm:prSet presAssocID="{169651A4-81F6-4529-8D3B-D1098A2F5ED1}" presName="rootConnector" presStyleLbl="node1" presStyleIdx="0" presStyleCnt="2"/>
      <dgm:spPr/>
    </dgm:pt>
    <dgm:pt modelId="{74C68780-6E75-4F72-91FE-D00BC74AE223}" type="pres">
      <dgm:prSet presAssocID="{169651A4-81F6-4529-8D3B-D1098A2F5ED1}" presName="childShape" presStyleCnt="0"/>
      <dgm:spPr/>
    </dgm:pt>
    <dgm:pt modelId="{35EC337E-B7EE-4609-8EBA-A4CCF5134C99}" type="pres">
      <dgm:prSet presAssocID="{BD2B299A-4D83-4633-B249-7126E3CC86B3}" presName="root" presStyleCnt="0"/>
      <dgm:spPr/>
    </dgm:pt>
    <dgm:pt modelId="{53C564DC-CD15-44D6-B53B-F81A10EE2B3A}" type="pres">
      <dgm:prSet presAssocID="{BD2B299A-4D83-4633-B249-7126E3CC86B3}" presName="rootComposite" presStyleCnt="0"/>
      <dgm:spPr/>
    </dgm:pt>
    <dgm:pt modelId="{6605D415-5AAE-4471-8341-64EFF7853A87}" type="pres">
      <dgm:prSet presAssocID="{BD2B299A-4D83-4633-B249-7126E3CC86B3}" presName="rootText" presStyleLbl="node1" presStyleIdx="1" presStyleCnt="2"/>
      <dgm:spPr/>
    </dgm:pt>
    <dgm:pt modelId="{4790B66E-AAD0-498B-9ECA-38458FD4AF78}" type="pres">
      <dgm:prSet presAssocID="{BD2B299A-4D83-4633-B249-7126E3CC86B3}" presName="rootConnector" presStyleLbl="node1" presStyleIdx="1" presStyleCnt="2"/>
      <dgm:spPr/>
    </dgm:pt>
    <dgm:pt modelId="{F3E345E3-DB1F-4402-B858-A45C26BBFC9E}" type="pres">
      <dgm:prSet presAssocID="{BD2B299A-4D83-4633-B249-7126E3CC86B3}" presName="childShape" presStyleCnt="0"/>
      <dgm:spPr/>
    </dgm:pt>
  </dgm:ptLst>
  <dgm:cxnLst>
    <dgm:cxn modelId="{203BE829-8564-4838-BD2B-65ECC0CAA6E2}" type="presOf" srcId="{EAAA36F8-144E-4315-B30F-141AC1455674}" destId="{E36C36CB-56C9-4439-8C8C-8DE1918A9FC9}" srcOrd="0" destOrd="0" presId="urn:microsoft.com/office/officeart/2005/8/layout/hierarchy3"/>
    <dgm:cxn modelId="{270B872F-11E9-42AB-8039-CC70676513AA}" srcId="{EAAA36F8-144E-4315-B30F-141AC1455674}" destId="{BD2B299A-4D83-4633-B249-7126E3CC86B3}" srcOrd="1" destOrd="0" parTransId="{CA3ED369-658A-4729-8BE2-E9DBBF08DB77}" sibTransId="{6148FA84-EBB0-4C08-ADBE-4A06472F493C}"/>
    <dgm:cxn modelId="{E1DCD631-9946-44F5-A811-E07965EE680A}" type="presOf" srcId="{BD2B299A-4D83-4633-B249-7126E3CC86B3}" destId="{6605D415-5AAE-4471-8341-64EFF7853A87}" srcOrd="0" destOrd="0" presId="urn:microsoft.com/office/officeart/2005/8/layout/hierarchy3"/>
    <dgm:cxn modelId="{DFB3D190-4DE0-4801-A5B6-530CB2898A4F}" srcId="{EAAA36F8-144E-4315-B30F-141AC1455674}" destId="{169651A4-81F6-4529-8D3B-D1098A2F5ED1}" srcOrd="0" destOrd="0" parTransId="{9FFC3F02-3A45-43F1-B2A5-A5E232D4624F}" sibTransId="{2FD506B5-8482-4123-9C47-0A154160877D}"/>
    <dgm:cxn modelId="{A34E0F95-ADEA-4552-886C-4778AE11C7C2}" type="presOf" srcId="{169651A4-81F6-4529-8D3B-D1098A2F5ED1}" destId="{56E69E26-0F54-4BBC-AEAB-2C5D5CB164E1}" srcOrd="1" destOrd="0" presId="urn:microsoft.com/office/officeart/2005/8/layout/hierarchy3"/>
    <dgm:cxn modelId="{B9F8C5C5-6C85-4324-B7A9-8E4B2B0A02FF}" type="presOf" srcId="{169651A4-81F6-4529-8D3B-D1098A2F5ED1}" destId="{FB78F639-4C19-4AC6-94CB-9D2557164D77}" srcOrd="0" destOrd="0" presId="urn:microsoft.com/office/officeart/2005/8/layout/hierarchy3"/>
    <dgm:cxn modelId="{2549F9DC-F595-437B-A8C9-8F2FADEF45C6}" type="presOf" srcId="{BD2B299A-4D83-4633-B249-7126E3CC86B3}" destId="{4790B66E-AAD0-498B-9ECA-38458FD4AF78}" srcOrd="1" destOrd="0" presId="urn:microsoft.com/office/officeart/2005/8/layout/hierarchy3"/>
    <dgm:cxn modelId="{5DD39023-6692-4406-87DB-8920116BF503}" type="presParOf" srcId="{E36C36CB-56C9-4439-8C8C-8DE1918A9FC9}" destId="{AD2A5932-A274-4283-B78A-5CCCF5622792}" srcOrd="0" destOrd="0" presId="urn:microsoft.com/office/officeart/2005/8/layout/hierarchy3"/>
    <dgm:cxn modelId="{BFA33DEF-F4AD-455D-964E-D3136B9AB1DA}" type="presParOf" srcId="{AD2A5932-A274-4283-B78A-5CCCF5622792}" destId="{34E5FA2D-71C6-404D-99A4-3B0D72115E27}" srcOrd="0" destOrd="0" presId="urn:microsoft.com/office/officeart/2005/8/layout/hierarchy3"/>
    <dgm:cxn modelId="{D84BAF0A-5979-4DB8-AACE-31ECA42BFB34}" type="presParOf" srcId="{34E5FA2D-71C6-404D-99A4-3B0D72115E27}" destId="{FB78F639-4C19-4AC6-94CB-9D2557164D77}" srcOrd="0" destOrd="0" presId="urn:microsoft.com/office/officeart/2005/8/layout/hierarchy3"/>
    <dgm:cxn modelId="{896DBBED-5B08-47E2-8E2A-2271F53BA91A}" type="presParOf" srcId="{34E5FA2D-71C6-404D-99A4-3B0D72115E27}" destId="{56E69E26-0F54-4BBC-AEAB-2C5D5CB164E1}" srcOrd="1" destOrd="0" presId="urn:microsoft.com/office/officeart/2005/8/layout/hierarchy3"/>
    <dgm:cxn modelId="{9EAAEEDF-BEF0-4459-8234-E5C08A983971}" type="presParOf" srcId="{AD2A5932-A274-4283-B78A-5CCCF5622792}" destId="{74C68780-6E75-4F72-91FE-D00BC74AE223}" srcOrd="1" destOrd="0" presId="urn:microsoft.com/office/officeart/2005/8/layout/hierarchy3"/>
    <dgm:cxn modelId="{D8FDACA7-05C1-41EB-9626-EFFAF45F9F31}" type="presParOf" srcId="{E36C36CB-56C9-4439-8C8C-8DE1918A9FC9}" destId="{35EC337E-B7EE-4609-8EBA-A4CCF5134C99}" srcOrd="1" destOrd="0" presId="urn:microsoft.com/office/officeart/2005/8/layout/hierarchy3"/>
    <dgm:cxn modelId="{92F6A124-A2D6-4CF2-8A6D-1699A2D4E9A4}" type="presParOf" srcId="{35EC337E-B7EE-4609-8EBA-A4CCF5134C99}" destId="{53C564DC-CD15-44D6-B53B-F81A10EE2B3A}" srcOrd="0" destOrd="0" presId="urn:microsoft.com/office/officeart/2005/8/layout/hierarchy3"/>
    <dgm:cxn modelId="{487D07D0-360D-4C0C-95A7-A45A4AD13E64}" type="presParOf" srcId="{53C564DC-CD15-44D6-B53B-F81A10EE2B3A}" destId="{6605D415-5AAE-4471-8341-64EFF7853A87}" srcOrd="0" destOrd="0" presId="urn:microsoft.com/office/officeart/2005/8/layout/hierarchy3"/>
    <dgm:cxn modelId="{A8ED0A7E-9894-4E77-91CA-B8C09F304F73}" type="presParOf" srcId="{53C564DC-CD15-44D6-B53B-F81A10EE2B3A}" destId="{4790B66E-AAD0-498B-9ECA-38458FD4AF78}" srcOrd="1" destOrd="0" presId="urn:microsoft.com/office/officeart/2005/8/layout/hierarchy3"/>
    <dgm:cxn modelId="{8FD3C6E2-111E-45C8-B3AD-D8FE551569A6}" type="presParOf" srcId="{35EC337E-B7EE-4609-8EBA-A4CCF5134C99}" destId="{F3E345E3-DB1F-4402-B858-A45C26BBFC9E}"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0ED39-4FF7-4BEE-9A68-37B0E14C647B}">
      <dsp:nvSpPr>
        <dsp:cNvPr id="0" name=""/>
        <dsp:cNvSpPr/>
      </dsp:nvSpPr>
      <dsp:spPr>
        <a:xfrm>
          <a:off x="317896" y="0"/>
          <a:ext cx="7250907" cy="2900363"/>
        </a:xfrm>
        <a:prstGeom prst="leftRightRibb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0930CB-CEC2-489E-8013-85012E8AEC6F}">
      <dsp:nvSpPr>
        <dsp:cNvPr id="0" name=""/>
        <dsp:cNvSpPr/>
      </dsp:nvSpPr>
      <dsp:spPr>
        <a:xfrm>
          <a:off x="1188005" y="507563"/>
          <a:ext cx="2392799" cy="14211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4460" rIns="0" bIns="133350" numCol="1" spcCol="1270" anchor="ctr" anchorCtr="0">
          <a:noAutofit/>
        </a:bodyPr>
        <a:lstStyle/>
        <a:p>
          <a:pPr marL="0" lvl="0" indent="0" algn="ctr" defTabSz="1555750">
            <a:lnSpc>
              <a:spcPct val="90000"/>
            </a:lnSpc>
            <a:spcBef>
              <a:spcPct val="0"/>
            </a:spcBef>
            <a:spcAft>
              <a:spcPct val="35000"/>
            </a:spcAft>
            <a:buNone/>
          </a:pPr>
          <a:r>
            <a:rPr lang="en-GB" sz="3500" kern="1200" dirty="0">
              <a:solidFill>
                <a:schemeClr val="accent3">
                  <a:lumMod val="50000"/>
                </a:schemeClr>
              </a:solidFill>
              <a:latin typeface="Source Sans 3" panose="020B0303030403020204" pitchFamily="34" charset="0"/>
            </a:rPr>
            <a:t>Fear of the Masses</a:t>
          </a:r>
        </a:p>
      </dsp:txBody>
      <dsp:txXfrm>
        <a:off x="1188005" y="507563"/>
        <a:ext cx="2392799" cy="1421177"/>
      </dsp:txXfrm>
    </dsp:sp>
    <dsp:sp modelId="{F2ADBE5F-EA24-4209-BBC5-52BCEC121F49}">
      <dsp:nvSpPr>
        <dsp:cNvPr id="0" name=""/>
        <dsp:cNvSpPr/>
      </dsp:nvSpPr>
      <dsp:spPr>
        <a:xfrm>
          <a:off x="3943350" y="971621"/>
          <a:ext cx="2827853" cy="14211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4460" rIns="0" bIns="133350" numCol="1" spcCol="1270" anchor="ctr" anchorCtr="0">
          <a:noAutofit/>
        </a:bodyPr>
        <a:lstStyle/>
        <a:p>
          <a:pPr marL="0" lvl="0" indent="0" algn="ctr" defTabSz="1555750">
            <a:lnSpc>
              <a:spcPct val="90000"/>
            </a:lnSpc>
            <a:spcBef>
              <a:spcPct val="0"/>
            </a:spcBef>
            <a:spcAft>
              <a:spcPct val="35000"/>
            </a:spcAft>
            <a:buNone/>
          </a:pPr>
          <a:r>
            <a:rPr lang="en-GB" sz="3500" kern="1200" dirty="0">
              <a:solidFill>
                <a:schemeClr val="accent3">
                  <a:lumMod val="50000"/>
                </a:schemeClr>
              </a:solidFill>
              <a:latin typeface="Source Sans 3" panose="020B0303030403020204" pitchFamily="34" charset="0"/>
            </a:rPr>
            <a:t>Fear of the Elite</a:t>
          </a:r>
        </a:p>
      </dsp:txBody>
      <dsp:txXfrm>
        <a:off x="3943350" y="971621"/>
        <a:ext cx="2827853" cy="14211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CB5C2-1514-4E97-9178-31ABD470CF68}">
      <dsp:nvSpPr>
        <dsp:cNvPr id="0" name=""/>
        <dsp:cNvSpPr/>
      </dsp:nvSpPr>
      <dsp:spPr>
        <a:xfrm>
          <a:off x="3118827" y="2700141"/>
          <a:ext cx="1649044" cy="1649044"/>
        </a:xfrm>
        <a:prstGeom prst="ellipse">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b="0" kern="1200" dirty="0">
              <a:solidFill>
                <a:schemeClr val="accent4">
                  <a:lumMod val="50000"/>
                </a:schemeClr>
              </a:solidFill>
              <a:latin typeface="Source Sans 3" panose="020B0303030403020204" pitchFamily="34" charset="0"/>
            </a:rPr>
            <a:t>[A] What are the positive outcomes of fear?</a:t>
          </a:r>
        </a:p>
      </dsp:txBody>
      <dsp:txXfrm>
        <a:off x="3360324" y="2941638"/>
        <a:ext cx="1166050" cy="1166050"/>
      </dsp:txXfrm>
    </dsp:sp>
    <dsp:sp modelId="{CFE260F6-6280-4A9A-97E3-712545392FD9}">
      <dsp:nvSpPr>
        <dsp:cNvPr id="0" name=""/>
        <dsp:cNvSpPr/>
      </dsp:nvSpPr>
      <dsp:spPr>
        <a:xfrm rot="10800000">
          <a:off x="803856" y="3289675"/>
          <a:ext cx="2187647" cy="469977"/>
        </a:xfrm>
        <a:prstGeom prst="lef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4AE452-919C-40DC-94E8-D4F544AE730B}">
      <dsp:nvSpPr>
        <dsp:cNvPr id="0" name=""/>
        <dsp:cNvSpPr/>
      </dsp:nvSpPr>
      <dsp:spPr>
        <a:xfrm>
          <a:off x="226691" y="3062931"/>
          <a:ext cx="1154330" cy="923464"/>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Font typeface="+mj-lt"/>
            <a:buNone/>
          </a:pPr>
          <a:r>
            <a:rPr lang="en-GB" sz="1400" b="0" kern="1200" dirty="0">
              <a:solidFill>
                <a:schemeClr val="accent4">
                  <a:lumMod val="50000"/>
                </a:schemeClr>
              </a:solidFill>
              <a:latin typeface="Source Sans 3" panose="020B0303030403020204" pitchFamily="34" charset="0"/>
            </a:rPr>
            <a:t>Stops you sinning</a:t>
          </a:r>
        </a:p>
      </dsp:txBody>
      <dsp:txXfrm>
        <a:off x="253738" y="3089978"/>
        <a:ext cx="1100236" cy="869370"/>
      </dsp:txXfrm>
    </dsp:sp>
    <dsp:sp modelId="{1CF76593-2E6B-43FF-A0C1-26A8C8761773}">
      <dsp:nvSpPr>
        <dsp:cNvPr id="0" name=""/>
        <dsp:cNvSpPr/>
      </dsp:nvSpPr>
      <dsp:spPr>
        <a:xfrm rot="12342857">
          <a:off x="1006441" y="2402092"/>
          <a:ext cx="2187647" cy="469977"/>
        </a:xfrm>
        <a:prstGeom prst="leftArrow">
          <a:avLst>
            <a:gd name="adj1" fmla="val 60000"/>
            <a:gd name="adj2" fmla="val 50000"/>
          </a:avLst>
        </a:prstGeom>
        <a:solidFill>
          <a:schemeClr val="accent3">
            <a:shade val="90000"/>
            <a:hueOff val="-3974"/>
            <a:satOff val="325"/>
            <a:lumOff val="16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8BE979-9CD7-4785-8720-F48EC96C5116}">
      <dsp:nvSpPr>
        <dsp:cNvPr id="0" name=""/>
        <dsp:cNvSpPr/>
      </dsp:nvSpPr>
      <dsp:spPr>
        <a:xfrm>
          <a:off x="537598" y="1700756"/>
          <a:ext cx="1154330" cy="923464"/>
        </a:xfrm>
        <a:prstGeom prst="roundRect">
          <a:avLst>
            <a:gd name="adj" fmla="val 10000"/>
          </a:avLst>
        </a:prstGeom>
        <a:solidFill>
          <a:schemeClr val="accent3">
            <a:shade val="80000"/>
            <a:hueOff val="-3962"/>
            <a:satOff val="747"/>
            <a:lumOff val="21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Font typeface="+mj-lt"/>
            <a:buNone/>
          </a:pPr>
          <a:r>
            <a:rPr lang="en-GB" sz="1400" b="0" kern="1200" dirty="0">
              <a:solidFill>
                <a:schemeClr val="accent4">
                  <a:lumMod val="50000"/>
                </a:schemeClr>
              </a:solidFill>
              <a:latin typeface="Source Sans 3" panose="020B0303030403020204" pitchFamily="34" charset="0"/>
            </a:rPr>
            <a:t>Makes you do good deeds</a:t>
          </a:r>
        </a:p>
      </dsp:txBody>
      <dsp:txXfrm>
        <a:off x="564645" y="1727803"/>
        <a:ext cx="1100236" cy="869370"/>
      </dsp:txXfrm>
    </dsp:sp>
    <dsp:sp modelId="{51106493-1436-43C0-8B33-BD7CACA2EDE4}">
      <dsp:nvSpPr>
        <dsp:cNvPr id="0" name=""/>
        <dsp:cNvSpPr/>
      </dsp:nvSpPr>
      <dsp:spPr>
        <a:xfrm rot="13885714">
          <a:off x="1574071" y="1690306"/>
          <a:ext cx="2187647" cy="469977"/>
        </a:xfrm>
        <a:prstGeom prst="leftArrow">
          <a:avLst>
            <a:gd name="adj1" fmla="val 60000"/>
            <a:gd name="adj2" fmla="val 50000"/>
          </a:avLst>
        </a:prstGeom>
        <a:solidFill>
          <a:schemeClr val="accent3">
            <a:shade val="90000"/>
            <a:hueOff val="-7948"/>
            <a:satOff val="649"/>
            <a:lumOff val="324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E2EA57-EEEB-45E5-90EE-E534C89A0DA9}">
      <dsp:nvSpPr>
        <dsp:cNvPr id="0" name=""/>
        <dsp:cNvSpPr/>
      </dsp:nvSpPr>
      <dsp:spPr>
        <a:xfrm>
          <a:off x="1408742" y="608376"/>
          <a:ext cx="1154330" cy="923464"/>
        </a:xfrm>
        <a:prstGeom prst="roundRect">
          <a:avLst>
            <a:gd name="adj" fmla="val 10000"/>
          </a:avLst>
        </a:prstGeom>
        <a:solidFill>
          <a:schemeClr val="accent3">
            <a:shade val="80000"/>
            <a:hueOff val="-7924"/>
            <a:satOff val="1494"/>
            <a:lumOff val="43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Font typeface="+mj-lt"/>
            <a:buNone/>
          </a:pPr>
          <a:r>
            <a:rPr lang="en-GB" sz="1400" b="0" kern="1200" dirty="0">
              <a:solidFill>
                <a:schemeClr val="accent4">
                  <a:lumMod val="50000"/>
                </a:schemeClr>
              </a:solidFill>
              <a:latin typeface="Source Sans 3" panose="020B0303030403020204" pitchFamily="34" charset="0"/>
            </a:rPr>
            <a:t>Allows you to benefit from reminders</a:t>
          </a:r>
        </a:p>
      </dsp:txBody>
      <dsp:txXfrm>
        <a:off x="1435789" y="635423"/>
        <a:ext cx="1100236" cy="869370"/>
      </dsp:txXfrm>
    </dsp:sp>
    <dsp:sp modelId="{C097F2EB-73C1-41AA-8A64-0E3C00FD4C69}">
      <dsp:nvSpPr>
        <dsp:cNvPr id="0" name=""/>
        <dsp:cNvSpPr/>
      </dsp:nvSpPr>
      <dsp:spPr>
        <a:xfrm rot="15428571">
          <a:off x="2394321" y="1295294"/>
          <a:ext cx="2187647" cy="469977"/>
        </a:xfrm>
        <a:prstGeom prst="leftArrow">
          <a:avLst>
            <a:gd name="adj1" fmla="val 60000"/>
            <a:gd name="adj2" fmla="val 50000"/>
          </a:avLst>
        </a:prstGeom>
        <a:solidFill>
          <a:schemeClr val="accent3">
            <a:shade val="90000"/>
            <a:hueOff val="-11922"/>
            <a:satOff val="974"/>
            <a:lumOff val="48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91D0A2-076A-4033-9211-D65ED55F692D}">
      <dsp:nvSpPr>
        <dsp:cNvPr id="0" name=""/>
        <dsp:cNvSpPr/>
      </dsp:nvSpPr>
      <dsp:spPr>
        <a:xfrm>
          <a:off x="2667581" y="2151"/>
          <a:ext cx="1154330" cy="923464"/>
        </a:xfrm>
        <a:prstGeom prst="roundRect">
          <a:avLst>
            <a:gd name="adj" fmla="val 10000"/>
          </a:avLst>
        </a:prstGeom>
        <a:solidFill>
          <a:schemeClr val="accent3">
            <a:shade val="80000"/>
            <a:hueOff val="-11886"/>
            <a:satOff val="2241"/>
            <a:lumOff val="64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Font typeface="+mj-lt"/>
            <a:buNone/>
          </a:pPr>
          <a:r>
            <a:rPr lang="en-GB" sz="1400" b="0" kern="1200" dirty="0">
              <a:solidFill>
                <a:schemeClr val="accent4">
                  <a:lumMod val="50000"/>
                </a:schemeClr>
              </a:solidFill>
              <a:latin typeface="Source Sans 3" panose="020B0303030403020204" pitchFamily="34" charset="0"/>
            </a:rPr>
            <a:t>No fear in the hereafter</a:t>
          </a:r>
        </a:p>
      </dsp:txBody>
      <dsp:txXfrm>
        <a:off x="2694628" y="29198"/>
        <a:ext cx="1100236" cy="869370"/>
      </dsp:txXfrm>
    </dsp:sp>
    <dsp:sp modelId="{DB61711E-6584-4253-8DE5-FEBB05E38ED4}">
      <dsp:nvSpPr>
        <dsp:cNvPr id="0" name=""/>
        <dsp:cNvSpPr/>
      </dsp:nvSpPr>
      <dsp:spPr>
        <a:xfrm rot="16971429">
          <a:off x="3304730" y="1295294"/>
          <a:ext cx="2187647" cy="469977"/>
        </a:xfrm>
        <a:prstGeom prst="leftArrow">
          <a:avLst>
            <a:gd name="adj1" fmla="val 60000"/>
            <a:gd name="adj2" fmla="val 50000"/>
          </a:avLst>
        </a:prstGeom>
        <a:solidFill>
          <a:schemeClr val="accent3">
            <a:shade val="90000"/>
            <a:hueOff val="-15896"/>
            <a:satOff val="1299"/>
            <a:lumOff val="648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6FA49E-747A-411E-81A7-C18C38CC2089}">
      <dsp:nvSpPr>
        <dsp:cNvPr id="0" name=""/>
        <dsp:cNvSpPr/>
      </dsp:nvSpPr>
      <dsp:spPr>
        <a:xfrm>
          <a:off x="4064787" y="2151"/>
          <a:ext cx="1154330" cy="923464"/>
        </a:xfrm>
        <a:prstGeom prst="roundRect">
          <a:avLst>
            <a:gd name="adj" fmla="val 10000"/>
          </a:avLst>
        </a:prstGeom>
        <a:solidFill>
          <a:schemeClr val="accent3">
            <a:shade val="80000"/>
            <a:hueOff val="-15848"/>
            <a:satOff val="2988"/>
            <a:lumOff val="86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Font typeface="+mj-lt"/>
            <a:buNone/>
          </a:pPr>
          <a:r>
            <a:rPr lang="en-GB" sz="1400" b="0" kern="1200" dirty="0">
              <a:solidFill>
                <a:schemeClr val="accent4">
                  <a:lumMod val="50000"/>
                </a:schemeClr>
              </a:solidFill>
              <a:latin typeface="Source Sans 3" panose="020B0303030403020204" pitchFamily="34" charset="0"/>
            </a:rPr>
            <a:t>Shade on the Day of Judgement</a:t>
          </a:r>
        </a:p>
      </dsp:txBody>
      <dsp:txXfrm>
        <a:off x="4091834" y="29198"/>
        <a:ext cx="1100236" cy="869370"/>
      </dsp:txXfrm>
    </dsp:sp>
    <dsp:sp modelId="{534766E4-7D08-49CF-938A-BC4C73DB4AB7}">
      <dsp:nvSpPr>
        <dsp:cNvPr id="0" name=""/>
        <dsp:cNvSpPr/>
      </dsp:nvSpPr>
      <dsp:spPr>
        <a:xfrm rot="18514286">
          <a:off x="4124980" y="1690306"/>
          <a:ext cx="2187647" cy="469977"/>
        </a:xfrm>
        <a:prstGeom prst="leftArrow">
          <a:avLst>
            <a:gd name="adj1" fmla="val 60000"/>
            <a:gd name="adj2" fmla="val 50000"/>
          </a:avLst>
        </a:prstGeom>
        <a:solidFill>
          <a:schemeClr val="accent3">
            <a:shade val="90000"/>
            <a:hueOff val="-19870"/>
            <a:satOff val="1624"/>
            <a:lumOff val="81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FCC923-C684-49D0-BD9C-7847413B6939}">
      <dsp:nvSpPr>
        <dsp:cNvPr id="0" name=""/>
        <dsp:cNvSpPr/>
      </dsp:nvSpPr>
      <dsp:spPr>
        <a:xfrm>
          <a:off x="5323626" y="608376"/>
          <a:ext cx="1154330" cy="923464"/>
        </a:xfrm>
        <a:prstGeom prst="roundRect">
          <a:avLst>
            <a:gd name="adj" fmla="val 10000"/>
          </a:avLst>
        </a:prstGeom>
        <a:solidFill>
          <a:schemeClr val="accent3">
            <a:shade val="80000"/>
            <a:hueOff val="-19810"/>
            <a:satOff val="3735"/>
            <a:lumOff val="108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Font typeface="+mj-lt"/>
            <a:buNone/>
          </a:pPr>
          <a:r>
            <a:rPr lang="en-GB" sz="1400" b="0" kern="1200" dirty="0">
              <a:solidFill>
                <a:schemeClr val="accent4">
                  <a:lumMod val="50000"/>
                </a:schemeClr>
              </a:solidFill>
              <a:latin typeface="Source Sans 3" panose="020B0303030403020204" pitchFamily="34" charset="0"/>
            </a:rPr>
            <a:t>Freedom from Hell-fire</a:t>
          </a:r>
        </a:p>
      </dsp:txBody>
      <dsp:txXfrm>
        <a:off x="5350673" y="635423"/>
        <a:ext cx="1100236" cy="869370"/>
      </dsp:txXfrm>
    </dsp:sp>
    <dsp:sp modelId="{73FB7433-1497-47DA-9CE7-3D5303F9C471}">
      <dsp:nvSpPr>
        <dsp:cNvPr id="0" name=""/>
        <dsp:cNvSpPr/>
      </dsp:nvSpPr>
      <dsp:spPr>
        <a:xfrm rot="20057143">
          <a:off x="4692610" y="2402092"/>
          <a:ext cx="2187647" cy="469977"/>
        </a:xfrm>
        <a:prstGeom prst="leftArrow">
          <a:avLst>
            <a:gd name="adj1" fmla="val 60000"/>
            <a:gd name="adj2" fmla="val 50000"/>
          </a:avLst>
        </a:prstGeom>
        <a:solidFill>
          <a:schemeClr val="accent3">
            <a:shade val="90000"/>
            <a:hueOff val="-23843"/>
            <a:satOff val="1948"/>
            <a:lumOff val="97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D27CB5-88CA-41BC-B3C4-F58152CBCB6E}">
      <dsp:nvSpPr>
        <dsp:cNvPr id="0" name=""/>
        <dsp:cNvSpPr/>
      </dsp:nvSpPr>
      <dsp:spPr>
        <a:xfrm>
          <a:off x="6194770" y="1700756"/>
          <a:ext cx="1154330" cy="923464"/>
        </a:xfrm>
        <a:prstGeom prst="roundRect">
          <a:avLst>
            <a:gd name="adj" fmla="val 10000"/>
          </a:avLst>
        </a:prstGeom>
        <a:solidFill>
          <a:schemeClr val="accent3">
            <a:shade val="80000"/>
            <a:hueOff val="-23772"/>
            <a:satOff val="4482"/>
            <a:lumOff val="12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Font typeface="+mj-lt"/>
            <a:buNone/>
          </a:pPr>
          <a:r>
            <a:rPr lang="en-GB" sz="1400" b="0" kern="1200" dirty="0">
              <a:solidFill>
                <a:schemeClr val="accent4">
                  <a:lumMod val="50000"/>
                </a:schemeClr>
              </a:solidFill>
              <a:latin typeface="Source Sans 3" panose="020B0303030403020204" pitchFamily="34" charset="0"/>
            </a:rPr>
            <a:t>Paradise</a:t>
          </a:r>
        </a:p>
      </dsp:txBody>
      <dsp:txXfrm>
        <a:off x="6221817" y="1727803"/>
        <a:ext cx="1100236" cy="869370"/>
      </dsp:txXfrm>
    </dsp:sp>
    <dsp:sp modelId="{12453EDF-C563-45AF-BD41-E65328EB3567}">
      <dsp:nvSpPr>
        <dsp:cNvPr id="0" name=""/>
        <dsp:cNvSpPr/>
      </dsp:nvSpPr>
      <dsp:spPr>
        <a:xfrm>
          <a:off x="4895195" y="3289675"/>
          <a:ext cx="2187647" cy="469977"/>
        </a:xfrm>
        <a:prstGeom prst="leftArrow">
          <a:avLst>
            <a:gd name="adj1" fmla="val 60000"/>
            <a:gd name="adj2" fmla="val 50000"/>
          </a:avLst>
        </a:prstGeom>
        <a:solidFill>
          <a:schemeClr val="accent3">
            <a:shade val="90000"/>
            <a:hueOff val="-27817"/>
            <a:satOff val="2273"/>
            <a:lumOff val="11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D49C13-6D61-4E5B-AE7B-9788E46A0797}">
      <dsp:nvSpPr>
        <dsp:cNvPr id="0" name=""/>
        <dsp:cNvSpPr/>
      </dsp:nvSpPr>
      <dsp:spPr>
        <a:xfrm>
          <a:off x="6505677" y="3062931"/>
          <a:ext cx="1154330" cy="923464"/>
        </a:xfrm>
        <a:prstGeom prst="roundRect">
          <a:avLst>
            <a:gd name="adj" fmla="val 10000"/>
          </a:avLst>
        </a:prstGeom>
        <a:solidFill>
          <a:schemeClr val="accent3">
            <a:shade val="80000"/>
            <a:hueOff val="-27734"/>
            <a:satOff val="5229"/>
            <a:lumOff val="15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Font typeface="+mj-lt"/>
            <a:buNone/>
          </a:pPr>
          <a:r>
            <a:rPr lang="en-GB" sz="1400" b="0" kern="1200" dirty="0">
              <a:solidFill>
                <a:schemeClr val="accent4">
                  <a:lumMod val="50000"/>
                </a:schemeClr>
              </a:solidFill>
              <a:latin typeface="Source Sans 3" panose="020B0303030403020204" pitchFamily="34" charset="0"/>
            </a:rPr>
            <a:t>Allah will be happy with you</a:t>
          </a:r>
        </a:p>
      </dsp:txBody>
      <dsp:txXfrm>
        <a:off x="6532724" y="3089978"/>
        <a:ext cx="1100236" cy="869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8F639-4C19-4AC6-94CB-9D2557164D77}">
      <dsp:nvSpPr>
        <dsp:cNvPr id="0" name=""/>
        <dsp:cNvSpPr/>
      </dsp:nvSpPr>
      <dsp:spPr>
        <a:xfrm>
          <a:off x="900" y="1092834"/>
          <a:ext cx="3278046" cy="1639023"/>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kern="1200" dirty="0">
              <a:solidFill>
                <a:schemeClr val="tx1"/>
              </a:solidFill>
              <a:latin typeface="Source Sans 3" panose="020B0303030403020204" pitchFamily="34" charset="0"/>
            </a:rPr>
            <a:t>ways in which we can increase our fear of Allah</a:t>
          </a:r>
        </a:p>
      </dsp:txBody>
      <dsp:txXfrm>
        <a:off x="48905" y="1140839"/>
        <a:ext cx="3182036" cy="1543013"/>
      </dsp:txXfrm>
    </dsp:sp>
    <dsp:sp modelId="{6605D415-5AAE-4471-8341-64EFF7853A87}">
      <dsp:nvSpPr>
        <dsp:cNvPr id="0" name=""/>
        <dsp:cNvSpPr/>
      </dsp:nvSpPr>
      <dsp:spPr>
        <a:xfrm>
          <a:off x="4098458" y="1092834"/>
          <a:ext cx="3278046" cy="1639023"/>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kern="1200" dirty="0">
              <a:solidFill>
                <a:schemeClr val="tx1"/>
              </a:solidFill>
              <a:latin typeface="Source Sans 3" panose="020B0303030403020204" pitchFamily="34" charset="0"/>
            </a:rPr>
            <a:t>benefits of fearing Allah</a:t>
          </a:r>
        </a:p>
      </dsp:txBody>
      <dsp:txXfrm>
        <a:off x="4146463" y="1140839"/>
        <a:ext cx="3182036" cy="154301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9A22F-82AB-4298-82D9-2F07DA0C7623}" type="datetimeFigureOut">
              <a:rPr lang="en-GB" smtClean="0"/>
              <a:t>13/01/2023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4D48A-EAF6-41CD-A8BC-17491EA739BA}" type="slidenum">
              <a:rPr lang="en-GB" smtClean="0"/>
              <a:t>‹#›</a:t>
            </a:fld>
            <a:endParaRPr lang="en-GB"/>
          </a:p>
        </p:txBody>
      </p:sp>
    </p:spTree>
    <p:extLst>
      <p:ext uri="{BB962C8B-B14F-4D97-AF65-F5344CB8AC3E}">
        <p14:creationId xmlns:p14="http://schemas.microsoft.com/office/powerpoint/2010/main" val="123123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Dead" TargetMode="External"/><Relationship Id="rId13" Type="http://schemas.openxmlformats.org/officeDocument/2006/relationships/hyperlink" Target="https://en.wikipedia.org/wiki/Claustrophobia" TargetMode="External"/><Relationship Id="rId3" Type="http://schemas.openxmlformats.org/officeDocument/2006/relationships/hyperlink" Target="https://en.wikipedia.org/wiki/Agoraphobia" TargetMode="External"/><Relationship Id="rId7" Type="http://schemas.openxmlformats.org/officeDocument/2006/relationships/hyperlink" Target="https://en.wikipedia.org/wiki/Death" TargetMode="External"/><Relationship Id="rId12" Type="http://schemas.openxmlformats.org/officeDocument/2006/relationships/hyperlink" Target="https://en.wikipedia.org/wiki/Muslim"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n.wikipedia.org/wiki/Necrophobia" TargetMode="External"/><Relationship Id="rId11" Type="http://schemas.openxmlformats.org/officeDocument/2006/relationships/hyperlink" Target="https://en.wikipedia.org/wiki/Islamophobia" TargetMode="External"/><Relationship Id="rId5" Type="http://schemas.openxmlformats.org/officeDocument/2006/relationships/hyperlink" Target="https://en.wikipedia.org/wiki/Water" TargetMode="External"/><Relationship Id="rId10" Type="http://schemas.openxmlformats.org/officeDocument/2006/relationships/hyperlink" Target="https://en.wikipedia.org/wiki/Alien_(law)" TargetMode="External"/><Relationship Id="rId4" Type="http://schemas.openxmlformats.org/officeDocument/2006/relationships/hyperlink" Target="https://en.wikipedia.org/wiki/Aquaphobia" TargetMode="External"/><Relationship Id="rId9" Type="http://schemas.openxmlformats.org/officeDocument/2006/relationships/hyperlink" Target="https://en.wikipedia.org/wiki/Xenophobi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niCL-oWB_E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GB" dirty="0"/>
              <a:t>Start session with Bismillah, Praises of Allah and </a:t>
            </a:r>
            <a:r>
              <a:rPr lang="en-GB" dirty="0" err="1"/>
              <a:t>Salawat</a:t>
            </a:r>
            <a:endParaRPr lang="en-GB" dirty="0"/>
          </a:p>
          <a:p>
            <a:pPr>
              <a:lnSpc>
                <a:spcPct val="120000"/>
              </a:lnSpc>
            </a:pPr>
            <a:r>
              <a:rPr lang="en-GB" dirty="0"/>
              <a:t>Resource article: https://lifewithallah.com/articles/heart/fearing-allah/</a:t>
            </a:r>
          </a:p>
          <a:p>
            <a:pPr>
              <a:lnSpc>
                <a:spcPct val="120000"/>
              </a:lnSpc>
            </a:pPr>
            <a:endParaRPr lang="en-GB" dirty="0"/>
          </a:p>
          <a:p>
            <a:pPr marL="171450" indent="-171450">
              <a:lnSpc>
                <a:spcPct val="120000"/>
              </a:lnSpc>
              <a:buFont typeface="Arial" panose="020B0604020202020204" pitchFamily="34" charset="0"/>
              <a:buChar char="•"/>
            </a:pPr>
            <a:r>
              <a:rPr lang="en-GB" dirty="0"/>
              <a:t>Feel free to adjust this ppt to your learners’ needs.</a:t>
            </a:r>
          </a:p>
          <a:p>
            <a:pPr marL="171450" indent="-171450">
              <a:lnSpc>
                <a:spcPct val="120000"/>
              </a:lnSpc>
              <a:buFont typeface="Arial" panose="020B0604020202020204" pitchFamily="34" charset="0"/>
              <a:buChar char="•"/>
            </a:pPr>
            <a:r>
              <a:rPr lang="en-GB" dirty="0"/>
              <a:t>The ppts sometimes assume prior knowledge and/or knowledge of Arabic.</a:t>
            </a:r>
          </a:p>
          <a:p>
            <a:pPr marL="171450" indent="-171450">
              <a:lnSpc>
                <a:spcPct val="120000"/>
              </a:lnSpc>
              <a:buFont typeface="Arial" panose="020B0604020202020204" pitchFamily="34" charset="0"/>
              <a:buChar char="•"/>
            </a:pPr>
            <a:r>
              <a:rPr lang="en-GB" dirty="0"/>
              <a:t>Read the notes before delivering the lesson.</a:t>
            </a:r>
          </a:p>
          <a:p>
            <a:pPr marL="171450" indent="-171450">
              <a:lnSpc>
                <a:spcPct val="120000"/>
              </a:lnSpc>
              <a:buFont typeface="Arial" panose="020B0604020202020204" pitchFamily="34" charset="0"/>
              <a:buChar char="•"/>
            </a:pPr>
            <a:r>
              <a:rPr lang="en-GB" dirty="0"/>
              <a:t>To make the lessons interactive, you will find ‘[A]’ = Activity throughout the slides. This can be done orally, in writing, on mini whiteboards (MWB), classroom board, flipchart paper, through discussion; alone, in pairs, groups etc, and through other methods. Vary the activity method to keep the learners engaged. </a:t>
            </a:r>
          </a:p>
          <a:p>
            <a:pPr marL="171450" indent="-171450">
              <a:lnSpc>
                <a:spcPct val="120000"/>
              </a:lnSpc>
              <a:buFont typeface="Arial" panose="020B0604020202020204" pitchFamily="34" charset="0"/>
              <a:buChar char="•"/>
            </a:pPr>
            <a:r>
              <a:rPr lang="en-GB" dirty="0"/>
              <a:t>LWA is not responsible for external links.</a:t>
            </a:r>
          </a:p>
          <a:p>
            <a:pPr>
              <a:lnSpc>
                <a:spcPct val="120000"/>
              </a:lnSpc>
            </a:pPr>
            <a:endParaRPr lang="en-GB" dirty="0"/>
          </a:p>
          <a:p>
            <a:pPr marL="171450" indent="-171450">
              <a:lnSpc>
                <a:spcPct val="120000"/>
              </a:lnSpc>
              <a:buFont typeface="Arial" panose="020B0604020202020204" pitchFamily="34" charset="0"/>
              <a:buChar char="•"/>
            </a:pPr>
            <a:r>
              <a:rPr lang="en-GB" dirty="0"/>
              <a:t>Teach with </a:t>
            </a:r>
            <a:r>
              <a:rPr lang="en-GB" dirty="0" err="1"/>
              <a:t>ikhlas</a:t>
            </a:r>
            <a:r>
              <a:rPr lang="en-GB" dirty="0"/>
              <a:t>, love, passion and genuine care for your students. Build a rapport, be positive and help them to increase their love for Allah and His Messenger </a:t>
            </a:r>
            <a:r>
              <a:rPr lang="ar-SA" sz="1000" dirty="0">
                <a:solidFill>
                  <a:srgbClr val="000000"/>
                </a:solidFill>
                <a:effectLst/>
                <a:ea typeface="Times New Roman" panose="02020603050405020304" pitchFamily="18" charset="0"/>
                <a:cs typeface="Calibri Light" panose="020F0302020204030204" pitchFamily="34" charset="0"/>
              </a:rPr>
              <a:t>ﷺ</a:t>
            </a:r>
            <a:r>
              <a:rPr lang="en-GB" sz="1000" dirty="0">
                <a:solidFill>
                  <a:srgbClr val="000000"/>
                </a:solidFill>
                <a:effectLst/>
                <a:ea typeface="Times New Roman" panose="02020603050405020304" pitchFamily="18" charset="0"/>
                <a:cs typeface="Calibri Light" panose="020F0302020204030204" pitchFamily="34" charset="0"/>
              </a:rPr>
              <a:t>.</a:t>
            </a:r>
          </a:p>
          <a:p>
            <a:pPr marL="171450" indent="-171450">
              <a:lnSpc>
                <a:spcPct val="120000"/>
              </a:lnSpc>
              <a:buFont typeface="Arial" panose="020B0604020202020204" pitchFamily="34" charset="0"/>
              <a:buChar char="•"/>
            </a:pPr>
            <a:r>
              <a:rPr lang="en-GB" i="0" dirty="0"/>
              <a:t>Please give us feedback on these slides by filling in this short feedback form (you can remain anonymous): https://forms.gle/yP45KNYEbemxT7hS6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E4D48A-EAF6-41CD-A8BC-17491EA739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97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witness so many earthquakes, floods, volcanoes, hurricanes and other disasters, but, unfortunately, we do not learn from these frightening incidents. We remain immersed in sin and fail to repent. Allah sends us minor punishments in this world to remind us to repent and turn back to Him. He says, “And We do not send signs except to frighten” (17:59). </a:t>
            </a:r>
          </a:p>
          <a:p>
            <a:endParaRPr lang="en-GB" dirty="0"/>
          </a:p>
          <a:p>
            <a:r>
              <a:rPr lang="en-GB" dirty="0"/>
              <a:t>The fear of Allah should be a deterrent, which leads us to stop sinning. Allah says,</a:t>
            </a:r>
          </a:p>
          <a:p>
            <a:pPr algn="ctr"/>
            <a:r>
              <a:rPr lang="ar-SA" b="1" dirty="0">
                <a:effectLst/>
              </a:rPr>
              <a:t>وَلِمَنْ خَافَ مَقَامَ رَبِّهِ جَنَّتَانِوَلِمَنْ خَافَ مَقَامَ رَبِّهِ جَنَّتَانِ</a:t>
            </a:r>
          </a:p>
          <a:p>
            <a:pPr algn="ctr"/>
            <a:r>
              <a:rPr lang="en-GB" b="1" i="1" dirty="0">
                <a:effectLst/>
              </a:rPr>
              <a:t>But for he who</a:t>
            </a:r>
            <a:r>
              <a:rPr lang="en-GB" i="1" dirty="0">
                <a:effectLst/>
              </a:rPr>
              <a:t> </a:t>
            </a:r>
            <a:r>
              <a:rPr lang="en-GB" b="1" i="1" dirty="0">
                <a:effectLst/>
              </a:rPr>
              <a:t>fears </a:t>
            </a:r>
            <a:r>
              <a:rPr lang="en-GB" i="1" dirty="0">
                <a:effectLst/>
              </a:rPr>
              <a:t>the standing before his Lord, there will be two gardens (i.e. in paradise).” (55:46</a:t>
            </a:r>
            <a:r>
              <a:rPr lang="en-GB" dirty="0">
                <a:effectLst/>
              </a:rPr>
              <a:t>)</a:t>
            </a:r>
          </a:p>
          <a:p>
            <a:r>
              <a:rPr lang="en-GB" i="1" dirty="0" err="1"/>
              <a:t>Mujāhid</a:t>
            </a:r>
            <a:r>
              <a:rPr lang="en-GB" i="1" dirty="0"/>
              <a:t> (</a:t>
            </a:r>
            <a:r>
              <a:rPr lang="en-GB" i="1" dirty="0" err="1"/>
              <a:t>raḥimahullāh</a:t>
            </a:r>
            <a:r>
              <a:rPr lang="en-GB" i="1" dirty="0"/>
              <a:t>) says regarding this verse: “It refers to a person who, when he intends to sin, remembers the standing before his Lord and </a:t>
            </a:r>
            <a:r>
              <a:rPr lang="en-GB" b="1" i="1" dirty="0"/>
              <a:t>stops himself from committing the sin</a:t>
            </a:r>
            <a:r>
              <a:rPr lang="en-GB" i="1" dirty="0"/>
              <a:t>.”</a:t>
            </a:r>
            <a:endParaRPr lang="en-GB" dirty="0"/>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12</a:t>
            </a:fld>
            <a:endParaRPr lang="en-GB"/>
          </a:p>
        </p:txBody>
      </p:sp>
    </p:spTree>
    <p:extLst>
      <p:ext uri="{BB962C8B-B14F-4D97-AF65-F5344CB8AC3E}">
        <p14:creationId xmlns:p14="http://schemas.microsoft.com/office/powerpoint/2010/main" val="188690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E4D48A-EAF6-41CD-A8BC-17491EA739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663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4">
                    <a:lumMod val="50000"/>
                  </a:schemeClr>
                </a:solidFill>
                <a:latin typeface="Source Sans 3" panose="020B0303030403020204" pitchFamily="34" charset="0"/>
              </a:rPr>
              <a:t>[A] What are the positive outcomes of fear?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chemeClr val="accent4">
                  <a:lumMod val="50000"/>
                </a:schemeClr>
              </a:solidFill>
              <a:latin typeface="Source Sans 3" panose="020B03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4">
                    <a:lumMod val="50000"/>
                  </a:schemeClr>
                </a:solidFill>
                <a:latin typeface="Source Sans 3" panose="020B0303030403020204" pitchFamily="34" charset="0"/>
              </a:rPr>
              <a:t>Complete worksheet.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4">
                    <a:lumMod val="50000"/>
                  </a:schemeClr>
                </a:solidFill>
                <a:latin typeface="Source Sans 3" panose="020B0303030403020204" pitchFamily="34" charset="0"/>
              </a:rPr>
              <a:t>Please find worksheet under the lesson on https://lifewithallah.com/teaching-resources/</a:t>
            </a: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14</a:t>
            </a:fld>
            <a:endParaRPr lang="en-GB"/>
          </a:p>
        </p:txBody>
      </p:sp>
    </p:spTree>
    <p:extLst>
      <p:ext uri="{BB962C8B-B14F-4D97-AF65-F5344CB8AC3E}">
        <p14:creationId xmlns:p14="http://schemas.microsoft.com/office/powerpoint/2010/main" val="168164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E4D48A-EAF6-41CD-A8BC-17491EA739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98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err="1"/>
              <a:t>Du’a</a:t>
            </a:r>
            <a:r>
              <a:rPr lang="en-US" dirty="0"/>
              <a:t> after </a:t>
            </a:r>
            <a:r>
              <a:rPr lang="en-US" dirty="0" err="1"/>
              <a:t>tashahhud</a:t>
            </a:r>
            <a:r>
              <a:rPr lang="en-US" dirty="0"/>
              <a:t> before </a:t>
            </a:r>
            <a:r>
              <a:rPr lang="en-US" dirty="0" err="1"/>
              <a:t>salam</a:t>
            </a:r>
            <a:endParaRPr lang="en-US" dirty="0"/>
          </a:p>
          <a:p>
            <a:endParaRPr lang="en-US" dirty="0"/>
          </a:p>
          <a:p>
            <a:r>
              <a:rPr lang="en-GB" dirty="0"/>
              <a:t>(Nasā’ī 1305)</a:t>
            </a:r>
          </a:p>
          <a:p>
            <a:endParaRPr lang="en-GB" dirty="0"/>
          </a:p>
          <a:p>
            <a:endParaRPr lang="en-GB" dirty="0"/>
          </a:p>
          <a:p>
            <a:pPr marL="0" marR="0" lvl="0" indent="0" algn="r" defTabSz="914400" rtl="0" eaLnBrk="1" fontAlgn="auto" latinLnBrk="0" hangingPunct="1">
              <a:lnSpc>
                <a:spcPct val="100000"/>
              </a:lnSpc>
              <a:spcBef>
                <a:spcPts val="0"/>
              </a:spcBef>
              <a:spcAft>
                <a:spcPts val="0"/>
              </a:spcAft>
              <a:buClrTx/>
              <a:buSzTx/>
              <a:buFontTx/>
              <a:buNone/>
              <a:tabLst/>
              <a:defRPr/>
            </a:pPr>
            <a:r>
              <a:rPr lang="ar-SA" b="1" dirty="0">
                <a:effectLst/>
              </a:rPr>
              <a:t>اَللّٰهُمَّ بِعِلْمِكَ الْغَيْبَ ، وَقُدْرَتِكَ عَلَى الْخَلْقِ ، أَحْيِـنِـيْ مَا عَلِمْتَ الْحَـيَاةَ خَيْرًا لِّيْ ، وَتَوَفَّنِيْ إِذَا عَلِمْتَ الْوَفَاةَ خَيْرًا لِّيْ ، اَللّٰهُمَّ وَأَسْأَلُكَ خَشْيَتَكَ فِي الْغَيْبِ وَالشَّهَادَةِ ، وَأَسْأَلُكَ كَلِمَةَ الْحَقِّ فِي الرِّضَا وَالْغَضَبِ ، وَأَسْأَلُكَ الْقَصْدَ فِي الْفَقْرِ وَالْغِنَىٰ ، وَأَسْأَلُكَ نَعِيْمًا لَّا يَنْفَدُ ، وَأَسْأَلُكَ قُرَّةَ عَيْنٍ لَّا تَنْقَطِعُ ، وَأَسْأَلُكَ الرِّضَا بَعْدَ الْقَضَاءِ ، وَأَسْأَلُكَ بَرْدَ الْعَيْشِ بَعْدَ الْمَوْتِ ، وَأَسْأَلُكَ لَذَّةَ النَّظَرِ إِلَىٰ وَجْهِكَ ، وَالشَّوْقَ إِلَىٰ لِقَائِكَ ، فِيْ غَيْرِ ضَرَّاءَ مُضِرَّةٍ ، وَلَا فِتْنَةٍ مُّضِلَّةٍ ، اَللّٰهُمَّ زَيِّنَّا بِزِيْنَةِ الْإِيْمَانِ ، وَاجْعَلْنَا هُدَاةً مُّهْتَدِيْنَ</a:t>
            </a: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17</a:t>
            </a:fld>
            <a:endParaRPr lang="en-GB"/>
          </a:p>
        </p:txBody>
      </p:sp>
    </p:spTree>
    <p:extLst>
      <p:ext uri="{BB962C8B-B14F-4D97-AF65-F5344CB8AC3E}">
        <p14:creationId xmlns:p14="http://schemas.microsoft.com/office/powerpoint/2010/main" val="2604308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or more minutes.</a:t>
            </a:r>
          </a:p>
          <a:p>
            <a:endParaRPr lang="en-US" dirty="0"/>
          </a:p>
          <a:p>
            <a:r>
              <a:rPr lang="en-US" dirty="0"/>
              <a:t>In this series of lessons (on the actions and diseases of the heart), ask learners/participants to keep a reflective journal. Tell them that you will not be checking it, and it is personal to them. Ask them: reflect on what we have discussed today, and jot down some key reflections. How does it link to your life? How would you like to incorporate *today’s action of the heart* / eliminate *today’s disease of the heart* in your life? How are you going to attain Allah’s closeness through it? Write down at least 1 tangible thing you are going to do/not do.</a:t>
            </a:r>
          </a:p>
          <a:p>
            <a:endParaRPr lang="en-US" dirty="0"/>
          </a:p>
          <a:p>
            <a:r>
              <a:rPr lang="en-US" dirty="0"/>
              <a:t>Each week, ask them to review last week’s and if they did/stopped doing what they wrote down in the previous week. </a:t>
            </a:r>
          </a:p>
          <a:p>
            <a:endParaRPr lang="en-US" dirty="0"/>
          </a:p>
          <a:p>
            <a:r>
              <a:rPr lang="en-US" dirty="0"/>
              <a:t>At the end of the term/end of sessions, ask them to do a complete review, to remind themselves. </a:t>
            </a:r>
          </a:p>
          <a:p>
            <a:endParaRPr lang="en-US" dirty="0"/>
          </a:p>
          <a:p>
            <a:r>
              <a:rPr lang="en-US" dirty="0"/>
              <a:t>(</a:t>
            </a:r>
            <a:r>
              <a:rPr lang="en-US" dirty="0" err="1"/>
              <a:t>Tafakkur</a:t>
            </a:r>
            <a:r>
              <a:rPr lang="en-US" dirty="0"/>
              <a:t> and reflection are key aspects of journeying to Allah. It is not enough to provide learners with information, but to give them some quiet space and time to think and reflect.)</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E4D48A-EAF6-41CD-A8BC-17491EA739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2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19</a:t>
            </a:fld>
            <a:endParaRPr lang="en-GB"/>
          </a:p>
        </p:txBody>
      </p:sp>
    </p:spTree>
    <p:extLst>
      <p:ext uri="{BB962C8B-B14F-4D97-AF65-F5344CB8AC3E}">
        <p14:creationId xmlns:p14="http://schemas.microsoft.com/office/powerpoint/2010/main" val="2134565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SLIDE: </a:t>
            </a:r>
          </a:p>
          <a:p>
            <a:pPr marL="171450" indent="-171450">
              <a:buFont typeface="Arial" panose="020B0604020202020204" pitchFamily="34" charset="0"/>
              <a:buChar char="•"/>
            </a:pPr>
            <a:r>
              <a:rPr lang="en-GB" dirty="0"/>
              <a:t>For this slide to show in this PPT when presenting, right click on the slide selection on the left hand side, and select “Hide Slide” to unhide the slide ]</a:t>
            </a: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20</a:t>
            </a:fld>
            <a:endParaRPr lang="en-GB"/>
          </a:p>
        </p:txBody>
      </p:sp>
    </p:spTree>
    <p:extLst>
      <p:ext uri="{BB962C8B-B14F-4D97-AF65-F5344CB8AC3E}">
        <p14:creationId xmlns:p14="http://schemas.microsoft.com/office/powerpoint/2010/main" val="294250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Define these (extension task)</a:t>
            </a:r>
          </a:p>
          <a:p>
            <a:r>
              <a:rPr lang="en-GB" dirty="0"/>
              <a:t>Match the following (all)</a:t>
            </a:r>
          </a:p>
          <a:p>
            <a:pPr rtl="0" eaLnBrk="1" fontAlgn="t" latinLnBrk="0" hangingPunct="1"/>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hlinkClick r:id="rId3"/>
              </a:rPr>
              <a:t>Agoraphobia</a:t>
            </a:r>
            <a:r>
              <a:rPr lang="en-GB" sz="1200" b="0" i="0" u="none" strike="noStrike" kern="1200" dirty="0">
                <a:solidFill>
                  <a:schemeClr val="tx1"/>
                </a:solidFill>
                <a:effectLst/>
                <a:latin typeface="+mn-lt"/>
                <a:ea typeface="+mn-ea"/>
                <a:cs typeface="+mn-cs"/>
              </a:rPr>
              <a:t> – fear of open places</a:t>
            </a:r>
          </a:p>
          <a:p>
            <a:pPr rtl="0" eaLnBrk="1" fontAlgn="t" latinLnBrk="0" hangingPunct="1"/>
            <a:r>
              <a:rPr lang="en-GB" sz="1200" b="0" i="0" u="none" strike="noStrike" kern="1200" dirty="0">
                <a:solidFill>
                  <a:schemeClr val="tx1"/>
                </a:solidFill>
                <a:effectLst/>
                <a:latin typeface="+mn-lt"/>
                <a:ea typeface="+mn-ea"/>
                <a:cs typeface="+mn-cs"/>
                <a:hlinkClick r:id="rId4"/>
              </a:rPr>
              <a:t>Aquaphobia</a:t>
            </a:r>
            <a:r>
              <a:rPr lang="en-GB" sz="1200" b="0" i="0" u="none" strike="noStrike" kern="1200" dirty="0">
                <a:solidFill>
                  <a:schemeClr val="tx1"/>
                </a:solidFill>
                <a:effectLst/>
                <a:latin typeface="+mn-lt"/>
                <a:ea typeface="+mn-ea"/>
                <a:cs typeface="+mn-cs"/>
              </a:rPr>
              <a:t> – fear of </a:t>
            </a:r>
            <a:r>
              <a:rPr lang="en-GB" sz="1200" b="0" i="0" u="none" strike="noStrike" kern="1200" dirty="0">
                <a:solidFill>
                  <a:schemeClr val="tx1"/>
                </a:solidFill>
                <a:effectLst/>
                <a:latin typeface="+mn-lt"/>
                <a:ea typeface="+mn-ea"/>
                <a:cs typeface="+mn-cs"/>
                <a:hlinkClick r:id="rId5"/>
              </a:rPr>
              <a:t>water</a:t>
            </a:r>
            <a:r>
              <a:rPr lang="en-GB" sz="1200" b="0" i="0" u="none" strike="noStrike" kern="1200" dirty="0">
                <a:solidFill>
                  <a:schemeClr val="tx1"/>
                </a:solidFill>
                <a:effectLst/>
                <a:latin typeface="+mn-lt"/>
                <a:ea typeface="+mn-ea"/>
                <a:cs typeface="+mn-cs"/>
              </a:rPr>
              <a:t>.</a:t>
            </a:r>
          </a:p>
          <a:p>
            <a:pPr rtl="0" eaLnBrk="1" fontAlgn="t" latinLnBrk="0" hangingPunct="1"/>
            <a:r>
              <a:rPr lang="en-GB" sz="1200" b="0" i="0" u="none" strike="noStrike" kern="1200" dirty="0">
                <a:solidFill>
                  <a:schemeClr val="tx1"/>
                </a:solidFill>
                <a:effectLst/>
                <a:latin typeface="+mn-lt"/>
                <a:ea typeface="+mn-ea"/>
                <a:cs typeface="+mn-cs"/>
                <a:hlinkClick r:id="rId6"/>
              </a:rPr>
              <a:t>Necrophobia</a:t>
            </a:r>
            <a:r>
              <a:rPr lang="en-GB" sz="1200" b="0" i="0" u="none" strike="noStrike" kern="1200" dirty="0">
                <a:solidFill>
                  <a:schemeClr val="tx1"/>
                </a:solidFill>
                <a:effectLst/>
                <a:latin typeface="+mn-lt"/>
                <a:ea typeface="+mn-ea"/>
                <a:cs typeface="+mn-cs"/>
              </a:rPr>
              <a:t> – fear of </a:t>
            </a:r>
            <a:r>
              <a:rPr lang="en-GB" sz="1200" b="0" i="0" u="none" strike="noStrike" kern="1200" dirty="0">
                <a:solidFill>
                  <a:schemeClr val="tx1"/>
                </a:solidFill>
                <a:effectLst/>
                <a:latin typeface="+mn-lt"/>
                <a:ea typeface="+mn-ea"/>
                <a:cs typeface="+mn-cs"/>
                <a:hlinkClick r:id="rId7"/>
              </a:rPr>
              <a:t>death</a:t>
            </a:r>
            <a:r>
              <a:rPr lang="en-GB" sz="1200" b="0" i="0" u="none" strike="noStrike" kern="1200" dirty="0">
                <a:solidFill>
                  <a:schemeClr val="tx1"/>
                </a:solidFill>
                <a:effectLst/>
                <a:latin typeface="+mn-lt"/>
                <a:ea typeface="+mn-ea"/>
                <a:cs typeface="+mn-cs"/>
              </a:rPr>
              <a:t> or the </a:t>
            </a:r>
            <a:r>
              <a:rPr lang="en-GB" sz="1200" b="0" i="0" u="none" strike="noStrike" kern="1200" dirty="0">
                <a:solidFill>
                  <a:schemeClr val="tx1"/>
                </a:solidFill>
                <a:effectLst/>
                <a:latin typeface="+mn-lt"/>
                <a:ea typeface="+mn-ea"/>
                <a:cs typeface="+mn-cs"/>
                <a:hlinkClick r:id="rId8"/>
              </a:rPr>
              <a:t>dead</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hlinkClick r:id="rId9"/>
              </a:rPr>
              <a:t>Xenophobia</a:t>
            </a:r>
            <a:r>
              <a:rPr lang="en-GB" sz="1200" b="0" i="0" u="none" strike="noStrike" kern="1200" dirty="0">
                <a:solidFill>
                  <a:schemeClr val="tx1"/>
                </a:solidFill>
                <a:effectLst/>
                <a:latin typeface="+mn-lt"/>
                <a:ea typeface="+mn-ea"/>
                <a:cs typeface="+mn-cs"/>
              </a:rPr>
              <a:t> – fear of strangers, </a:t>
            </a:r>
            <a:r>
              <a:rPr lang="en-GB" sz="1200" b="0" i="0" u="none" strike="noStrike" kern="1200" dirty="0">
                <a:solidFill>
                  <a:schemeClr val="tx1"/>
                </a:solidFill>
                <a:effectLst/>
                <a:latin typeface="+mn-lt"/>
                <a:ea typeface="+mn-ea"/>
                <a:cs typeface="+mn-cs"/>
                <a:hlinkClick r:id="rId10"/>
              </a:rPr>
              <a:t>foreigners</a:t>
            </a:r>
            <a:r>
              <a:rPr lang="en-GB" sz="1200" b="0" i="0" u="none" strike="noStrike" kern="1200" dirty="0">
                <a:solidFill>
                  <a:schemeClr val="tx1"/>
                </a:solidFill>
                <a:effectLst/>
                <a:latin typeface="+mn-lt"/>
                <a:ea typeface="+mn-ea"/>
                <a:cs typeface="+mn-cs"/>
              </a:rPr>
              <a:t>, or aliens</a:t>
            </a:r>
          </a:p>
          <a:p>
            <a:pPr rtl="0" eaLnBrk="1" fontAlgn="t" latinLnBrk="0" hangingPunct="1"/>
            <a:r>
              <a:rPr lang="en-GB" sz="1200" b="0" i="0" u="none" strike="noStrike" kern="1200" dirty="0">
                <a:solidFill>
                  <a:schemeClr val="tx1"/>
                </a:solidFill>
                <a:effectLst/>
                <a:latin typeface="+mn-lt"/>
                <a:ea typeface="+mn-ea"/>
                <a:cs typeface="+mn-cs"/>
                <a:hlinkClick r:id="rId11"/>
              </a:rPr>
              <a:t>Islamophobia</a:t>
            </a:r>
            <a:r>
              <a:rPr lang="en-GB" sz="1200" b="0" i="0" u="none" strike="noStrike" kern="1200" dirty="0">
                <a:solidFill>
                  <a:schemeClr val="tx1"/>
                </a:solidFill>
                <a:effectLst/>
                <a:latin typeface="+mn-lt"/>
                <a:ea typeface="+mn-ea"/>
                <a:cs typeface="+mn-cs"/>
              </a:rPr>
              <a:t> – fear of </a:t>
            </a:r>
            <a:r>
              <a:rPr lang="en-GB" sz="1200" b="0" i="0" u="none" strike="noStrike" kern="1200" dirty="0">
                <a:solidFill>
                  <a:schemeClr val="tx1"/>
                </a:solidFill>
                <a:effectLst/>
                <a:latin typeface="+mn-lt"/>
                <a:ea typeface="+mn-ea"/>
                <a:cs typeface="+mn-cs"/>
                <a:hlinkClick r:id="rId12"/>
              </a:rPr>
              <a:t>Muslims</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hlinkClick r:id="rId13"/>
              </a:rPr>
              <a:t>Claustrophobia</a:t>
            </a:r>
            <a:r>
              <a:rPr lang="en-GB" sz="1200" b="0" i="0" u="none" strike="noStrike" kern="1200" dirty="0">
                <a:solidFill>
                  <a:schemeClr val="tx1"/>
                </a:solidFill>
                <a:effectLst/>
                <a:latin typeface="+mn-lt"/>
                <a:ea typeface="+mn-ea"/>
                <a:cs typeface="+mn-cs"/>
              </a:rPr>
              <a:t> – fear of having no escape and being closed in</a:t>
            </a:r>
          </a:p>
          <a:p>
            <a:endParaRPr lang="en-GB" dirty="0"/>
          </a:p>
        </p:txBody>
      </p:sp>
      <p:sp>
        <p:nvSpPr>
          <p:cNvPr id="4" name="Slide Number Placeholder 3"/>
          <p:cNvSpPr>
            <a:spLocks noGrp="1"/>
          </p:cNvSpPr>
          <p:nvPr>
            <p:ph type="sldNum" sz="quarter" idx="10"/>
          </p:nvPr>
        </p:nvSpPr>
        <p:spPr/>
        <p:txBody>
          <a:bodyPr/>
          <a:lstStyle/>
          <a:p>
            <a:fld id="{987108CB-FABA-4836-B225-10C4D1D61522}"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920891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Fear (</a:t>
            </a:r>
            <a:r>
              <a:rPr lang="en-GB" dirty="0" err="1"/>
              <a:t>khawf</a:t>
            </a:r>
            <a:r>
              <a:rPr lang="en-GB" dirty="0"/>
              <a:t>) is an integral part of </a:t>
            </a:r>
            <a:r>
              <a:rPr lang="en-GB" dirty="0" err="1"/>
              <a:t>īmān</a:t>
            </a:r>
            <a:r>
              <a:rPr lang="en-GB" dirty="0"/>
              <a:t>. Allah says, “…So do not fear them, </a:t>
            </a:r>
            <a:r>
              <a:rPr lang="en-GB" b="1" dirty="0"/>
              <a:t>but fear Me if you are (true) believers</a:t>
            </a:r>
            <a:r>
              <a:rPr lang="en-GB" dirty="0"/>
              <a:t>” (3:175). </a:t>
            </a:r>
          </a:p>
        </p:txBody>
      </p:sp>
      <p:sp>
        <p:nvSpPr>
          <p:cNvPr id="4" name="Slide Number Placeholder 3"/>
          <p:cNvSpPr>
            <a:spLocks noGrp="1"/>
          </p:cNvSpPr>
          <p:nvPr>
            <p:ph type="sldNum" sz="quarter" idx="5"/>
          </p:nvPr>
        </p:nvSpPr>
        <p:spPr/>
        <p:txBody>
          <a:bodyPr/>
          <a:lstStyle/>
          <a:p>
            <a:fld id="{72E4D48A-EAF6-41CD-A8BC-17491EA739BA}" type="slidenum">
              <a:rPr lang="en-GB" smtClean="0"/>
              <a:t>4</a:t>
            </a:fld>
            <a:endParaRPr lang="en-GB"/>
          </a:p>
        </p:txBody>
      </p:sp>
    </p:spTree>
    <p:extLst>
      <p:ext uri="{BB962C8B-B14F-4D97-AF65-F5344CB8AC3E}">
        <p14:creationId xmlns:p14="http://schemas.microsoft.com/office/powerpoint/2010/main" val="3780136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Allah says, “Of all of Allah’s servants, only the knowledgeable (of His might) are truly in awe of Him” (35:28).</a:t>
            </a:r>
          </a:p>
          <a:p>
            <a:endParaRPr lang="ar-EG" dirty="0"/>
          </a:p>
          <a:p>
            <a:r>
              <a:rPr lang="en-GB" dirty="0"/>
              <a:t>The fear of Allah is unique to other types of fears. In life, you tend to run away from things you fear. For example, anyone who is scared of spiders or rodents will freeze or run upon seeing them. However, fearing Allah (</a:t>
            </a:r>
            <a:r>
              <a:rPr lang="en-GB" dirty="0" err="1"/>
              <a:t>subḥānahū</a:t>
            </a:r>
            <a:r>
              <a:rPr lang="en-GB" dirty="0"/>
              <a:t> </a:t>
            </a:r>
            <a:r>
              <a:rPr lang="en-GB" dirty="0" err="1"/>
              <a:t>wa</a:t>
            </a:r>
            <a:r>
              <a:rPr lang="en-GB" dirty="0"/>
              <a:t> </a:t>
            </a:r>
            <a:r>
              <a:rPr lang="en-GB" dirty="0" err="1"/>
              <a:t>taʿālā</a:t>
            </a:r>
            <a:r>
              <a:rPr lang="en-GB" dirty="0"/>
              <a:t>) is unique and beautiful. It makes you run to Him, and not away from Him. The more you fear Him, the more you turn to Him.</a:t>
            </a:r>
          </a:p>
          <a:p>
            <a:endParaRPr lang="en-GB" dirty="0"/>
          </a:p>
          <a:p>
            <a:r>
              <a:rPr lang="en-GB" dirty="0"/>
              <a:t>A fear of worldly matters is usually accompanied with a dislike of it. However, the fear of Allah is coupled with love and respect for Him, since you are in awe of Him.</a:t>
            </a:r>
          </a:p>
          <a:p>
            <a:endParaRPr lang="en-GB" dirty="0"/>
          </a:p>
          <a:p>
            <a:r>
              <a:rPr lang="en-GB" dirty="0"/>
              <a:t>Although Allah is beyond all worldly examples, think of an elderly grandfather or an older person who is well-respected. As soon as he enters the room, everyone falls quiet out of respect for him. The silence is not because he is a tyrant of the household; rather, it is because of the respect that his family accords him. This type of fear is known as </a:t>
            </a:r>
            <a:r>
              <a:rPr lang="en-GB" dirty="0" err="1"/>
              <a:t>haybah</a:t>
            </a:r>
            <a:r>
              <a:rPr lang="en-GB" dirty="0"/>
              <a:t> or </a:t>
            </a:r>
            <a:r>
              <a:rPr lang="en-GB" dirty="0" err="1"/>
              <a:t>khashyah</a:t>
            </a:r>
            <a:r>
              <a:rPr lang="en-GB" dirty="0"/>
              <a:t>, a reverential type of fear.</a:t>
            </a:r>
          </a:p>
          <a:p>
            <a:endParaRPr lang="en-GB" dirty="0"/>
          </a:p>
          <a:p>
            <a:r>
              <a:rPr lang="en-GB" dirty="0"/>
              <a:t>It is this emotion that the senior Companion </a:t>
            </a:r>
            <a:r>
              <a:rPr lang="en-GB" dirty="0" err="1"/>
              <a:t>ʿAmr</a:t>
            </a:r>
            <a:r>
              <a:rPr lang="en-GB" dirty="0"/>
              <a:t> b. al-</a:t>
            </a:r>
            <a:r>
              <a:rPr lang="en-GB" dirty="0" err="1"/>
              <a:t>ʿĀṣ</a:t>
            </a:r>
            <a:r>
              <a:rPr lang="en-GB" dirty="0"/>
              <a:t> (</a:t>
            </a:r>
            <a:r>
              <a:rPr lang="en-GB" dirty="0" err="1"/>
              <a:t>raḍiy</a:t>
            </a:r>
            <a:r>
              <a:rPr lang="en-GB" dirty="0"/>
              <a:t> </a:t>
            </a:r>
            <a:r>
              <a:rPr lang="en-GB" dirty="0" err="1"/>
              <a:t>Allāhu</a:t>
            </a:r>
            <a:r>
              <a:rPr lang="en-GB" dirty="0"/>
              <a:t> </a:t>
            </a:r>
            <a:r>
              <a:rPr lang="en-GB" dirty="0" err="1"/>
              <a:t>ʿanhu</a:t>
            </a:r>
            <a:r>
              <a:rPr lang="en-GB" dirty="0"/>
              <a:t>) felt when he was in the presence of the Messenger of Allah </a:t>
            </a:r>
            <a:r>
              <a:rPr lang="ar-IQ" dirty="0"/>
              <a:t>ﷺ. </a:t>
            </a:r>
            <a:r>
              <a:rPr lang="en-GB" dirty="0"/>
              <a:t>He said even though the Prophet </a:t>
            </a:r>
            <a:r>
              <a:rPr lang="ar-IQ" dirty="0"/>
              <a:t>ﷺ </a:t>
            </a:r>
            <a:r>
              <a:rPr lang="en-GB" dirty="0"/>
              <a:t>was the most beloved of people to him, he could not describe him. This is because whenever he was in his company, he was unable to look directly at his blessed face. He would lower his head and humbly gaze downwards, out of deep respect and awe.</a:t>
            </a:r>
          </a:p>
          <a:p>
            <a:endParaRPr lang="en-GB" dirty="0"/>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6</a:t>
            </a:fld>
            <a:endParaRPr lang="en-GB"/>
          </a:p>
        </p:txBody>
      </p:sp>
    </p:spTree>
    <p:extLst>
      <p:ext uri="{BB962C8B-B14F-4D97-AF65-F5344CB8AC3E}">
        <p14:creationId xmlns:p14="http://schemas.microsoft.com/office/powerpoint/2010/main" val="307920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https://www.youtube.com/watch?v=niCL-oWB_EA</a:t>
            </a:r>
            <a:endParaRPr lang="en-GB" dirty="0"/>
          </a:p>
          <a:p>
            <a:r>
              <a:rPr lang="en-GB" b="1" dirty="0"/>
              <a:t>The Awe and Majesty of Allah (Last Miracle)</a:t>
            </a:r>
          </a:p>
          <a:p>
            <a:endParaRPr lang="en-GB" dirty="0"/>
          </a:p>
          <a:p>
            <a:endParaRPr lang="en-GB" dirty="0"/>
          </a:p>
          <a:p>
            <a:r>
              <a:rPr lang="en-GB" dirty="0"/>
              <a:t>The fear of Allah (</a:t>
            </a:r>
            <a:r>
              <a:rPr lang="en-GB" dirty="0" err="1"/>
              <a:t>subḥānahū</a:t>
            </a:r>
            <a:r>
              <a:rPr lang="en-GB" dirty="0"/>
              <a:t> </a:t>
            </a:r>
            <a:r>
              <a:rPr lang="en-GB" dirty="0" err="1"/>
              <a:t>wa</a:t>
            </a:r>
            <a:r>
              <a:rPr lang="en-GB" dirty="0"/>
              <a:t> </a:t>
            </a:r>
            <a:r>
              <a:rPr lang="en-GB" dirty="0" err="1"/>
              <a:t>taʿālā</a:t>
            </a:r>
            <a:r>
              <a:rPr lang="en-GB" dirty="0"/>
              <a:t>) is not an irrational fear. It is a fear built on knowledge. </a:t>
            </a:r>
            <a:r>
              <a:rPr lang="en-GB" b="1" dirty="0"/>
              <a:t>The more you get to know Him, the more you fear Him</a:t>
            </a:r>
            <a:r>
              <a:rPr lang="en-GB" dirty="0"/>
              <a:t>. You are in constant awe of His majesty, greatness and power. Allah says, “Of all of Allah’s servants, only the knowledgeable (of His might) are truly in awe of Him” (35:28).</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should always think of the grandeur, magnificence and power of Allah</a:t>
            </a:r>
          </a:p>
          <a:p>
            <a:endParaRPr lang="en-GB" dirty="0"/>
          </a:p>
          <a:p>
            <a:r>
              <a:rPr lang="en-GB" dirty="0"/>
              <a:t>We should reflect regularly on Allah’s greatness by reflecting on His Names. This will create a greater fear of Him. Allah is The All-Powerful (al-</a:t>
            </a:r>
            <a:r>
              <a:rPr lang="en-GB" dirty="0" err="1"/>
              <a:t>Qadīr</a:t>
            </a:r>
            <a:r>
              <a:rPr lang="en-GB" dirty="0"/>
              <a:t>), The All-Dominant (al-</a:t>
            </a:r>
            <a:r>
              <a:rPr lang="en-GB" dirty="0" err="1"/>
              <a:t>Qahhār</a:t>
            </a:r>
            <a:r>
              <a:rPr lang="en-GB" dirty="0"/>
              <a:t>), The Compeller (al-</a:t>
            </a:r>
            <a:r>
              <a:rPr lang="en-GB" dirty="0" err="1"/>
              <a:t>Jabbār</a:t>
            </a:r>
            <a:r>
              <a:rPr lang="en-GB" dirty="0"/>
              <a:t>), The Supreme (al-</a:t>
            </a:r>
            <a:r>
              <a:rPr lang="en-GB" dirty="0" err="1"/>
              <a:t>ʿAẓīm</a:t>
            </a:r>
            <a:r>
              <a:rPr lang="en-GB" dirty="0"/>
              <a:t>); nothing can overcome Him. If He wished, He could destroy the heavens and the earth in an instant.</a:t>
            </a:r>
          </a:p>
          <a:p>
            <a:endParaRPr lang="en-GB" dirty="0"/>
          </a:p>
          <a:p>
            <a:r>
              <a:rPr lang="en-GB" dirty="0"/>
              <a:t>Likewise, we should reflect on His creation to help us appreciate His power and might. Reflecting on the beauty, harmony and vastness of the earth, solar system and the heavens will help us appreciate Allah’s greatness. Our awe of Him will increase further when we recall the Day of Judgement, a day upon in which the whole earth will be in a single grip of Allah’s Hand, and the heavens will be rolled up in His Right Hand. Ibn ʿAbbās (</a:t>
            </a:r>
            <a:r>
              <a:rPr lang="en-GB" dirty="0" err="1"/>
              <a:t>radiy</a:t>
            </a:r>
            <a:r>
              <a:rPr lang="en-GB" dirty="0"/>
              <a:t> </a:t>
            </a:r>
            <a:r>
              <a:rPr lang="en-GB" dirty="0" err="1"/>
              <a:t>Allāhu</a:t>
            </a:r>
            <a:r>
              <a:rPr lang="en-GB" dirty="0"/>
              <a:t> </a:t>
            </a:r>
            <a:r>
              <a:rPr lang="en-GB" dirty="0" err="1"/>
              <a:t>ʿanhumā</a:t>
            </a:r>
            <a:r>
              <a:rPr lang="en-GB" dirty="0"/>
              <a:t>) said, “The seven skies and earths are not in the Hand of The Most Merciful, except like a mustard seed in one of your hands.”</a:t>
            </a: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7</a:t>
            </a:fld>
            <a:endParaRPr lang="en-GB"/>
          </a:p>
        </p:txBody>
      </p:sp>
    </p:spTree>
    <p:extLst>
      <p:ext uri="{BB962C8B-B14F-4D97-AF65-F5344CB8AC3E}">
        <p14:creationId xmlns:p14="http://schemas.microsoft.com/office/powerpoint/2010/main" val="2308655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E4D48A-EAF6-41CD-A8BC-17491EA739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510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was once a wealthy man from the </a:t>
            </a:r>
            <a:r>
              <a:rPr lang="en-GB" dirty="0" err="1"/>
              <a:t>Banū</a:t>
            </a:r>
            <a:r>
              <a:rPr lang="en-GB" dirty="0"/>
              <a:t> </a:t>
            </a:r>
            <a:r>
              <a:rPr lang="en-GB" dirty="0" err="1"/>
              <a:t>Isrā’īl</a:t>
            </a:r>
            <a:r>
              <a:rPr lang="en-GB" dirty="0"/>
              <a:t> who had indulged in sin throughout his life. When his death was near, he instructed his children to burn him after his death, crush his bones, and scatter his ashes on a windy day by the sea. After he died, his children did just as he asked. Allah then gathered his ashes together and asked him, “What made you do that?” The man replied, </a:t>
            </a:r>
            <a:r>
              <a:rPr lang="en-GB" b="1" dirty="0"/>
              <a:t>“Fear of you.”</a:t>
            </a:r>
            <a:r>
              <a:rPr lang="en-GB" dirty="0"/>
              <a:t> And so Allah forgave him (Bukhārī).</a:t>
            </a:r>
          </a:p>
          <a:p>
            <a:endParaRPr lang="en-GB" dirty="0"/>
          </a:p>
          <a:p>
            <a:endParaRPr lang="en-GB" dirty="0"/>
          </a:p>
          <a:p>
            <a:r>
              <a:rPr lang="ar-SA" dirty="0"/>
              <a:t>عَنْ أَبِي هُرَيْرَةَ ـ رضى الله عنه ـ عَنِ النَّبِيِّ صلى الله عليه وسلم قَالَ ‏"‏ كَانَ رَجُلٌ يُسْرِفُ عَلَى نَفْسِهِ، فَلَمَّا حَضَرَهُ الْمَوْتُ قَالَ لِبَنِيهِ إِذَا أَنَا مُتُّ فَأَحْرِقُونِي ثُمَّ اطْحَنُونِي ثُمَّ ذَرُّونِي فِي الرِّيحِ، فَوَاللَّهِ لَئِنْ قَدَرَ عَلَىَّ رَبِّي لَيُعَذِّبَنِّي عَذَابًا مَا عَذَّبَهُ أَحَدًا‏.‏ فَلَمَّا مَاتَ فُعِلَ بِهِ ذَلِكَ، فَأَمَرَ اللَّهُ الأَرْضَ، فَقَالَ اجْمَعِي مَا فِيكِ مِنْهُ‏.‏ فَفَعَلَتْ فَإِذَا هُوَ قَائِمٌ، فَقَالَ مَا حَمَلَكَ عَلَى مَا صَنَعْتَ قَالَ يَا رَبِّ، خَشْيَتُكَ‏.‏ فَغَفَرَ لَهُ ‏"‏‏.‏ وَقَالَ غَيْرُهُ ‏"‏ مَخَافَتُكَ يَا رَبِّ ‏"‏‏.‏</a:t>
            </a:r>
            <a:endParaRPr lang="en-GB" dirty="0"/>
          </a:p>
          <a:p>
            <a:r>
              <a:rPr lang="en-GB" dirty="0"/>
              <a:t>https://sunnah.com/bukhari:3481</a:t>
            </a: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9</a:t>
            </a:fld>
            <a:endParaRPr lang="en-GB"/>
          </a:p>
        </p:txBody>
      </p:sp>
    </p:spTree>
    <p:extLst>
      <p:ext uri="{BB962C8B-B14F-4D97-AF65-F5344CB8AC3E}">
        <p14:creationId xmlns:p14="http://schemas.microsoft.com/office/powerpoint/2010/main" val="2827887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two categories of people who fear Allah: (1) the general people who fear the punishment of the world and the hereafter (grave, Hell-fire etc.); (2) the elite who are acquainted with Allah through His Names, and thus fear Allah Himself due to His greatness, grandeur, power and magnificence. This does not mean that they do not share the fears of the first category, but their fear and awe of Allah Himself outweighs the fear of His punishment. In other words, they are scared of being </a:t>
            </a:r>
            <a:r>
              <a:rPr lang="en-GB" b="1" dirty="0"/>
              <a:t>distanced from Him and of there being a barrier (</a:t>
            </a:r>
            <a:r>
              <a:rPr lang="en-GB" b="1" dirty="0" err="1"/>
              <a:t>ḥijāb</a:t>
            </a:r>
            <a:r>
              <a:rPr lang="en-GB" b="1" dirty="0"/>
              <a:t>) in between them</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Ibn al-</a:t>
            </a:r>
            <a:r>
              <a:rPr lang="en-GB" dirty="0" err="1"/>
              <a:t>Qayyim</a:t>
            </a:r>
            <a:r>
              <a:rPr lang="en-GB" dirty="0"/>
              <a:t> (</a:t>
            </a:r>
            <a:r>
              <a:rPr lang="en-GB" dirty="0" err="1"/>
              <a:t>raḥimahullāh</a:t>
            </a:r>
            <a:r>
              <a:rPr lang="en-GB" dirty="0"/>
              <a:t>) writes, “The fear of the lover is the greatest of fears” as he fears “falling from the eyes of the beloved, and being rejected by, distanced from, or veiled from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https://www.youtube.com/shorts/bmlgKIwyn18</a:t>
            </a: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10</a:t>
            </a:fld>
            <a:endParaRPr lang="en-GB"/>
          </a:p>
        </p:txBody>
      </p:sp>
    </p:spTree>
    <p:extLst>
      <p:ext uri="{BB962C8B-B14F-4D97-AF65-F5344CB8AC3E}">
        <p14:creationId xmlns:p14="http://schemas.microsoft.com/office/powerpoint/2010/main" val="2072920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Reciting and reflecting on verses about the Hell-fire, the destruction of the previous nations, and about the greatness of Allah, will all help to increase our fear of Allah.</a:t>
            </a:r>
          </a:p>
          <a:p>
            <a:r>
              <a:rPr lang="en-GB" dirty="0"/>
              <a:t>“By Allah, if an intelligent believer recited </a:t>
            </a:r>
            <a:r>
              <a:rPr lang="en-GB" dirty="0" err="1"/>
              <a:t>Sūrah</a:t>
            </a:r>
            <a:r>
              <a:rPr lang="en-GB" dirty="0"/>
              <a:t> al-</a:t>
            </a:r>
            <a:r>
              <a:rPr lang="en-GB" dirty="0" err="1"/>
              <a:t>Ḥadīd</a:t>
            </a:r>
            <a:r>
              <a:rPr lang="en-GB" dirty="0"/>
              <a:t>, the end of </a:t>
            </a:r>
            <a:r>
              <a:rPr lang="en-GB" dirty="0" err="1"/>
              <a:t>Sūrah</a:t>
            </a:r>
            <a:r>
              <a:rPr lang="en-GB" dirty="0"/>
              <a:t> al-</a:t>
            </a:r>
            <a:r>
              <a:rPr lang="en-GB" dirty="0" err="1"/>
              <a:t>Ḥashr</a:t>
            </a:r>
            <a:r>
              <a:rPr lang="en-GB" dirty="0"/>
              <a:t>, Āyah al-</a:t>
            </a:r>
            <a:r>
              <a:rPr lang="en-GB" dirty="0" err="1"/>
              <a:t>Kursī</a:t>
            </a:r>
            <a:r>
              <a:rPr lang="en-GB" dirty="0"/>
              <a:t>, and </a:t>
            </a:r>
            <a:r>
              <a:rPr lang="en-GB" dirty="0" err="1"/>
              <a:t>Sūrah</a:t>
            </a:r>
            <a:r>
              <a:rPr lang="en-GB" dirty="0"/>
              <a:t> al-</a:t>
            </a:r>
            <a:r>
              <a:rPr lang="en-GB" dirty="0" err="1"/>
              <a:t>Ikhlāṣ</a:t>
            </a:r>
            <a:r>
              <a:rPr lang="en-GB" dirty="0"/>
              <a:t> with deep thought and contemplation, his heart would burst open out of the awe of Allah, and he would be baffled by His greatness.” Ibn al-</a:t>
            </a:r>
            <a:r>
              <a:rPr lang="en-GB" dirty="0" err="1"/>
              <a:t>Jawzī</a:t>
            </a:r>
            <a:r>
              <a:rPr lang="en-GB" dirty="0"/>
              <a:t> (</a:t>
            </a:r>
            <a:r>
              <a:rPr lang="en-GB" dirty="0" err="1"/>
              <a:t>raḥimahullāh</a:t>
            </a:r>
            <a:r>
              <a:rPr lang="en-GB" dirty="0"/>
              <a:t>)</a:t>
            </a:r>
          </a:p>
          <a:p>
            <a:endParaRPr lang="en-GB" dirty="0"/>
          </a:p>
          <a:p>
            <a:endParaRPr lang="en-GB" dirty="0"/>
          </a:p>
          <a:p>
            <a:r>
              <a:rPr lang="en-GB" dirty="0"/>
              <a:t>We should reflect on the gravity of standing before Allah, the terrors of the grave, the horrors of the Day of Judgement, the sharpness of the </a:t>
            </a:r>
            <a:r>
              <a:rPr lang="en-GB" dirty="0" err="1"/>
              <a:t>ṣirāṭ</a:t>
            </a:r>
            <a:r>
              <a:rPr lang="en-GB" dirty="0"/>
              <a:t> and the torment of the Hell-fire. A practical means to do this is to </a:t>
            </a:r>
            <a:r>
              <a:rPr lang="en-GB" b="1" dirty="0"/>
              <a:t>visit the graveyard</a:t>
            </a:r>
            <a:r>
              <a:rPr lang="en-GB" dirty="0"/>
              <a:t> and ponder on all of the above.</a:t>
            </a:r>
          </a:p>
          <a:p>
            <a:endParaRPr lang="en-GB" dirty="0"/>
          </a:p>
          <a:p>
            <a:r>
              <a:rPr lang="en-GB" dirty="0"/>
              <a:t>We should think about how much we have disobeyed Allah. We should feel scared that we may not get a chance to repent before we die, and that we may not be forgiven. We should reflect on how little we have prepared for our journey to the hereafter, and feel very scared.</a:t>
            </a:r>
          </a:p>
          <a:p>
            <a:r>
              <a:rPr lang="en-GB" dirty="0"/>
              <a:t>Similarly, we should fear the consequences of sins, especially a bad ending</a:t>
            </a: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11</a:t>
            </a:fld>
            <a:endParaRPr lang="en-GB"/>
          </a:p>
        </p:txBody>
      </p:sp>
    </p:spTree>
    <p:extLst>
      <p:ext uri="{BB962C8B-B14F-4D97-AF65-F5344CB8AC3E}">
        <p14:creationId xmlns:p14="http://schemas.microsoft.com/office/powerpoint/2010/main" val="129031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13/01/2023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874479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13/01/2023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98486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13/01/2023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443400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13/01/2023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285875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CBB973C-B174-4017-9BE1-ADAB9678EB57}" type="datetimeFigureOut">
              <a:rPr lang="en-GB" smtClean="0"/>
              <a:t>13/01/2023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890733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BB973C-B174-4017-9BE1-ADAB9678EB57}" type="datetimeFigureOut">
              <a:rPr lang="en-GB" smtClean="0"/>
              <a:t>13/01/2023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933551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BB973C-B174-4017-9BE1-ADAB9678EB57}" type="datetimeFigureOut">
              <a:rPr lang="en-GB" smtClean="0"/>
              <a:t>13/01/2023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888111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CBB973C-B174-4017-9BE1-ADAB9678EB57}" type="datetimeFigureOut">
              <a:rPr lang="en-GB" smtClean="0"/>
              <a:t>13/01/2023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1226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 calcmode="lin" valueType="num">
                                      <p:cBhvr additive="base">
                                        <p:cTn id="5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 calcmode="lin" valueType="num">
                                      <p:cBhvr additive="base">
                                        <p:cTn id="6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6" grpId="0" build="p">
        <p:tmplLst>
          <p:tmpl lvl="1">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BB973C-B174-4017-9BE1-ADAB9678EB57}" type="datetimeFigureOut">
              <a:rPr lang="en-GB" smtClean="0"/>
              <a:t>13/01/2023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4119057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BB973C-B174-4017-9BE1-ADAB9678EB57}" type="datetimeFigureOut">
              <a:rPr lang="en-GB" smtClean="0"/>
              <a:t>13/01/2023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67187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B973C-B174-4017-9BE1-ADAB9678EB57}" type="datetimeFigureOut">
              <a:rPr lang="en-GB" smtClean="0"/>
              <a:t>13/01/2023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1195512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vl2pPr marL="457200" indent="0">
              <a:buNone/>
              <a:defRPr/>
            </a:lvl2pPr>
            <a:lvl3pPr marL="914400" indent="0">
              <a:buNone/>
              <a:defRPr sz="3200">
                <a:solidFill>
                  <a:schemeClr val="accent4">
                    <a:lumMod val="50000"/>
                  </a:schemeClr>
                </a:solidFill>
                <a:latin typeface="Sakkal Majalla" panose="02000000000000000000" pitchFamily="2" charset="-78"/>
                <a:cs typeface="Sakkal Majalla" panose="02000000000000000000" pitchFamily="2" charset="-78"/>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CBB973C-B174-4017-9BE1-ADAB9678EB57}" type="datetimeFigureOut">
              <a:rPr lang="en-GB" smtClean="0"/>
              <a:t>13/01/2023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129144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B973C-B174-4017-9BE1-ADAB9678EB57}" type="datetimeFigureOut">
              <a:rPr lang="en-GB" smtClean="0"/>
              <a:t>13/01/2023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83572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13/01/2023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718205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13/01/2023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1426784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BB973C-B174-4017-9BE1-ADAB9678EB57}" type="datetimeFigureOut">
              <a:rPr lang="en-GB" smtClean="0"/>
              <a:t>13/01/2023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114665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BB973C-B174-4017-9BE1-ADAB9678EB57}" type="datetimeFigureOut">
              <a:rPr lang="en-GB" smtClean="0"/>
              <a:t>13/01/2023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99010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CBB973C-B174-4017-9BE1-ADAB9678EB57}" type="datetimeFigureOut">
              <a:rPr lang="en-GB" smtClean="0"/>
              <a:t>13/01/2023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29407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 calcmode="lin" valueType="num">
                                      <p:cBhvr additive="base">
                                        <p:cTn id="5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 calcmode="lin" valueType="num">
                                      <p:cBhvr additive="base">
                                        <p:cTn id="6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6" grpId="0" build="p">
        <p:tmplLst>
          <p:tmpl lvl="1">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BB973C-B174-4017-9BE1-ADAB9678EB57}" type="datetimeFigureOut">
              <a:rPr lang="en-GB" smtClean="0"/>
              <a:t>13/01/2023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586959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BB973C-B174-4017-9BE1-ADAB9678EB57}" type="datetimeFigureOut">
              <a:rPr lang="en-GB" smtClean="0"/>
              <a:t>13/01/2023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30786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B973C-B174-4017-9BE1-ADAB9678EB57}" type="datetimeFigureOut">
              <a:rPr lang="en-GB" smtClean="0"/>
              <a:t>13/01/2023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73389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B973C-B174-4017-9BE1-ADAB9678EB57}" type="datetimeFigureOut">
              <a:rPr lang="en-GB" smtClean="0"/>
              <a:t>13/01/2023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83916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B973C-B174-4017-9BE1-ADAB9678EB57}" type="datetimeFigureOut">
              <a:rPr lang="en-GB" smtClean="0"/>
              <a:t>13/01/2023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71372-4FD6-402E-AE1B-BA47B7410715}" type="slidenum">
              <a:rPr lang="en-GB" smtClean="0"/>
              <a:t>‹#›</a:t>
            </a:fld>
            <a:endParaRPr lang="en-GB"/>
          </a:p>
        </p:txBody>
      </p:sp>
    </p:spTree>
    <p:extLst>
      <p:ext uri="{BB962C8B-B14F-4D97-AF65-F5344CB8AC3E}">
        <p14:creationId xmlns:p14="http://schemas.microsoft.com/office/powerpoint/2010/main" val="812492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txStyles>
    <p:titleStyle>
      <a:lvl1pPr algn="l" defTabSz="914400" rtl="0" eaLnBrk="1" latinLnBrk="0" hangingPunct="1">
        <a:lnSpc>
          <a:spcPct val="90000"/>
        </a:lnSpc>
        <a:spcBef>
          <a:spcPct val="0"/>
        </a:spcBef>
        <a:buNone/>
        <a:defRPr sz="4400" kern="1200">
          <a:solidFill>
            <a:schemeClr val="accent3">
              <a:lumMod val="50000"/>
            </a:schemeClr>
          </a:solidFill>
          <a:latin typeface="Cabin Medium" panose="00000600000000000000"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B973C-B174-4017-9BE1-ADAB9678EB57}" type="datetimeFigureOut">
              <a:rPr lang="en-GB" smtClean="0"/>
              <a:t>13/01/2023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71372-4FD6-402E-AE1B-BA47B7410715}" type="slidenum">
              <a:rPr lang="en-GB" smtClean="0"/>
              <a:t>‹#›</a:t>
            </a:fld>
            <a:endParaRPr lang="en-GB"/>
          </a:p>
        </p:txBody>
      </p:sp>
    </p:spTree>
    <p:extLst>
      <p:ext uri="{BB962C8B-B14F-4D97-AF65-F5344CB8AC3E}">
        <p14:creationId xmlns:p14="http://schemas.microsoft.com/office/powerpoint/2010/main" val="40458710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txStyles>
    <p:titleStyle>
      <a:lvl1pPr algn="l" defTabSz="914400" rtl="0" eaLnBrk="1" latinLnBrk="0" hangingPunct="1">
        <a:lnSpc>
          <a:spcPct val="90000"/>
        </a:lnSpc>
        <a:spcBef>
          <a:spcPct val="0"/>
        </a:spcBef>
        <a:buNone/>
        <a:defRPr sz="7200" kern="1200">
          <a:solidFill>
            <a:schemeClr val="tx2"/>
          </a:solidFill>
          <a:latin typeface="Just Another Hand" panose="0200050600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youtube.com/shorts/AOexLz-xJmM" TargetMode="External"/><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niCL-oWB_E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409E-28F1-4F15-8803-A499588324CD}"/>
              </a:ext>
            </a:extLst>
          </p:cNvPr>
          <p:cNvSpPr>
            <a:spLocks noGrp="1"/>
          </p:cNvSpPr>
          <p:nvPr>
            <p:ph type="ctrTitle"/>
          </p:nvPr>
        </p:nvSpPr>
        <p:spPr>
          <a:xfrm>
            <a:off x="685800" y="1731963"/>
            <a:ext cx="7772400" cy="2387600"/>
          </a:xfrm>
        </p:spPr>
        <p:txBody>
          <a:bodyPr>
            <a:normAutofit fontScale="90000"/>
          </a:bodyPr>
          <a:lstStyle/>
          <a:p>
            <a:r>
              <a:rPr lang="en-GB" sz="16600" dirty="0">
                <a:solidFill>
                  <a:schemeClr val="accent4">
                    <a:lumMod val="50000"/>
                  </a:schemeClr>
                </a:solidFill>
                <a:latin typeface="Buffalo" panose="00000500000000000000" pitchFamily="50" charset="0"/>
              </a:rPr>
              <a:t>Fearing Allah</a:t>
            </a:r>
          </a:p>
        </p:txBody>
      </p:sp>
      <p:sp>
        <p:nvSpPr>
          <p:cNvPr id="3" name="Subtitle 2">
            <a:extLst>
              <a:ext uri="{FF2B5EF4-FFF2-40B4-BE49-F238E27FC236}">
                <a16:creationId xmlns:a16="http://schemas.microsoft.com/office/drawing/2014/main" id="{AE1CDD74-BE6E-4374-B785-50A9A240F499}"/>
              </a:ext>
            </a:extLst>
          </p:cNvPr>
          <p:cNvSpPr>
            <a:spLocks noGrp="1"/>
          </p:cNvSpPr>
          <p:nvPr>
            <p:ph type="subTitle" idx="1"/>
          </p:nvPr>
        </p:nvSpPr>
        <p:spPr>
          <a:xfrm>
            <a:off x="0" y="355600"/>
            <a:ext cx="9144000" cy="1594644"/>
          </a:xfrm>
        </p:spPr>
        <p:txBody>
          <a:bodyPr>
            <a:normAutofit/>
          </a:bodyPr>
          <a:lstStyle/>
          <a:p>
            <a:pPr rtl="1"/>
            <a:r>
              <a:rPr lang="ar-EG" sz="4400" dirty="0">
                <a:latin typeface="(A) Arslan Wessam B" panose="03020402040406030203" pitchFamily="66" charset="-78"/>
                <a:cs typeface="(A) Arslan Wessam B" panose="03020402040406030203" pitchFamily="66" charset="-78"/>
              </a:rPr>
              <a:t>أعمال القلوب</a:t>
            </a:r>
            <a:r>
              <a:rPr lang="en-US" sz="4400" dirty="0">
                <a:latin typeface="(A) Arslan Wessam B" panose="03020402040406030203" pitchFamily="66" charset="-78"/>
                <a:cs typeface="(A) Arslan Wessam B" panose="03020402040406030203" pitchFamily="66" charset="-78"/>
              </a:rPr>
              <a:t>                                         </a:t>
            </a:r>
            <a:r>
              <a:rPr lang="ar-EG" sz="4400" dirty="0">
                <a:solidFill>
                  <a:schemeClr val="accent3">
                    <a:lumMod val="50000"/>
                  </a:schemeClr>
                </a:solidFill>
                <a:latin typeface="(A) Arslan Wessam B" panose="03020402040406030203" pitchFamily="66" charset="-78"/>
                <a:cs typeface="(A) Arslan Wessam B" panose="03020402040406030203" pitchFamily="66" charset="-78"/>
              </a:rPr>
              <a:t>الخوف</a:t>
            </a:r>
            <a:endParaRPr lang="en-GB" sz="4400" dirty="0">
              <a:solidFill>
                <a:schemeClr val="accent3">
                  <a:lumMod val="50000"/>
                </a:schemeClr>
              </a:solidFill>
              <a:latin typeface="(A) Arslan Wessam B" panose="03020402040406030203" pitchFamily="66" charset="-78"/>
              <a:cs typeface="(A) Arslan Wessam B" panose="03020402040406030203" pitchFamily="66" charset="-78"/>
            </a:endParaRPr>
          </a:p>
        </p:txBody>
      </p:sp>
      <p:pic>
        <p:nvPicPr>
          <p:cNvPr id="8" name="Picture 7">
            <a:extLst>
              <a:ext uri="{FF2B5EF4-FFF2-40B4-BE49-F238E27FC236}">
                <a16:creationId xmlns:a16="http://schemas.microsoft.com/office/drawing/2014/main" id="{4ECC71C8-92C8-92CD-9752-2DF9EF06C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262" y="4702400"/>
            <a:ext cx="2297476" cy="1800000"/>
          </a:xfrm>
          <a:prstGeom prst="rect">
            <a:avLst/>
          </a:prstGeom>
        </p:spPr>
      </p:pic>
    </p:spTree>
    <p:extLst>
      <p:ext uri="{BB962C8B-B14F-4D97-AF65-F5344CB8AC3E}">
        <p14:creationId xmlns:p14="http://schemas.microsoft.com/office/powerpoint/2010/main" val="340442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0BBD-1E76-5B78-C766-7C8138A4FB43}"/>
              </a:ext>
            </a:extLst>
          </p:cNvPr>
          <p:cNvSpPr>
            <a:spLocks noGrp="1"/>
          </p:cNvSpPr>
          <p:nvPr>
            <p:ph type="title"/>
          </p:nvPr>
        </p:nvSpPr>
        <p:spPr/>
        <p:txBody>
          <a:bodyPr/>
          <a:lstStyle/>
          <a:p>
            <a:r>
              <a:rPr lang="en-GB" dirty="0"/>
              <a:t>The Fear of the Elite</a:t>
            </a:r>
          </a:p>
        </p:txBody>
      </p:sp>
      <p:sp>
        <p:nvSpPr>
          <p:cNvPr id="3" name="Content Placeholder 2">
            <a:extLst>
              <a:ext uri="{FF2B5EF4-FFF2-40B4-BE49-F238E27FC236}">
                <a16:creationId xmlns:a16="http://schemas.microsoft.com/office/drawing/2014/main" id="{51AEAC59-2151-D952-79DA-DC57EB64914B}"/>
              </a:ext>
            </a:extLst>
          </p:cNvPr>
          <p:cNvSpPr>
            <a:spLocks noGrp="1"/>
          </p:cNvSpPr>
          <p:nvPr>
            <p:ph idx="1"/>
          </p:nvPr>
        </p:nvSpPr>
        <p:spPr>
          <a:xfrm>
            <a:off x="628650" y="5340927"/>
            <a:ext cx="7886700" cy="836036"/>
          </a:xfrm>
        </p:spPr>
        <p:txBody>
          <a:bodyPr>
            <a:normAutofit/>
          </a:bodyPr>
          <a:lstStyle/>
          <a:p>
            <a:r>
              <a:rPr lang="en-GB" sz="3200" b="1" dirty="0">
                <a:solidFill>
                  <a:srgbClr val="774D66"/>
                </a:solidFill>
                <a:hlinkClick r:id="rId3">
                  <a:extLst>
                    <a:ext uri="{A12FA001-AC4F-418D-AE19-62706E023703}">
                      <ahyp:hlinkClr xmlns:ahyp="http://schemas.microsoft.com/office/drawing/2018/hyperlinkcolor" val="tx"/>
                    </a:ext>
                  </a:extLst>
                </a:hlinkClick>
              </a:rPr>
              <a:t>Watch Video: True fear of Allah </a:t>
            </a:r>
            <a:endParaRPr lang="en-GB" sz="3200" b="1" dirty="0">
              <a:solidFill>
                <a:srgbClr val="774D66"/>
              </a:solidFill>
            </a:endParaRPr>
          </a:p>
          <a:p>
            <a:endParaRPr lang="ar-EG" dirty="0"/>
          </a:p>
          <a:p>
            <a:endParaRPr lang="ar-EG" dirty="0"/>
          </a:p>
          <a:p>
            <a:pPr marL="0" indent="0">
              <a:buNone/>
            </a:pPr>
            <a:endParaRPr lang="en-GB" dirty="0"/>
          </a:p>
        </p:txBody>
      </p:sp>
      <p:graphicFrame>
        <p:nvGraphicFramePr>
          <p:cNvPr id="4" name="Content Placeholder 3">
            <a:extLst>
              <a:ext uri="{FF2B5EF4-FFF2-40B4-BE49-F238E27FC236}">
                <a16:creationId xmlns:a16="http://schemas.microsoft.com/office/drawing/2014/main" id="{E316DF53-EA91-A4BD-27E9-4EAE5E1C3110}"/>
              </a:ext>
            </a:extLst>
          </p:cNvPr>
          <p:cNvGraphicFramePr>
            <a:graphicFrameLocks/>
          </p:cNvGraphicFramePr>
          <p:nvPr>
            <p:extLst>
              <p:ext uri="{D42A27DB-BD31-4B8C-83A1-F6EECF244321}">
                <p14:modId xmlns:p14="http://schemas.microsoft.com/office/powerpoint/2010/main" val="3235513047"/>
              </p:ext>
            </p:extLst>
          </p:nvPr>
        </p:nvGraphicFramePr>
        <p:xfrm>
          <a:off x="628650" y="2228602"/>
          <a:ext cx="7886700" cy="2900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2881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302BA-5C54-A1EF-F13A-238D1935F7DD}"/>
              </a:ext>
            </a:extLst>
          </p:cNvPr>
          <p:cNvSpPr>
            <a:spLocks noGrp="1"/>
          </p:cNvSpPr>
          <p:nvPr>
            <p:ph type="title"/>
          </p:nvPr>
        </p:nvSpPr>
        <p:spPr/>
        <p:txBody>
          <a:bodyPr/>
          <a:lstStyle/>
          <a:p>
            <a:r>
              <a:rPr lang="en-GB" dirty="0"/>
              <a:t>How to Cultivate the Fear of Allah in Your Heart</a:t>
            </a:r>
          </a:p>
        </p:txBody>
      </p:sp>
      <p:sp>
        <p:nvSpPr>
          <p:cNvPr id="3" name="Content Placeholder 2">
            <a:extLst>
              <a:ext uri="{FF2B5EF4-FFF2-40B4-BE49-F238E27FC236}">
                <a16:creationId xmlns:a16="http://schemas.microsoft.com/office/drawing/2014/main" id="{5BDD9640-273A-BEE7-4F44-72B2C0C3EB12}"/>
              </a:ext>
            </a:extLst>
          </p:cNvPr>
          <p:cNvSpPr>
            <a:spLocks noGrp="1"/>
          </p:cNvSpPr>
          <p:nvPr>
            <p:ph idx="1"/>
          </p:nvPr>
        </p:nvSpPr>
        <p:spPr>
          <a:xfrm>
            <a:off x="628650" y="1825624"/>
            <a:ext cx="6110478" cy="4667249"/>
          </a:xfrm>
        </p:spPr>
        <p:txBody>
          <a:bodyPr>
            <a:normAutofit fontScale="92500" lnSpcReduction="20000"/>
          </a:bodyPr>
          <a:lstStyle/>
          <a:p>
            <a:pPr marL="0" indent="0">
              <a:buNone/>
            </a:pPr>
            <a:endParaRPr lang="en-GB" dirty="0"/>
          </a:p>
          <a:p>
            <a:pPr marL="0" indent="0">
              <a:buNone/>
            </a:pPr>
            <a:r>
              <a:rPr lang="en-GB" dirty="0"/>
              <a:t>[A] How can we cultivate the fear of Allah in our hearts?</a:t>
            </a:r>
          </a:p>
          <a:p>
            <a:pPr marL="0" indent="0">
              <a:buNone/>
            </a:pPr>
            <a:endParaRPr lang="en-GB" dirty="0"/>
          </a:p>
          <a:p>
            <a:pPr marL="514350" indent="-514350">
              <a:buAutoNum type="arabicPeriod"/>
            </a:pPr>
            <a:r>
              <a:rPr lang="en-GB" b="1" dirty="0"/>
              <a:t>Reflect on Allah’s greatness and might</a:t>
            </a:r>
          </a:p>
          <a:p>
            <a:pPr marL="514350" indent="-514350">
              <a:buAutoNum type="arabicPeriod"/>
            </a:pPr>
            <a:r>
              <a:rPr lang="en-GB" b="1" dirty="0"/>
              <a:t>Reflect on the Qur’ān (</a:t>
            </a:r>
            <a:r>
              <a:rPr lang="en-GB" b="1" dirty="0" err="1"/>
              <a:t>tadabbur</a:t>
            </a:r>
            <a:r>
              <a:rPr lang="en-GB" b="1" dirty="0"/>
              <a:t>)</a:t>
            </a:r>
          </a:p>
          <a:p>
            <a:pPr marL="514350" indent="-514350">
              <a:buAutoNum type="arabicPeriod"/>
            </a:pPr>
            <a:r>
              <a:rPr lang="en-GB" b="1" dirty="0"/>
              <a:t>Reflect on the hereafter and its various stages</a:t>
            </a:r>
          </a:p>
          <a:p>
            <a:pPr marL="514350" indent="-514350">
              <a:buAutoNum type="arabicPeriod"/>
            </a:pPr>
            <a:r>
              <a:rPr lang="en-GB" b="1" dirty="0"/>
              <a:t>Reflect on your sins and their consequences</a:t>
            </a:r>
          </a:p>
          <a:p>
            <a:pPr marL="514350" indent="-514350">
              <a:buAutoNum type="arabicPeriod"/>
            </a:pPr>
            <a:r>
              <a:rPr lang="en-GB" b="1" dirty="0"/>
              <a:t>Ask Allah to grant you awe of Him</a:t>
            </a:r>
            <a:endParaRPr lang="en-GB" dirty="0"/>
          </a:p>
        </p:txBody>
      </p:sp>
      <p:pic>
        <p:nvPicPr>
          <p:cNvPr id="5" name="Picture 4">
            <a:extLst>
              <a:ext uri="{FF2B5EF4-FFF2-40B4-BE49-F238E27FC236}">
                <a16:creationId xmlns:a16="http://schemas.microsoft.com/office/drawing/2014/main" id="{C2AC9E23-13C7-25F8-02E6-6FF0EB84B766}"/>
              </a:ext>
            </a:extLst>
          </p:cNvPr>
          <p:cNvPicPr>
            <a:picLocks noChangeAspect="1"/>
          </p:cNvPicPr>
          <p:nvPr/>
        </p:nvPicPr>
        <p:blipFill>
          <a:blip r:embed="rId3"/>
          <a:stretch>
            <a:fillRect/>
          </a:stretch>
        </p:blipFill>
        <p:spPr>
          <a:xfrm>
            <a:off x="6739128" y="3409696"/>
            <a:ext cx="2234184" cy="2978912"/>
          </a:xfrm>
          <a:prstGeom prst="rect">
            <a:avLst/>
          </a:prstGeom>
        </p:spPr>
      </p:pic>
    </p:spTree>
    <p:extLst>
      <p:ext uri="{BB962C8B-B14F-4D97-AF65-F5344CB8AC3E}">
        <p14:creationId xmlns:p14="http://schemas.microsoft.com/office/powerpoint/2010/main" val="594474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1E79-2AE9-099E-E769-90051AD567CE}"/>
              </a:ext>
            </a:extLst>
          </p:cNvPr>
          <p:cNvSpPr>
            <a:spLocks noGrp="1"/>
          </p:cNvSpPr>
          <p:nvPr>
            <p:ph type="title"/>
          </p:nvPr>
        </p:nvSpPr>
        <p:spPr/>
        <p:txBody>
          <a:bodyPr/>
          <a:lstStyle/>
          <a:p>
            <a:r>
              <a:rPr lang="en-US" dirty="0"/>
              <a:t>Fear: A Deterrent</a:t>
            </a:r>
            <a:endParaRPr lang="en-GB" dirty="0"/>
          </a:p>
        </p:txBody>
      </p:sp>
      <p:sp>
        <p:nvSpPr>
          <p:cNvPr id="3" name="Content Placeholder 2">
            <a:extLst>
              <a:ext uri="{FF2B5EF4-FFF2-40B4-BE49-F238E27FC236}">
                <a16:creationId xmlns:a16="http://schemas.microsoft.com/office/drawing/2014/main" id="{5C27A110-D004-365E-34A3-3930E5FFA890}"/>
              </a:ext>
            </a:extLst>
          </p:cNvPr>
          <p:cNvSpPr>
            <a:spLocks noGrp="1"/>
          </p:cNvSpPr>
          <p:nvPr>
            <p:ph idx="1"/>
          </p:nvPr>
        </p:nvSpPr>
        <p:spPr>
          <a:xfrm>
            <a:off x="628650" y="1825625"/>
            <a:ext cx="7886700" cy="1791032"/>
          </a:xfrm>
        </p:spPr>
        <p:txBody>
          <a:bodyPr>
            <a:normAutofit/>
          </a:bodyPr>
          <a:lstStyle/>
          <a:p>
            <a:pPr marL="0" indent="0" algn="ctr" rtl="1">
              <a:buNone/>
            </a:pPr>
            <a:r>
              <a:rPr lang="ar-IQ" sz="4700" dirty="0">
                <a:solidFill>
                  <a:schemeClr val="accent4">
                    <a:lumMod val="50000"/>
                  </a:schemeClr>
                </a:solidFill>
                <a:latin typeface="Sakkal Majalla" panose="02000000000000000000" pitchFamily="2" charset="-78"/>
                <a:cs typeface="Sakkal Majalla" panose="02000000000000000000" pitchFamily="2" charset="-78"/>
              </a:rPr>
              <a:t>وَلِمَنْ خَافَ مَقَامَ رَبِّهِ جَنَّتَانِ</a:t>
            </a:r>
          </a:p>
          <a:p>
            <a:pPr marL="0" indent="0" algn="ctr">
              <a:buNone/>
            </a:pPr>
            <a:r>
              <a:rPr lang="en-GB" dirty="0"/>
              <a:t>“But for he who fears the standing before his Lord, there will be two gardens (i.e. in paradise).” </a:t>
            </a:r>
            <a:r>
              <a:rPr lang="en-GB" sz="1800" dirty="0"/>
              <a:t>(55:46)</a:t>
            </a:r>
          </a:p>
          <a:p>
            <a:pPr marL="0" indent="0" algn="ctr">
              <a:buNone/>
            </a:pPr>
            <a:endParaRPr lang="en-GB" dirty="0"/>
          </a:p>
          <a:p>
            <a:pPr marL="0" indent="0">
              <a:buNone/>
            </a:pPr>
            <a:endParaRPr lang="en-GB" dirty="0"/>
          </a:p>
          <a:p>
            <a:endParaRPr lang="en-GB" dirty="0"/>
          </a:p>
        </p:txBody>
      </p:sp>
      <p:sp>
        <p:nvSpPr>
          <p:cNvPr id="5" name="Content Placeholder 2">
            <a:extLst>
              <a:ext uri="{FF2B5EF4-FFF2-40B4-BE49-F238E27FC236}">
                <a16:creationId xmlns:a16="http://schemas.microsoft.com/office/drawing/2014/main" id="{37EB63F8-4AA8-2D6A-7685-6C7A581B75F0}"/>
              </a:ext>
            </a:extLst>
          </p:cNvPr>
          <p:cNvSpPr txBox="1">
            <a:spLocks/>
          </p:cNvSpPr>
          <p:nvPr/>
        </p:nvSpPr>
        <p:spPr>
          <a:xfrm>
            <a:off x="781050" y="4257205"/>
            <a:ext cx="7886700" cy="1791032"/>
          </a:xfrm>
          <a:prstGeom prst="roundRect">
            <a:avLst/>
          </a:prstGeom>
          <a:solidFill>
            <a:schemeClr val="accent3">
              <a:lumMod val="60000"/>
              <a:lumOff val="40000"/>
            </a:schemeClr>
          </a:solidFill>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3200" kern="1200">
                <a:solidFill>
                  <a:schemeClr val="accent4">
                    <a:lumMod val="50000"/>
                  </a:schemeClr>
                </a:solidFill>
                <a:latin typeface="Sakkal Majalla" panose="02000000000000000000" pitchFamily="2" charset="-78"/>
                <a:ea typeface="Open Sans Light" panose="020B0306030504020204" pitchFamily="34" charset="0"/>
                <a:cs typeface="Sakkal Majalla" panose="02000000000000000000" pitchFamily="2" charset="-78"/>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“It refers to a person who, when he intends to sin, remembers the standing before his Lord and stops himself from committing the sin.”</a:t>
            </a:r>
          </a:p>
          <a:p>
            <a:pPr algn="ctr"/>
            <a:r>
              <a:rPr lang="en-GB" sz="2200" dirty="0"/>
              <a:t> - </a:t>
            </a:r>
            <a:r>
              <a:rPr lang="en-GB" sz="2200" dirty="0" err="1"/>
              <a:t>Mujāhid</a:t>
            </a:r>
            <a:r>
              <a:rPr lang="en-GB" sz="2200" dirty="0"/>
              <a:t> (</a:t>
            </a:r>
            <a:r>
              <a:rPr lang="en-GB" sz="2200" dirty="0" err="1"/>
              <a:t>raḥimahullāh</a:t>
            </a:r>
            <a:r>
              <a:rPr lang="en-GB" sz="2200" dirty="0"/>
              <a:t>) </a:t>
            </a:r>
          </a:p>
          <a:p>
            <a:pPr algn="ctr"/>
            <a:endParaRPr lang="en-GB" dirty="0"/>
          </a:p>
          <a:p>
            <a:endParaRPr lang="en-GB" dirty="0"/>
          </a:p>
          <a:p>
            <a:endParaRPr lang="en-GB" dirty="0"/>
          </a:p>
        </p:txBody>
      </p:sp>
    </p:spTree>
    <p:extLst>
      <p:ext uri="{BB962C8B-B14F-4D97-AF65-F5344CB8AC3E}">
        <p14:creationId xmlns:p14="http://schemas.microsoft.com/office/powerpoint/2010/main" val="154704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63368-7FC6-99DA-8042-1DF0376CFF55}"/>
              </a:ext>
            </a:extLst>
          </p:cNvPr>
          <p:cNvSpPr>
            <a:spLocks noGrp="1"/>
          </p:cNvSpPr>
          <p:nvPr>
            <p:ph type="title"/>
          </p:nvPr>
        </p:nvSpPr>
        <p:spPr>
          <a:xfrm>
            <a:off x="3759600" y="1705331"/>
            <a:ext cx="7886700" cy="1325563"/>
          </a:xfrm>
        </p:spPr>
        <p:txBody>
          <a:bodyPr>
            <a:noAutofit/>
          </a:bodyPr>
          <a:lstStyle/>
          <a:p>
            <a:r>
              <a:rPr lang="en-GB" sz="25000" dirty="0">
                <a:solidFill>
                  <a:schemeClr val="accent4">
                    <a:lumMod val="50000"/>
                  </a:schemeClr>
                </a:solidFill>
                <a:latin typeface="Bookman Old Style" panose="02050604050505020204" pitchFamily="18" charset="0"/>
              </a:rPr>
              <a:t>“</a:t>
            </a:r>
          </a:p>
        </p:txBody>
      </p:sp>
      <p:sp>
        <p:nvSpPr>
          <p:cNvPr id="3" name="Content Placeholder 2">
            <a:extLst>
              <a:ext uri="{FF2B5EF4-FFF2-40B4-BE49-F238E27FC236}">
                <a16:creationId xmlns:a16="http://schemas.microsoft.com/office/drawing/2014/main" id="{50F705F3-360C-60DE-5D87-5F1B8B0CCACA}"/>
              </a:ext>
            </a:extLst>
          </p:cNvPr>
          <p:cNvSpPr>
            <a:spLocks noGrp="1"/>
          </p:cNvSpPr>
          <p:nvPr>
            <p:ph idx="1"/>
          </p:nvPr>
        </p:nvSpPr>
        <p:spPr>
          <a:xfrm>
            <a:off x="628650" y="2368112"/>
            <a:ext cx="7886700" cy="5087072"/>
          </a:xfrm>
        </p:spPr>
        <p:txBody>
          <a:bodyPr>
            <a:normAutofit/>
          </a:bodyPr>
          <a:lstStyle/>
          <a:p>
            <a:pPr marL="0" indent="0" algn="ctr">
              <a:buNone/>
            </a:pPr>
            <a:r>
              <a:rPr lang="en-GB" sz="4400" i="1" dirty="0">
                <a:latin typeface="Source Serif Pro" panose="02040603050405020204" pitchFamily="18" charset="0"/>
                <a:ea typeface="Source Serif Pro" panose="02040603050405020204" pitchFamily="18" charset="0"/>
              </a:rPr>
              <a:t>“When fear resides in the hearts, it burns away the sources of lust and eradicates worldly attachments.”</a:t>
            </a:r>
          </a:p>
          <a:p>
            <a:pPr marL="0" indent="0" algn="ctr">
              <a:buNone/>
            </a:pPr>
            <a:r>
              <a:rPr lang="en-GB" dirty="0">
                <a:solidFill>
                  <a:srgbClr val="774D66"/>
                </a:solidFill>
              </a:rPr>
              <a:t>– Abū </a:t>
            </a:r>
            <a:r>
              <a:rPr lang="en-GB" dirty="0" err="1">
                <a:solidFill>
                  <a:srgbClr val="774D66"/>
                </a:solidFill>
              </a:rPr>
              <a:t>Sulaymān</a:t>
            </a:r>
            <a:r>
              <a:rPr lang="en-GB" dirty="0">
                <a:solidFill>
                  <a:srgbClr val="774D66"/>
                </a:solidFill>
              </a:rPr>
              <a:t> al-</a:t>
            </a:r>
            <a:r>
              <a:rPr lang="en-GB" dirty="0" err="1">
                <a:solidFill>
                  <a:srgbClr val="774D66"/>
                </a:solidFill>
              </a:rPr>
              <a:t>Dārānī</a:t>
            </a:r>
            <a:r>
              <a:rPr lang="en-GB" dirty="0">
                <a:solidFill>
                  <a:srgbClr val="774D66"/>
                </a:solidFill>
              </a:rPr>
              <a:t> (</a:t>
            </a:r>
            <a:r>
              <a:rPr lang="en-GB" dirty="0" err="1">
                <a:solidFill>
                  <a:srgbClr val="774D66"/>
                </a:solidFill>
              </a:rPr>
              <a:t>raḥimahullāh</a:t>
            </a:r>
            <a:r>
              <a:rPr lang="en-GB" dirty="0">
                <a:solidFill>
                  <a:srgbClr val="774D66"/>
                </a:solidFill>
              </a:rPr>
              <a:t>)</a:t>
            </a:r>
          </a:p>
        </p:txBody>
      </p:sp>
    </p:spTree>
    <p:extLst>
      <p:ext uri="{BB962C8B-B14F-4D97-AF65-F5344CB8AC3E}">
        <p14:creationId xmlns:p14="http://schemas.microsoft.com/office/powerpoint/2010/main" val="1113913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DC71-DF5B-5E42-5CC1-FEFE174ACD1D}"/>
              </a:ext>
            </a:extLst>
          </p:cNvPr>
          <p:cNvSpPr>
            <a:spLocks noGrp="1"/>
          </p:cNvSpPr>
          <p:nvPr>
            <p:ph type="title"/>
          </p:nvPr>
        </p:nvSpPr>
        <p:spPr/>
        <p:txBody>
          <a:bodyPr/>
          <a:lstStyle/>
          <a:p>
            <a:r>
              <a:rPr lang="en-GB" dirty="0"/>
              <a:t>The Positive Outcomes of Fear</a:t>
            </a:r>
          </a:p>
        </p:txBody>
      </p:sp>
      <p:sp>
        <p:nvSpPr>
          <p:cNvPr id="6" name="Content Placeholder 5">
            <a:extLst>
              <a:ext uri="{FF2B5EF4-FFF2-40B4-BE49-F238E27FC236}">
                <a16:creationId xmlns:a16="http://schemas.microsoft.com/office/drawing/2014/main" id="{73CA5516-0B0A-6D97-B5C1-79A1DD6B617C}"/>
              </a:ext>
            </a:extLst>
          </p:cNvPr>
          <p:cNvSpPr>
            <a:spLocks noGrp="1"/>
          </p:cNvSpPr>
          <p:nvPr>
            <p:ph idx="1"/>
          </p:nvPr>
        </p:nvSpPr>
        <p:spPr/>
        <p:txBody>
          <a:bodyPr/>
          <a:lstStyle/>
          <a:p>
            <a:r>
              <a:rPr lang="en-GB" b="0" dirty="0">
                <a:solidFill>
                  <a:schemeClr val="accent4">
                    <a:lumMod val="50000"/>
                  </a:schemeClr>
                </a:solidFill>
                <a:latin typeface="Source Sans 3" panose="020B0303030403020204" pitchFamily="34" charset="0"/>
              </a:rPr>
              <a:t>[A] What are the positive outcomes of fear?</a:t>
            </a:r>
          </a:p>
          <a:p>
            <a:endParaRPr lang="en-GB" dirty="0"/>
          </a:p>
        </p:txBody>
      </p:sp>
      <p:pic>
        <p:nvPicPr>
          <p:cNvPr id="8" name="Picture 7">
            <a:extLst>
              <a:ext uri="{FF2B5EF4-FFF2-40B4-BE49-F238E27FC236}">
                <a16:creationId xmlns:a16="http://schemas.microsoft.com/office/drawing/2014/main" id="{7126B15F-39A5-8045-2AF4-4E453516C6BE}"/>
              </a:ext>
            </a:extLst>
          </p:cNvPr>
          <p:cNvPicPr>
            <a:picLocks noChangeAspect="1"/>
          </p:cNvPicPr>
          <p:nvPr/>
        </p:nvPicPr>
        <p:blipFill>
          <a:blip r:embed="rId3"/>
          <a:stretch>
            <a:fillRect/>
          </a:stretch>
        </p:blipFill>
        <p:spPr>
          <a:xfrm>
            <a:off x="2470301" y="3021949"/>
            <a:ext cx="4203398" cy="2968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682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DC71-DF5B-5E42-5CC1-FEFE174ACD1D}"/>
              </a:ext>
            </a:extLst>
          </p:cNvPr>
          <p:cNvSpPr>
            <a:spLocks noGrp="1"/>
          </p:cNvSpPr>
          <p:nvPr>
            <p:ph type="title"/>
          </p:nvPr>
        </p:nvSpPr>
        <p:spPr/>
        <p:txBody>
          <a:bodyPr/>
          <a:lstStyle/>
          <a:p>
            <a:r>
              <a:rPr lang="en-GB" dirty="0"/>
              <a:t>The Positive Outcomes of Fear</a:t>
            </a:r>
          </a:p>
        </p:txBody>
      </p:sp>
      <p:graphicFrame>
        <p:nvGraphicFramePr>
          <p:cNvPr id="4" name="Content Placeholder 3">
            <a:extLst>
              <a:ext uri="{FF2B5EF4-FFF2-40B4-BE49-F238E27FC236}">
                <a16:creationId xmlns:a16="http://schemas.microsoft.com/office/drawing/2014/main" id="{84E44F15-B22E-59E8-A762-DEAFB4261C25}"/>
              </a:ext>
            </a:extLst>
          </p:cNvPr>
          <p:cNvGraphicFramePr>
            <a:graphicFrameLocks noGrp="1"/>
          </p:cNvGraphicFramePr>
          <p:nvPr>
            <p:ph idx="1"/>
            <p:extLst>
              <p:ext uri="{D42A27DB-BD31-4B8C-83A1-F6EECF244321}">
                <p14:modId xmlns:p14="http://schemas.microsoft.com/office/powerpoint/2010/main" val="234334203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394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0CDCB5C2-1514-4E97-9178-31ABD470CF68}"/>
                                            </p:graphicEl>
                                          </p:spTgt>
                                        </p:tgtEl>
                                        <p:attrNameLst>
                                          <p:attrName>style.visibility</p:attrName>
                                        </p:attrNameLst>
                                      </p:cBhvr>
                                      <p:to>
                                        <p:strVal val="visible"/>
                                      </p:to>
                                    </p:set>
                                    <p:anim calcmode="lin" valueType="num">
                                      <p:cBhvr additive="base">
                                        <p:cTn id="7" dur="500" fill="hold"/>
                                        <p:tgtEl>
                                          <p:spTgt spid="4">
                                            <p:graphicEl>
                                              <a:dgm id="{0CDCB5C2-1514-4E97-9178-31ABD470CF68}"/>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0CDCB5C2-1514-4E97-9178-31ABD470CF68}"/>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CFE260F6-6280-4A9A-97E3-712545392FD9}"/>
                                            </p:graphicEl>
                                          </p:spTgt>
                                        </p:tgtEl>
                                        <p:attrNameLst>
                                          <p:attrName>style.visibility</p:attrName>
                                        </p:attrNameLst>
                                      </p:cBhvr>
                                      <p:to>
                                        <p:strVal val="visible"/>
                                      </p:to>
                                    </p:set>
                                    <p:anim calcmode="lin" valueType="num">
                                      <p:cBhvr additive="base">
                                        <p:cTn id="13" dur="500" fill="hold"/>
                                        <p:tgtEl>
                                          <p:spTgt spid="4">
                                            <p:graphicEl>
                                              <a:dgm id="{CFE260F6-6280-4A9A-97E3-712545392FD9}"/>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CFE260F6-6280-4A9A-97E3-712545392FD9}"/>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graphicEl>
                                              <a:dgm id="{194AE452-919C-40DC-94E8-D4F544AE730B}"/>
                                            </p:graphicEl>
                                          </p:spTgt>
                                        </p:tgtEl>
                                        <p:attrNameLst>
                                          <p:attrName>style.visibility</p:attrName>
                                        </p:attrNameLst>
                                      </p:cBhvr>
                                      <p:to>
                                        <p:strVal val="visible"/>
                                      </p:to>
                                    </p:set>
                                    <p:anim calcmode="lin" valueType="num">
                                      <p:cBhvr additive="base">
                                        <p:cTn id="17" dur="500" fill="hold"/>
                                        <p:tgtEl>
                                          <p:spTgt spid="4">
                                            <p:graphicEl>
                                              <a:dgm id="{194AE452-919C-40DC-94E8-D4F544AE730B}"/>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194AE452-919C-40DC-94E8-D4F544AE730B}"/>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1CF76593-2E6B-43FF-A0C1-26A8C8761773}"/>
                                            </p:graphicEl>
                                          </p:spTgt>
                                        </p:tgtEl>
                                        <p:attrNameLst>
                                          <p:attrName>style.visibility</p:attrName>
                                        </p:attrNameLst>
                                      </p:cBhvr>
                                      <p:to>
                                        <p:strVal val="visible"/>
                                      </p:to>
                                    </p:set>
                                    <p:anim calcmode="lin" valueType="num">
                                      <p:cBhvr additive="base">
                                        <p:cTn id="23" dur="500" fill="hold"/>
                                        <p:tgtEl>
                                          <p:spTgt spid="4">
                                            <p:graphicEl>
                                              <a:dgm id="{1CF76593-2E6B-43FF-A0C1-26A8C8761773}"/>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1CF76593-2E6B-43FF-A0C1-26A8C8761773}"/>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graphicEl>
                                              <a:dgm id="{988BE979-9CD7-4785-8720-F48EC96C5116}"/>
                                            </p:graphicEl>
                                          </p:spTgt>
                                        </p:tgtEl>
                                        <p:attrNameLst>
                                          <p:attrName>style.visibility</p:attrName>
                                        </p:attrNameLst>
                                      </p:cBhvr>
                                      <p:to>
                                        <p:strVal val="visible"/>
                                      </p:to>
                                    </p:set>
                                    <p:anim calcmode="lin" valueType="num">
                                      <p:cBhvr additive="base">
                                        <p:cTn id="27" dur="500" fill="hold"/>
                                        <p:tgtEl>
                                          <p:spTgt spid="4">
                                            <p:graphicEl>
                                              <a:dgm id="{988BE979-9CD7-4785-8720-F48EC96C5116}"/>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988BE979-9CD7-4785-8720-F48EC96C5116}"/>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graphicEl>
                                              <a:dgm id="{51106493-1436-43C0-8B33-BD7CACA2EDE4}"/>
                                            </p:graphicEl>
                                          </p:spTgt>
                                        </p:tgtEl>
                                        <p:attrNameLst>
                                          <p:attrName>style.visibility</p:attrName>
                                        </p:attrNameLst>
                                      </p:cBhvr>
                                      <p:to>
                                        <p:strVal val="visible"/>
                                      </p:to>
                                    </p:set>
                                    <p:anim calcmode="lin" valueType="num">
                                      <p:cBhvr additive="base">
                                        <p:cTn id="33" dur="500" fill="hold"/>
                                        <p:tgtEl>
                                          <p:spTgt spid="4">
                                            <p:graphicEl>
                                              <a:dgm id="{51106493-1436-43C0-8B33-BD7CACA2EDE4}"/>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51106493-1436-43C0-8B33-BD7CACA2EDE4}"/>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graphicEl>
                                              <a:dgm id="{DEE2EA57-EEEB-45E5-90EE-E534C89A0DA9}"/>
                                            </p:graphicEl>
                                          </p:spTgt>
                                        </p:tgtEl>
                                        <p:attrNameLst>
                                          <p:attrName>style.visibility</p:attrName>
                                        </p:attrNameLst>
                                      </p:cBhvr>
                                      <p:to>
                                        <p:strVal val="visible"/>
                                      </p:to>
                                    </p:set>
                                    <p:anim calcmode="lin" valueType="num">
                                      <p:cBhvr additive="base">
                                        <p:cTn id="37" dur="500" fill="hold"/>
                                        <p:tgtEl>
                                          <p:spTgt spid="4">
                                            <p:graphicEl>
                                              <a:dgm id="{DEE2EA57-EEEB-45E5-90EE-E534C89A0DA9}"/>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DEE2EA57-EEEB-45E5-90EE-E534C89A0DA9}"/>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graphicEl>
                                              <a:dgm id="{C097F2EB-73C1-41AA-8A64-0E3C00FD4C69}"/>
                                            </p:graphicEl>
                                          </p:spTgt>
                                        </p:tgtEl>
                                        <p:attrNameLst>
                                          <p:attrName>style.visibility</p:attrName>
                                        </p:attrNameLst>
                                      </p:cBhvr>
                                      <p:to>
                                        <p:strVal val="visible"/>
                                      </p:to>
                                    </p:set>
                                    <p:anim calcmode="lin" valueType="num">
                                      <p:cBhvr additive="base">
                                        <p:cTn id="43" dur="500" fill="hold"/>
                                        <p:tgtEl>
                                          <p:spTgt spid="4">
                                            <p:graphicEl>
                                              <a:dgm id="{C097F2EB-73C1-41AA-8A64-0E3C00FD4C69}"/>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C097F2EB-73C1-41AA-8A64-0E3C00FD4C69}"/>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graphicEl>
                                              <a:dgm id="{B791D0A2-076A-4033-9211-D65ED55F692D}"/>
                                            </p:graphicEl>
                                          </p:spTgt>
                                        </p:tgtEl>
                                        <p:attrNameLst>
                                          <p:attrName>style.visibility</p:attrName>
                                        </p:attrNameLst>
                                      </p:cBhvr>
                                      <p:to>
                                        <p:strVal val="visible"/>
                                      </p:to>
                                    </p:set>
                                    <p:anim calcmode="lin" valueType="num">
                                      <p:cBhvr additive="base">
                                        <p:cTn id="47" dur="500" fill="hold"/>
                                        <p:tgtEl>
                                          <p:spTgt spid="4">
                                            <p:graphicEl>
                                              <a:dgm id="{B791D0A2-076A-4033-9211-D65ED55F692D}"/>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graphicEl>
                                              <a:dgm id="{B791D0A2-076A-4033-9211-D65ED55F692D}"/>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graphicEl>
                                              <a:dgm id="{DB61711E-6584-4253-8DE5-FEBB05E38ED4}"/>
                                            </p:graphicEl>
                                          </p:spTgt>
                                        </p:tgtEl>
                                        <p:attrNameLst>
                                          <p:attrName>style.visibility</p:attrName>
                                        </p:attrNameLst>
                                      </p:cBhvr>
                                      <p:to>
                                        <p:strVal val="visible"/>
                                      </p:to>
                                    </p:set>
                                    <p:anim calcmode="lin" valueType="num">
                                      <p:cBhvr additive="base">
                                        <p:cTn id="53" dur="500" fill="hold"/>
                                        <p:tgtEl>
                                          <p:spTgt spid="4">
                                            <p:graphicEl>
                                              <a:dgm id="{DB61711E-6584-4253-8DE5-FEBB05E38ED4}"/>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graphicEl>
                                              <a:dgm id="{DB61711E-6584-4253-8DE5-FEBB05E38ED4}"/>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
                                            <p:graphicEl>
                                              <a:dgm id="{CD6FA49E-747A-411E-81A7-C18C38CC2089}"/>
                                            </p:graphicEl>
                                          </p:spTgt>
                                        </p:tgtEl>
                                        <p:attrNameLst>
                                          <p:attrName>style.visibility</p:attrName>
                                        </p:attrNameLst>
                                      </p:cBhvr>
                                      <p:to>
                                        <p:strVal val="visible"/>
                                      </p:to>
                                    </p:set>
                                    <p:anim calcmode="lin" valueType="num">
                                      <p:cBhvr additive="base">
                                        <p:cTn id="57" dur="500" fill="hold"/>
                                        <p:tgtEl>
                                          <p:spTgt spid="4">
                                            <p:graphicEl>
                                              <a:dgm id="{CD6FA49E-747A-411E-81A7-C18C38CC2089}"/>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graphicEl>
                                              <a:dgm id="{CD6FA49E-747A-411E-81A7-C18C38CC2089}"/>
                                            </p:graphic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
                                            <p:graphicEl>
                                              <a:dgm id="{534766E4-7D08-49CF-938A-BC4C73DB4AB7}"/>
                                            </p:graphicEl>
                                          </p:spTgt>
                                        </p:tgtEl>
                                        <p:attrNameLst>
                                          <p:attrName>style.visibility</p:attrName>
                                        </p:attrNameLst>
                                      </p:cBhvr>
                                      <p:to>
                                        <p:strVal val="visible"/>
                                      </p:to>
                                    </p:set>
                                    <p:anim calcmode="lin" valueType="num">
                                      <p:cBhvr additive="base">
                                        <p:cTn id="63" dur="500" fill="hold"/>
                                        <p:tgtEl>
                                          <p:spTgt spid="4">
                                            <p:graphicEl>
                                              <a:dgm id="{534766E4-7D08-49CF-938A-BC4C73DB4AB7}"/>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graphicEl>
                                              <a:dgm id="{534766E4-7D08-49CF-938A-BC4C73DB4AB7}"/>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
                                            <p:graphicEl>
                                              <a:dgm id="{16FCC923-C684-49D0-BD9C-7847413B6939}"/>
                                            </p:graphicEl>
                                          </p:spTgt>
                                        </p:tgtEl>
                                        <p:attrNameLst>
                                          <p:attrName>style.visibility</p:attrName>
                                        </p:attrNameLst>
                                      </p:cBhvr>
                                      <p:to>
                                        <p:strVal val="visible"/>
                                      </p:to>
                                    </p:set>
                                    <p:anim calcmode="lin" valueType="num">
                                      <p:cBhvr additive="base">
                                        <p:cTn id="67" dur="500" fill="hold"/>
                                        <p:tgtEl>
                                          <p:spTgt spid="4">
                                            <p:graphicEl>
                                              <a:dgm id="{16FCC923-C684-49D0-BD9C-7847413B6939}"/>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graphicEl>
                                              <a:dgm id="{16FCC923-C684-49D0-BD9C-7847413B6939}"/>
                                            </p:graphic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graphicEl>
                                              <a:dgm id="{73FB7433-1497-47DA-9CE7-3D5303F9C471}"/>
                                            </p:graphicEl>
                                          </p:spTgt>
                                        </p:tgtEl>
                                        <p:attrNameLst>
                                          <p:attrName>style.visibility</p:attrName>
                                        </p:attrNameLst>
                                      </p:cBhvr>
                                      <p:to>
                                        <p:strVal val="visible"/>
                                      </p:to>
                                    </p:set>
                                    <p:anim calcmode="lin" valueType="num">
                                      <p:cBhvr additive="base">
                                        <p:cTn id="73" dur="500" fill="hold"/>
                                        <p:tgtEl>
                                          <p:spTgt spid="4">
                                            <p:graphicEl>
                                              <a:dgm id="{73FB7433-1497-47DA-9CE7-3D5303F9C471}"/>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graphicEl>
                                              <a:dgm id="{73FB7433-1497-47DA-9CE7-3D5303F9C471}"/>
                                            </p:graphic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
                                            <p:graphicEl>
                                              <a:dgm id="{74D27CB5-88CA-41BC-B3C4-F58152CBCB6E}"/>
                                            </p:graphicEl>
                                          </p:spTgt>
                                        </p:tgtEl>
                                        <p:attrNameLst>
                                          <p:attrName>style.visibility</p:attrName>
                                        </p:attrNameLst>
                                      </p:cBhvr>
                                      <p:to>
                                        <p:strVal val="visible"/>
                                      </p:to>
                                    </p:set>
                                    <p:anim calcmode="lin" valueType="num">
                                      <p:cBhvr additive="base">
                                        <p:cTn id="77" dur="500" fill="hold"/>
                                        <p:tgtEl>
                                          <p:spTgt spid="4">
                                            <p:graphicEl>
                                              <a:dgm id="{74D27CB5-88CA-41BC-B3C4-F58152CBCB6E}"/>
                                            </p:graphic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graphicEl>
                                              <a:dgm id="{74D27CB5-88CA-41BC-B3C4-F58152CBCB6E}"/>
                                            </p:graphic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
                                            <p:graphicEl>
                                              <a:dgm id="{12453EDF-C563-45AF-BD41-E65328EB3567}"/>
                                            </p:graphicEl>
                                          </p:spTgt>
                                        </p:tgtEl>
                                        <p:attrNameLst>
                                          <p:attrName>style.visibility</p:attrName>
                                        </p:attrNameLst>
                                      </p:cBhvr>
                                      <p:to>
                                        <p:strVal val="visible"/>
                                      </p:to>
                                    </p:set>
                                    <p:anim calcmode="lin" valueType="num">
                                      <p:cBhvr additive="base">
                                        <p:cTn id="83" dur="500" fill="hold"/>
                                        <p:tgtEl>
                                          <p:spTgt spid="4">
                                            <p:graphicEl>
                                              <a:dgm id="{12453EDF-C563-45AF-BD41-E65328EB3567}"/>
                                            </p:graphicEl>
                                          </p:spTgt>
                                        </p:tgtEl>
                                        <p:attrNameLst>
                                          <p:attrName>ppt_x</p:attrName>
                                        </p:attrNameLst>
                                      </p:cBhvr>
                                      <p:tavLst>
                                        <p:tav tm="0">
                                          <p:val>
                                            <p:strVal val="#ppt_x"/>
                                          </p:val>
                                        </p:tav>
                                        <p:tav tm="100000">
                                          <p:val>
                                            <p:strVal val="#ppt_x"/>
                                          </p:val>
                                        </p:tav>
                                      </p:tavLst>
                                    </p:anim>
                                    <p:anim calcmode="lin" valueType="num">
                                      <p:cBhvr additive="base">
                                        <p:cTn id="84" dur="500" fill="hold"/>
                                        <p:tgtEl>
                                          <p:spTgt spid="4">
                                            <p:graphicEl>
                                              <a:dgm id="{12453EDF-C563-45AF-BD41-E65328EB3567}"/>
                                            </p:graphicEl>
                                          </p:spTgt>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
                                            <p:graphicEl>
                                              <a:dgm id="{E7D49C13-6D61-4E5B-AE7B-9788E46A0797}"/>
                                            </p:graphicEl>
                                          </p:spTgt>
                                        </p:tgtEl>
                                        <p:attrNameLst>
                                          <p:attrName>style.visibility</p:attrName>
                                        </p:attrNameLst>
                                      </p:cBhvr>
                                      <p:to>
                                        <p:strVal val="visible"/>
                                      </p:to>
                                    </p:set>
                                    <p:anim calcmode="lin" valueType="num">
                                      <p:cBhvr additive="base">
                                        <p:cTn id="87" dur="500" fill="hold"/>
                                        <p:tgtEl>
                                          <p:spTgt spid="4">
                                            <p:graphicEl>
                                              <a:dgm id="{E7D49C13-6D61-4E5B-AE7B-9788E46A0797}"/>
                                            </p:graphicEl>
                                          </p:spTgt>
                                        </p:tgtEl>
                                        <p:attrNameLst>
                                          <p:attrName>ppt_x</p:attrName>
                                        </p:attrNameLst>
                                      </p:cBhvr>
                                      <p:tavLst>
                                        <p:tav tm="0">
                                          <p:val>
                                            <p:strVal val="#ppt_x"/>
                                          </p:val>
                                        </p:tav>
                                        <p:tav tm="100000">
                                          <p:val>
                                            <p:strVal val="#ppt_x"/>
                                          </p:val>
                                        </p:tav>
                                      </p:tavLst>
                                    </p:anim>
                                    <p:anim calcmode="lin" valueType="num">
                                      <p:cBhvr additive="base">
                                        <p:cTn id="88" dur="500" fill="hold"/>
                                        <p:tgtEl>
                                          <p:spTgt spid="4">
                                            <p:graphicEl>
                                              <a:dgm id="{E7D49C13-6D61-4E5B-AE7B-9788E46A0797}"/>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63368-7FC6-99DA-8042-1DF0376CFF55}"/>
              </a:ext>
            </a:extLst>
          </p:cNvPr>
          <p:cNvSpPr>
            <a:spLocks noGrp="1"/>
          </p:cNvSpPr>
          <p:nvPr>
            <p:ph type="title"/>
          </p:nvPr>
        </p:nvSpPr>
        <p:spPr>
          <a:xfrm>
            <a:off x="3759600" y="1705331"/>
            <a:ext cx="7886700" cy="1325563"/>
          </a:xfrm>
        </p:spPr>
        <p:txBody>
          <a:bodyPr>
            <a:noAutofit/>
          </a:bodyPr>
          <a:lstStyle/>
          <a:p>
            <a:r>
              <a:rPr lang="en-GB" sz="25000" dirty="0">
                <a:solidFill>
                  <a:schemeClr val="accent4">
                    <a:lumMod val="50000"/>
                  </a:schemeClr>
                </a:solidFill>
                <a:latin typeface="Bookman Old Style" panose="02050604050505020204" pitchFamily="18" charset="0"/>
              </a:rPr>
              <a:t>“</a:t>
            </a:r>
          </a:p>
        </p:txBody>
      </p:sp>
      <p:sp>
        <p:nvSpPr>
          <p:cNvPr id="3" name="Content Placeholder 2">
            <a:extLst>
              <a:ext uri="{FF2B5EF4-FFF2-40B4-BE49-F238E27FC236}">
                <a16:creationId xmlns:a16="http://schemas.microsoft.com/office/drawing/2014/main" id="{50F705F3-360C-60DE-5D87-5F1B8B0CCACA}"/>
              </a:ext>
            </a:extLst>
          </p:cNvPr>
          <p:cNvSpPr>
            <a:spLocks noGrp="1"/>
          </p:cNvSpPr>
          <p:nvPr>
            <p:ph idx="1"/>
          </p:nvPr>
        </p:nvSpPr>
        <p:spPr>
          <a:xfrm>
            <a:off x="628650" y="2368112"/>
            <a:ext cx="7886700" cy="5087072"/>
          </a:xfrm>
        </p:spPr>
        <p:txBody>
          <a:bodyPr>
            <a:normAutofit/>
          </a:bodyPr>
          <a:lstStyle/>
          <a:p>
            <a:pPr marL="0" indent="0" algn="ctr">
              <a:buNone/>
            </a:pPr>
            <a:r>
              <a:rPr lang="en-GB" sz="3200" i="1" dirty="0">
                <a:latin typeface="Source Serif Pro" panose="02040603050405020204" pitchFamily="18" charset="0"/>
                <a:ea typeface="Source Serif Pro" panose="02040603050405020204" pitchFamily="18" charset="0"/>
              </a:rPr>
              <a:t>“By My glory, I will not combine two fears nor two assurances for My slave: if he feared Me in the world, I will grant him safety on the Day of Judgement. And if he felt safe from Me in the world, I will make him fear Me on the Day of Judgement”</a:t>
            </a:r>
          </a:p>
          <a:p>
            <a:pPr marL="0" indent="0" algn="ctr">
              <a:buNone/>
            </a:pPr>
            <a:r>
              <a:rPr lang="en-GB" dirty="0">
                <a:solidFill>
                  <a:srgbClr val="774D66"/>
                </a:solidFill>
              </a:rPr>
              <a:t> (</a:t>
            </a:r>
            <a:r>
              <a:rPr lang="en-GB" dirty="0" err="1">
                <a:solidFill>
                  <a:srgbClr val="774D66"/>
                </a:solidFill>
              </a:rPr>
              <a:t>Ḥadīth</a:t>
            </a:r>
            <a:r>
              <a:rPr lang="en-GB" dirty="0">
                <a:solidFill>
                  <a:srgbClr val="774D66"/>
                </a:solidFill>
              </a:rPr>
              <a:t> </a:t>
            </a:r>
            <a:r>
              <a:rPr lang="en-GB" dirty="0" err="1">
                <a:solidFill>
                  <a:srgbClr val="774D66"/>
                </a:solidFill>
              </a:rPr>
              <a:t>Qudsī</a:t>
            </a:r>
            <a:r>
              <a:rPr lang="en-GB" dirty="0">
                <a:solidFill>
                  <a:srgbClr val="774D66"/>
                </a:solidFill>
              </a:rPr>
              <a:t>, </a:t>
            </a:r>
            <a:r>
              <a:rPr lang="en-GB" sz="2800" dirty="0">
                <a:solidFill>
                  <a:srgbClr val="774D66"/>
                </a:solidFill>
              </a:rPr>
              <a:t>Ibn </a:t>
            </a:r>
            <a:r>
              <a:rPr lang="en-GB" sz="2800" dirty="0" err="1">
                <a:solidFill>
                  <a:srgbClr val="774D66"/>
                </a:solidFill>
              </a:rPr>
              <a:t>Ḥibbān</a:t>
            </a:r>
            <a:r>
              <a:rPr lang="en-GB" sz="2800" dirty="0">
                <a:solidFill>
                  <a:srgbClr val="774D66"/>
                </a:solidFill>
              </a:rPr>
              <a:t>)</a:t>
            </a:r>
            <a:endParaRPr lang="en-GB" dirty="0">
              <a:solidFill>
                <a:srgbClr val="774D66"/>
              </a:solidFill>
            </a:endParaRPr>
          </a:p>
        </p:txBody>
      </p:sp>
    </p:spTree>
    <p:extLst>
      <p:ext uri="{BB962C8B-B14F-4D97-AF65-F5344CB8AC3E}">
        <p14:creationId xmlns:p14="http://schemas.microsoft.com/office/powerpoint/2010/main" val="829765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3B7057-C824-F600-7AFF-EB270795EB9F}"/>
              </a:ext>
            </a:extLst>
          </p:cNvPr>
          <p:cNvPicPr>
            <a:picLocks noChangeAspect="1"/>
          </p:cNvPicPr>
          <p:nvPr/>
        </p:nvPicPr>
        <p:blipFill rotWithShape="1">
          <a:blip r:embed="rId3">
            <a:extLst>
              <a:ext uri="{28A0092B-C50C-407E-A947-70E740481C1C}">
                <a14:useLocalDpi xmlns:a14="http://schemas.microsoft.com/office/drawing/2010/main" val="0"/>
              </a:ext>
            </a:extLst>
          </a:blip>
          <a:srcRect l="1852" r="9260"/>
          <a:stretch/>
        </p:blipFill>
        <p:spPr>
          <a:xfrm>
            <a:off x="0" y="0"/>
            <a:ext cx="9144000" cy="6858000"/>
          </a:xfrm>
          <a:prstGeom prst="rect">
            <a:avLst/>
          </a:prstGeom>
        </p:spPr>
      </p:pic>
      <p:sp>
        <p:nvSpPr>
          <p:cNvPr id="2" name="Title 1">
            <a:extLst>
              <a:ext uri="{FF2B5EF4-FFF2-40B4-BE49-F238E27FC236}">
                <a16:creationId xmlns:a16="http://schemas.microsoft.com/office/drawing/2014/main" id="{4AAC0E5C-62B4-726D-78E1-D9CFA4BCB0BA}"/>
              </a:ext>
            </a:extLst>
          </p:cNvPr>
          <p:cNvSpPr>
            <a:spLocks noGrp="1"/>
          </p:cNvSpPr>
          <p:nvPr>
            <p:ph type="title"/>
          </p:nvPr>
        </p:nvSpPr>
        <p:spPr/>
        <p:txBody>
          <a:bodyPr/>
          <a:lstStyle/>
          <a:p>
            <a:r>
              <a:rPr lang="en-GB" dirty="0" err="1"/>
              <a:t>Duʿa</a:t>
            </a:r>
            <a:endParaRPr lang="en-GB" dirty="0"/>
          </a:p>
        </p:txBody>
      </p:sp>
      <p:sp>
        <p:nvSpPr>
          <p:cNvPr id="3" name="Content Placeholder 2">
            <a:extLst>
              <a:ext uri="{FF2B5EF4-FFF2-40B4-BE49-F238E27FC236}">
                <a16:creationId xmlns:a16="http://schemas.microsoft.com/office/drawing/2014/main" id="{8F8163A9-356F-5DD0-DF61-C2E77338EEF7}"/>
              </a:ext>
            </a:extLst>
          </p:cNvPr>
          <p:cNvSpPr>
            <a:spLocks noGrp="1"/>
          </p:cNvSpPr>
          <p:nvPr>
            <p:ph idx="1"/>
          </p:nvPr>
        </p:nvSpPr>
        <p:spPr>
          <a:xfrm>
            <a:off x="457200" y="3222171"/>
            <a:ext cx="8469086" cy="2954792"/>
          </a:xfrm>
          <a:prstGeom prst="roundRect">
            <a:avLst/>
          </a:prstGeom>
          <a:solidFill>
            <a:schemeClr val="accent3">
              <a:lumMod val="60000"/>
              <a:lumOff val="40000"/>
            </a:schemeClr>
          </a:solidFill>
        </p:spPr>
        <p:txBody>
          <a:bodyPr>
            <a:normAutofit/>
          </a:bodyPr>
          <a:lstStyle/>
          <a:p>
            <a:pPr algn="ctr"/>
            <a:r>
              <a:rPr lang="en-GB" dirty="0"/>
              <a:t>Our beloved Prophet </a:t>
            </a:r>
            <a:r>
              <a:rPr lang="ar-IQ" dirty="0"/>
              <a:t>ﷺ </a:t>
            </a:r>
            <a:r>
              <a:rPr lang="en-GB" dirty="0"/>
              <a:t> would ask Allah:</a:t>
            </a:r>
          </a:p>
          <a:p>
            <a:pPr algn="ctr"/>
            <a:r>
              <a:rPr lang="ar-IQ" sz="3600" dirty="0">
                <a:solidFill>
                  <a:schemeClr val="accent4">
                    <a:lumMod val="50000"/>
                  </a:schemeClr>
                </a:solidFill>
                <a:latin typeface="Sakkal Majalla" panose="02000000000000000000" pitchFamily="2" charset="-78"/>
                <a:cs typeface="Sakkal Majalla" panose="02000000000000000000" pitchFamily="2" charset="-78"/>
              </a:rPr>
              <a:t>اَللّٰهُمَّ وَأَسْأَلُكَ خَشْيَتَكَ فِي الْغَيْبِ وَالشَّهَادَةِ…</a:t>
            </a:r>
            <a:endParaRPr lang="ar-IQ" dirty="0"/>
          </a:p>
          <a:p>
            <a:pPr algn="ctr"/>
            <a:r>
              <a:rPr lang="ar-IQ" dirty="0"/>
              <a:t>“</a:t>
            </a:r>
            <a:r>
              <a:rPr lang="en-GB" dirty="0"/>
              <a:t>O Allah, I ask You for Your fear in private and in public…” </a:t>
            </a:r>
            <a:r>
              <a:rPr lang="en-GB" sz="1800" dirty="0"/>
              <a:t>(Nasā’ī).</a:t>
            </a:r>
            <a:endParaRPr lang="en-GB" dirty="0"/>
          </a:p>
          <a:p>
            <a:pPr algn="ctr"/>
            <a:r>
              <a:rPr lang="en-GB" sz="2000" dirty="0"/>
              <a:t>Can you remember when we pray this </a:t>
            </a:r>
            <a:r>
              <a:rPr lang="en-GB" sz="2000" dirty="0" err="1"/>
              <a:t>du‘a</a:t>
            </a:r>
            <a:r>
              <a:rPr lang="en-GB" sz="2000" dirty="0"/>
              <a:t>?</a:t>
            </a:r>
          </a:p>
        </p:txBody>
      </p:sp>
    </p:spTree>
    <p:extLst>
      <p:ext uri="{BB962C8B-B14F-4D97-AF65-F5344CB8AC3E}">
        <p14:creationId xmlns:p14="http://schemas.microsoft.com/office/powerpoint/2010/main" val="2455671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0E8CFA6-C87C-12B1-D13E-6E5BDA3713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6868733"/>
          </a:xfrm>
          <a:effectLst>
            <a:softEdge rad="0"/>
          </a:effectLst>
        </p:spPr>
      </p:pic>
      <p:sp>
        <p:nvSpPr>
          <p:cNvPr id="2" name="Title 1">
            <a:extLst>
              <a:ext uri="{FF2B5EF4-FFF2-40B4-BE49-F238E27FC236}">
                <a16:creationId xmlns:a16="http://schemas.microsoft.com/office/drawing/2014/main" id="{02FAAD5F-2B0A-D353-3153-D203CC196497}"/>
              </a:ext>
            </a:extLst>
          </p:cNvPr>
          <p:cNvSpPr>
            <a:spLocks noGrp="1"/>
          </p:cNvSpPr>
          <p:nvPr>
            <p:ph type="title"/>
          </p:nvPr>
        </p:nvSpPr>
        <p:spPr>
          <a:xfrm>
            <a:off x="0" y="0"/>
            <a:ext cx="9144000" cy="1791478"/>
          </a:xfrm>
          <a:solidFill>
            <a:schemeClr val="accent3"/>
          </a:solidFill>
        </p:spPr>
        <p:txBody>
          <a:bodyPr>
            <a:normAutofit/>
          </a:bodyPr>
          <a:lstStyle/>
          <a:p>
            <a:pPr algn="ctr"/>
            <a:r>
              <a:rPr lang="en-GB" dirty="0">
                <a:solidFill>
                  <a:schemeClr val="accent3">
                    <a:lumMod val="50000"/>
                  </a:schemeClr>
                </a:solidFill>
                <a:effectLst>
                  <a:glow rad="228600">
                    <a:schemeClr val="accent4">
                      <a:satMod val="175000"/>
                      <a:alpha val="40000"/>
                    </a:schemeClr>
                  </a:glow>
                </a:effectLst>
                <a:latin typeface="Just Another Hand" panose="02000506000000020003" pitchFamily="2" charset="0"/>
              </a:rPr>
              <a:t>Journal &amp; Reflect</a:t>
            </a:r>
          </a:p>
        </p:txBody>
      </p:sp>
      <p:pic>
        <p:nvPicPr>
          <p:cNvPr id="6" name="Picture 5">
            <a:extLst>
              <a:ext uri="{FF2B5EF4-FFF2-40B4-BE49-F238E27FC236}">
                <a16:creationId xmlns:a16="http://schemas.microsoft.com/office/drawing/2014/main" id="{3D407DCD-E9D2-0A71-36B2-E5CDACFD35DF}"/>
              </a:ext>
            </a:extLst>
          </p:cNvPr>
          <p:cNvPicPr>
            <a:picLocks noChangeAspect="1"/>
          </p:cNvPicPr>
          <p:nvPr/>
        </p:nvPicPr>
        <p:blipFill rotWithShape="1">
          <a:blip r:embed="rId4"/>
          <a:srcRect l="3571" r="13096"/>
          <a:stretch/>
        </p:blipFill>
        <p:spPr>
          <a:xfrm>
            <a:off x="460311" y="4310744"/>
            <a:ext cx="3085322" cy="2313992"/>
          </a:xfrm>
          <a:prstGeom prst="rect">
            <a:avLst/>
          </a:prstGeom>
          <a:effectLst>
            <a:softEdge rad="419100"/>
          </a:effectLst>
        </p:spPr>
      </p:pic>
    </p:spTree>
    <p:extLst>
      <p:ext uri="{BB962C8B-B14F-4D97-AF65-F5344CB8AC3E}">
        <p14:creationId xmlns:p14="http://schemas.microsoft.com/office/powerpoint/2010/main" val="3102417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4506F8-24E7-8CD2-CE3A-B387C1071308}"/>
              </a:ext>
            </a:extLst>
          </p:cNvPr>
          <p:cNvSpPr>
            <a:spLocks noGrp="1"/>
          </p:cNvSpPr>
          <p:nvPr>
            <p:ph idx="1"/>
          </p:nvPr>
        </p:nvSpPr>
        <p:spPr/>
        <p:txBody>
          <a:bodyPr/>
          <a:lstStyle/>
          <a:p>
            <a:pPr marL="0" indent="0" algn="ctr">
              <a:buNone/>
            </a:pPr>
            <a:r>
              <a:rPr lang="en-GB" sz="5400" dirty="0"/>
              <a:t>List 5…</a:t>
            </a:r>
          </a:p>
          <a:p>
            <a:pPr marL="0" indent="0" algn="ctr">
              <a:buNone/>
            </a:pPr>
            <a:endParaRPr lang="en-GB" dirty="0"/>
          </a:p>
          <a:p>
            <a:pPr marL="0" indent="0" algn="ctr">
              <a:buNone/>
            </a:pPr>
            <a:endParaRPr lang="en-GB" dirty="0"/>
          </a:p>
        </p:txBody>
      </p:sp>
      <p:graphicFrame>
        <p:nvGraphicFramePr>
          <p:cNvPr id="4" name="Diagram 3">
            <a:extLst>
              <a:ext uri="{FF2B5EF4-FFF2-40B4-BE49-F238E27FC236}">
                <a16:creationId xmlns:a16="http://schemas.microsoft.com/office/drawing/2014/main" id="{24C32ADD-C7EA-DB95-8448-59AC06265359}"/>
              </a:ext>
            </a:extLst>
          </p:cNvPr>
          <p:cNvGraphicFramePr/>
          <p:nvPr>
            <p:extLst>
              <p:ext uri="{D42A27DB-BD31-4B8C-83A1-F6EECF244321}">
                <p14:modId xmlns:p14="http://schemas.microsoft.com/office/powerpoint/2010/main" val="537391049"/>
              </p:ext>
            </p:extLst>
          </p:nvPr>
        </p:nvGraphicFramePr>
        <p:xfrm>
          <a:off x="883297" y="2724539"/>
          <a:ext cx="7377405" cy="3824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0050F238-34CC-B4E7-4086-E03DB210441B}"/>
              </a:ext>
            </a:extLst>
          </p:cNvPr>
          <p:cNvSpPr>
            <a:spLocks noGrp="1"/>
          </p:cNvSpPr>
          <p:nvPr>
            <p:ph type="title"/>
          </p:nvPr>
        </p:nvSpPr>
        <p:spPr/>
        <p:txBody>
          <a:bodyPr/>
          <a:lstStyle/>
          <a:p>
            <a:r>
              <a:rPr lang="en-US" dirty="0"/>
              <a:t>Plenary</a:t>
            </a:r>
            <a:endParaRPr lang="en-GB" dirty="0"/>
          </a:p>
        </p:txBody>
      </p:sp>
    </p:spTree>
    <p:extLst>
      <p:ext uri="{BB962C8B-B14F-4D97-AF65-F5344CB8AC3E}">
        <p14:creationId xmlns:p14="http://schemas.microsoft.com/office/powerpoint/2010/main" val="2853132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ln w="76200">
            <a:noFill/>
          </a:ln>
        </p:spPr>
        <p:txBody>
          <a:bodyPr>
            <a:normAutofit/>
          </a:bodyPr>
          <a:lstStyle/>
          <a:p>
            <a:r>
              <a:rPr lang="en-GB" dirty="0">
                <a:ea typeface="Adobe Fangsong Std R" panose="02020400000000000000" pitchFamily="18" charset="-128"/>
              </a:rPr>
              <a:t>Starter: Match</a:t>
            </a:r>
          </a:p>
        </p:txBody>
      </p:sp>
      <p:sp>
        <p:nvSpPr>
          <p:cNvPr id="5" name="Content Placeholder 4"/>
          <p:cNvSpPr>
            <a:spLocks noGrp="1"/>
          </p:cNvSpPr>
          <p:nvPr>
            <p:ph sz="half" idx="1"/>
          </p:nvPr>
        </p:nvSpPr>
        <p:spPr>
          <a:prstGeom prst="roundRect">
            <a:avLst/>
          </a:prstGeom>
          <a:solidFill>
            <a:schemeClr val="accent4"/>
          </a:solidFill>
        </p:spPr>
        <p:txBody>
          <a:bodyPr>
            <a:normAutofit/>
          </a:bodyPr>
          <a:lstStyle/>
          <a:p>
            <a:pPr marL="450850" indent="-450850">
              <a:buFont typeface="+mj-lt"/>
              <a:buAutoNum type="arabicParenR"/>
            </a:pPr>
            <a:r>
              <a:rPr lang="en-GB" dirty="0">
                <a:latin typeface="Source Sans 3" panose="020B0303030403020204" pitchFamily="34" charset="0"/>
                <a:ea typeface="Adobe Fangsong Std R" panose="02020400000000000000" pitchFamily="18" charset="-128"/>
              </a:rPr>
              <a:t>Claustrophobia</a:t>
            </a:r>
          </a:p>
          <a:p>
            <a:pPr marL="450850" indent="-450850">
              <a:buFont typeface="+mj-lt"/>
              <a:buAutoNum type="arabicParenR"/>
            </a:pPr>
            <a:r>
              <a:rPr lang="en-GB" dirty="0">
                <a:latin typeface="Source Sans 3" panose="020B0303030403020204" pitchFamily="34" charset="0"/>
                <a:ea typeface="Adobe Fangsong Std R" panose="02020400000000000000" pitchFamily="18" charset="-128"/>
              </a:rPr>
              <a:t>Islamophobia</a:t>
            </a:r>
          </a:p>
          <a:p>
            <a:pPr marL="450850" indent="-450850">
              <a:buFont typeface="+mj-lt"/>
              <a:buAutoNum type="arabicParenR"/>
            </a:pPr>
            <a:r>
              <a:rPr lang="en-GB" dirty="0">
                <a:latin typeface="Source Sans 3" panose="020B0303030403020204" pitchFamily="34" charset="0"/>
                <a:ea typeface="Adobe Fangsong Std R" panose="02020400000000000000" pitchFamily="18" charset="-128"/>
              </a:rPr>
              <a:t>Agoraphobia</a:t>
            </a:r>
          </a:p>
          <a:p>
            <a:pPr marL="450850" indent="-450850">
              <a:buFont typeface="+mj-lt"/>
              <a:buAutoNum type="arabicParenR"/>
            </a:pPr>
            <a:r>
              <a:rPr lang="en-GB" dirty="0">
                <a:latin typeface="Source Sans 3" panose="020B0303030403020204" pitchFamily="34" charset="0"/>
                <a:ea typeface="Adobe Fangsong Std R" panose="02020400000000000000" pitchFamily="18" charset="-128"/>
              </a:rPr>
              <a:t>Necrophobia</a:t>
            </a:r>
          </a:p>
          <a:p>
            <a:pPr marL="450850" indent="-450850">
              <a:buFont typeface="+mj-lt"/>
              <a:buAutoNum type="arabicParenR"/>
            </a:pPr>
            <a:r>
              <a:rPr lang="en-GB" dirty="0">
                <a:latin typeface="Source Sans 3" panose="020B0303030403020204" pitchFamily="34" charset="0"/>
                <a:ea typeface="Adobe Fangsong Std R" panose="02020400000000000000" pitchFamily="18" charset="-128"/>
              </a:rPr>
              <a:t>Aquaphobia</a:t>
            </a:r>
          </a:p>
          <a:p>
            <a:pPr marL="450850" indent="-450850">
              <a:buFont typeface="+mj-lt"/>
              <a:buAutoNum type="arabicParenR"/>
            </a:pPr>
            <a:r>
              <a:rPr lang="en-GB" dirty="0">
                <a:latin typeface="Source Sans 3" panose="020B0303030403020204" pitchFamily="34" charset="0"/>
                <a:ea typeface="Adobe Fangsong Std R" panose="02020400000000000000" pitchFamily="18" charset="-128"/>
              </a:rPr>
              <a:t>Xenophobia</a:t>
            </a:r>
          </a:p>
          <a:p>
            <a:endParaRPr lang="en-GB" sz="3600" dirty="0">
              <a:latin typeface="Source Sans 3" panose="020B0303030403020204" pitchFamily="34" charset="0"/>
            </a:endParaRPr>
          </a:p>
        </p:txBody>
      </p:sp>
      <p:sp>
        <p:nvSpPr>
          <p:cNvPr id="6" name="Content Placeholder 5"/>
          <p:cNvSpPr>
            <a:spLocks noGrp="1"/>
          </p:cNvSpPr>
          <p:nvPr>
            <p:ph sz="half" idx="2"/>
          </p:nvPr>
        </p:nvSpPr>
        <p:spPr>
          <a:xfrm>
            <a:off x="4629150" y="1825625"/>
            <a:ext cx="4234932" cy="4351338"/>
          </a:xfrm>
          <a:prstGeom prst="roundRect">
            <a:avLst/>
          </a:prstGeom>
          <a:solidFill>
            <a:schemeClr val="accent3"/>
          </a:solidFill>
        </p:spPr>
        <p:txBody>
          <a:bodyPr>
            <a:noAutofit/>
          </a:bodyPr>
          <a:lstStyle/>
          <a:p>
            <a:pPr marL="514350" indent="-514350">
              <a:buFont typeface="+mj-lt"/>
              <a:buAutoNum type="alphaLcParenR"/>
            </a:pPr>
            <a:r>
              <a:rPr lang="en-GB" sz="2000" dirty="0">
                <a:latin typeface="Source Sans 3" panose="020B0303030403020204" pitchFamily="34" charset="0"/>
                <a:ea typeface="Adobe Fangsong Std R" panose="02020400000000000000" pitchFamily="18" charset="-128"/>
              </a:rPr>
              <a:t>fear of open places</a:t>
            </a:r>
          </a:p>
          <a:p>
            <a:pPr marL="514350" indent="-514350">
              <a:buFont typeface="+mj-lt"/>
              <a:buAutoNum type="alphaLcParenR"/>
            </a:pPr>
            <a:r>
              <a:rPr lang="en-GB" sz="2000" dirty="0">
                <a:latin typeface="Source Sans 3" panose="020B0303030403020204" pitchFamily="34" charset="0"/>
                <a:ea typeface="Adobe Fangsong Std R" panose="02020400000000000000" pitchFamily="18" charset="-128"/>
              </a:rPr>
              <a:t>fear of water</a:t>
            </a:r>
          </a:p>
          <a:p>
            <a:pPr marL="514350" indent="-514350">
              <a:buFont typeface="+mj-lt"/>
              <a:buAutoNum type="alphaLcParenR"/>
            </a:pPr>
            <a:r>
              <a:rPr lang="en-GB" sz="2000" dirty="0">
                <a:latin typeface="Source Sans 3" panose="020B0303030403020204" pitchFamily="34" charset="0"/>
                <a:ea typeface="Adobe Fangsong Std R" panose="02020400000000000000" pitchFamily="18" charset="-128"/>
              </a:rPr>
              <a:t>fear of strangers, foreigners, or aliens</a:t>
            </a:r>
          </a:p>
          <a:p>
            <a:pPr marL="514350" indent="-514350">
              <a:buFont typeface="+mj-lt"/>
              <a:buAutoNum type="alphaLcParenR"/>
            </a:pPr>
            <a:r>
              <a:rPr lang="en-GB" sz="2000" dirty="0">
                <a:latin typeface="Source Sans 3" panose="020B0303030403020204" pitchFamily="34" charset="0"/>
                <a:ea typeface="Adobe Fangsong Std R" panose="02020400000000000000" pitchFamily="18" charset="-128"/>
              </a:rPr>
              <a:t>fear of having no escape and being closed in</a:t>
            </a:r>
          </a:p>
          <a:p>
            <a:pPr marL="514350" indent="-514350">
              <a:buFont typeface="+mj-lt"/>
              <a:buAutoNum type="alphaLcParenR"/>
            </a:pPr>
            <a:r>
              <a:rPr lang="en-GB" sz="2000" dirty="0">
                <a:latin typeface="Source Sans 3" panose="020B0303030403020204" pitchFamily="34" charset="0"/>
                <a:ea typeface="Adobe Fangsong Std R" panose="02020400000000000000" pitchFamily="18" charset="-128"/>
              </a:rPr>
              <a:t>fear of death or the dead</a:t>
            </a:r>
          </a:p>
          <a:p>
            <a:pPr marL="514350" indent="-514350">
              <a:buFont typeface="+mj-lt"/>
              <a:buAutoNum type="alphaLcParenR"/>
            </a:pPr>
            <a:r>
              <a:rPr lang="en-GB" sz="2000" dirty="0">
                <a:latin typeface="Source Sans 3" panose="020B0303030403020204" pitchFamily="34" charset="0"/>
                <a:ea typeface="Adobe Fangsong Std R" panose="02020400000000000000" pitchFamily="18" charset="-128"/>
              </a:rPr>
              <a:t>fear of Muslims</a:t>
            </a:r>
          </a:p>
          <a:p>
            <a:pPr marL="0" indent="0">
              <a:buNone/>
            </a:pPr>
            <a:endParaRPr lang="en-GB" dirty="0">
              <a:latin typeface="Source Sans 3" panose="020B0303030403020204" pitchFamily="34" charset="0"/>
            </a:endParaRPr>
          </a:p>
          <a:p>
            <a:endParaRPr lang="en-GB" dirty="0">
              <a:latin typeface="Source Sans 3" panose="020B0303030403020204" pitchFamily="34" charset="0"/>
            </a:endParaRPr>
          </a:p>
        </p:txBody>
      </p:sp>
    </p:spTree>
    <p:extLst>
      <p:ext uri="{BB962C8B-B14F-4D97-AF65-F5344CB8AC3E}">
        <p14:creationId xmlns:p14="http://schemas.microsoft.com/office/powerpoint/2010/main" val="3417265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7E3F-ADC3-605D-1FC9-3EC291D0D1DD}"/>
              </a:ext>
            </a:extLst>
          </p:cNvPr>
          <p:cNvSpPr>
            <a:spLocks noGrp="1"/>
          </p:cNvSpPr>
          <p:nvPr>
            <p:ph type="title"/>
          </p:nvPr>
        </p:nvSpPr>
        <p:spPr/>
        <p:txBody>
          <a:bodyPr/>
          <a:lstStyle/>
          <a:p>
            <a:r>
              <a:rPr lang="en-GB" strike="sngStrike" dirty="0"/>
              <a:t>Alternative</a:t>
            </a:r>
            <a:r>
              <a:rPr lang="en-GB" dirty="0"/>
              <a:t> Plenary</a:t>
            </a:r>
          </a:p>
        </p:txBody>
      </p:sp>
      <p:sp>
        <p:nvSpPr>
          <p:cNvPr id="3" name="Content Placeholder 2">
            <a:extLst>
              <a:ext uri="{FF2B5EF4-FFF2-40B4-BE49-F238E27FC236}">
                <a16:creationId xmlns:a16="http://schemas.microsoft.com/office/drawing/2014/main" id="{D2E96618-7E13-98E0-A4A6-C7876781F125}"/>
              </a:ext>
            </a:extLst>
          </p:cNvPr>
          <p:cNvSpPr>
            <a:spLocks noGrp="1"/>
          </p:cNvSpPr>
          <p:nvPr>
            <p:ph idx="1"/>
          </p:nvPr>
        </p:nvSpPr>
        <p:spPr/>
        <p:txBody>
          <a:bodyPr>
            <a:normAutofit fontScale="92500" lnSpcReduction="10000"/>
          </a:bodyPr>
          <a:lstStyle/>
          <a:p>
            <a:pPr marL="514350" indent="-514350">
              <a:buFont typeface="+mj-lt"/>
              <a:buAutoNum type="arabicParenR"/>
            </a:pPr>
            <a:r>
              <a:rPr lang="en-GB" dirty="0"/>
              <a:t>What should the fear of Allah lead to? </a:t>
            </a:r>
          </a:p>
          <a:p>
            <a:pPr marL="514350" indent="-514350">
              <a:buFont typeface="+mj-lt"/>
              <a:buAutoNum type="arabicParenR"/>
            </a:pPr>
            <a:r>
              <a:rPr lang="en-GB" dirty="0"/>
              <a:t>What is the difference between </a:t>
            </a:r>
            <a:r>
              <a:rPr lang="en-GB" dirty="0" err="1"/>
              <a:t>khawf</a:t>
            </a:r>
            <a:r>
              <a:rPr lang="en-GB" dirty="0"/>
              <a:t> and </a:t>
            </a:r>
            <a:r>
              <a:rPr lang="en-GB" dirty="0" err="1"/>
              <a:t>khashyah</a:t>
            </a:r>
            <a:r>
              <a:rPr lang="en-GB" dirty="0"/>
              <a:t>?</a:t>
            </a:r>
          </a:p>
          <a:p>
            <a:pPr marL="514350" indent="-514350">
              <a:buFont typeface="+mj-lt"/>
              <a:buAutoNum type="arabicParenR"/>
            </a:pPr>
            <a:r>
              <a:rPr lang="en-GB" dirty="0"/>
              <a:t>Why is the fear of Allah unique from other types of fears?</a:t>
            </a:r>
          </a:p>
          <a:p>
            <a:pPr marL="514350" indent="-514350">
              <a:buFont typeface="+mj-lt"/>
              <a:buAutoNum type="arabicParenR"/>
            </a:pPr>
            <a:r>
              <a:rPr lang="en-GB" dirty="0"/>
              <a:t>What is the difference between the fear of the ‘general people’ and the fear of the ‘elite’?</a:t>
            </a:r>
          </a:p>
          <a:p>
            <a:pPr marL="514350" indent="-514350">
              <a:buFont typeface="+mj-lt"/>
              <a:buAutoNum type="arabicParenR"/>
            </a:pPr>
            <a:r>
              <a:rPr lang="en-GB" dirty="0"/>
              <a:t>What are some of the rewards and positive consequences of fearing Allah? </a:t>
            </a:r>
          </a:p>
          <a:p>
            <a:pPr marL="514350" indent="-514350">
              <a:buFont typeface="+mj-lt"/>
              <a:buAutoNum type="arabicParenR"/>
            </a:pPr>
            <a:r>
              <a:rPr lang="en-GB" dirty="0"/>
              <a:t>What leads to the fear of Allah? What can help you to fear Him?</a:t>
            </a:r>
          </a:p>
          <a:p>
            <a:endParaRPr lang="en-GB" dirty="0"/>
          </a:p>
        </p:txBody>
      </p:sp>
    </p:spTree>
    <p:extLst>
      <p:ext uri="{BB962C8B-B14F-4D97-AF65-F5344CB8AC3E}">
        <p14:creationId xmlns:p14="http://schemas.microsoft.com/office/powerpoint/2010/main" val="1073750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94E4-63D6-A17B-807D-27FD53F15C70}"/>
              </a:ext>
            </a:extLst>
          </p:cNvPr>
          <p:cNvSpPr>
            <a:spLocks noGrp="1"/>
          </p:cNvSpPr>
          <p:nvPr>
            <p:ph type="title"/>
          </p:nvPr>
        </p:nvSpPr>
        <p:spPr/>
        <p:txBody>
          <a:bodyPr/>
          <a:lstStyle/>
          <a:p>
            <a:r>
              <a:rPr lang="en-GB" dirty="0"/>
              <a:t>Homework </a:t>
            </a:r>
          </a:p>
        </p:txBody>
      </p:sp>
      <p:sp>
        <p:nvSpPr>
          <p:cNvPr id="3" name="Content Placeholder 2">
            <a:extLst>
              <a:ext uri="{FF2B5EF4-FFF2-40B4-BE49-F238E27FC236}">
                <a16:creationId xmlns:a16="http://schemas.microsoft.com/office/drawing/2014/main" id="{C73CCFA0-2E82-AA97-6BE4-32044A768AF5}"/>
              </a:ext>
            </a:extLst>
          </p:cNvPr>
          <p:cNvSpPr>
            <a:spLocks noGrp="1"/>
          </p:cNvSpPr>
          <p:nvPr>
            <p:ph idx="1"/>
          </p:nvPr>
        </p:nvSpPr>
        <p:spPr/>
        <p:txBody>
          <a:bodyPr/>
          <a:lstStyle/>
          <a:p>
            <a:r>
              <a:rPr lang="en-GB" dirty="0"/>
              <a:t>Go through the list of the Names of Allah. </a:t>
            </a:r>
          </a:p>
          <a:p>
            <a:r>
              <a:rPr lang="en-GB" dirty="0"/>
              <a:t>Write down the Names which should invoke in you the fear and awe of Allah.</a:t>
            </a:r>
          </a:p>
          <a:p>
            <a:endParaRPr lang="en-GB" dirty="0"/>
          </a:p>
        </p:txBody>
      </p:sp>
    </p:spTree>
    <p:extLst>
      <p:ext uri="{BB962C8B-B14F-4D97-AF65-F5344CB8AC3E}">
        <p14:creationId xmlns:p14="http://schemas.microsoft.com/office/powerpoint/2010/main" val="1819400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2175-419E-B8B7-A1F0-89663719B38A}"/>
              </a:ext>
            </a:extLst>
          </p:cNvPr>
          <p:cNvSpPr>
            <a:spLocks noGrp="1"/>
          </p:cNvSpPr>
          <p:nvPr>
            <p:ph type="title"/>
          </p:nvPr>
        </p:nvSpPr>
        <p:spPr/>
        <p:txBody>
          <a:bodyPr/>
          <a:lstStyle/>
          <a:p>
            <a:pPr algn="ctr"/>
            <a:r>
              <a:rPr lang="en-GB" dirty="0"/>
              <a:t>Next Lesson inshallah</a:t>
            </a:r>
          </a:p>
        </p:txBody>
      </p:sp>
      <p:sp>
        <p:nvSpPr>
          <p:cNvPr id="3" name="Content Placeholder 2">
            <a:extLst>
              <a:ext uri="{FF2B5EF4-FFF2-40B4-BE49-F238E27FC236}">
                <a16:creationId xmlns:a16="http://schemas.microsoft.com/office/drawing/2014/main" id="{D4E0439D-7EB4-D645-5588-576066EF1D82}"/>
              </a:ext>
            </a:extLst>
          </p:cNvPr>
          <p:cNvSpPr>
            <a:spLocks noGrp="1"/>
          </p:cNvSpPr>
          <p:nvPr>
            <p:ph idx="1"/>
          </p:nvPr>
        </p:nvSpPr>
        <p:spPr/>
        <p:txBody>
          <a:bodyPr/>
          <a:lstStyle/>
          <a:p>
            <a:pPr algn="ctr"/>
            <a:r>
              <a:rPr lang="en-GB" i="1" dirty="0"/>
              <a:t>Balancing Fear and Hope</a:t>
            </a:r>
          </a:p>
          <a:p>
            <a:endParaRPr lang="en-GB" dirty="0"/>
          </a:p>
        </p:txBody>
      </p:sp>
      <p:pic>
        <p:nvPicPr>
          <p:cNvPr id="4" name="Picture 3">
            <a:extLst>
              <a:ext uri="{FF2B5EF4-FFF2-40B4-BE49-F238E27FC236}">
                <a16:creationId xmlns:a16="http://schemas.microsoft.com/office/drawing/2014/main" id="{2FA53D92-C35E-CB3A-69E8-CB3B05154903}"/>
              </a:ext>
            </a:extLst>
          </p:cNvPr>
          <p:cNvPicPr>
            <a:picLocks noChangeAspect="1"/>
          </p:cNvPicPr>
          <p:nvPr/>
        </p:nvPicPr>
        <p:blipFill>
          <a:blip r:embed="rId2"/>
          <a:stretch>
            <a:fillRect/>
          </a:stretch>
        </p:blipFill>
        <p:spPr>
          <a:xfrm>
            <a:off x="2394984" y="2747666"/>
            <a:ext cx="4572396" cy="3429297"/>
          </a:xfrm>
          <a:prstGeom prst="rect">
            <a:avLst/>
          </a:prstGeom>
        </p:spPr>
      </p:pic>
    </p:spTree>
    <p:extLst>
      <p:ext uri="{BB962C8B-B14F-4D97-AF65-F5344CB8AC3E}">
        <p14:creationId xmlns:p14="http://schemas.microsoft.com/office/powerpoint/2010/main" val="424562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73FAD-6568-F31B-4B43-CF66B29EB2D6}"/>
              </a:ext>
            </a:extLst>
          </p:cNvPr>
          <p:cNvSpPr>
            <a:spLocks noGrp="1"/>
          </p:cNvSpPr>
          <p:nvPr>
            <p:ph type="title"/>
          </p:nvPr>
        </p:nvSpPr>
        <p:spPr/>
        <p:txBody>
          <a:bodyPr/>
          <a:lstStyle/>
          <a:p>
            <a:r>
              <a:rPr lang="en-US" dirty="0"/>
              <a:t>Session Objectives</a:t>
            </a:r>
            <a:endParaRPr lang="en-GB" dirty="0"/>
          </a:p>
        </p:txBody>
      </p:sp>
      <p:sp>
        <p:nvSpPr>
          <p:cNvPr id="3" name="Content Placeholder 2">
            <a:extLst>
              <a:ext uri="{FF2B5EF4-FFF2-40B4-BE49-F238E27FC236}">
                <a16:creationId xmlns:a16="http://schemas.microsoft.com/office/drawing/2014/main" id="{2B9F5ADB-68F3-FF9F-EB68-FA7530758EE7}"/>
              </a:ext>
            </a:extLst>
          </p:cNvPr>
          <p:cNvSpPr>
            <a:spLocks noGrp="1"/>
          </p:cNvSpPr>
          <p:nvPr>
            <p:ph idx="1"/>
          </p:nvPr>
        </p:nvSpPr>
        <p:spPr/>
        <p:txBody>
          <a:bodyPr/>
          <a:lstStyle/>
          <a:p>
            <a:pPr marL="457200" indent="-457200">
              <a:buFont typeface="Courier New" panose="02070309020205020404" pitchFamily="49" charset="0"/>
              <a:buChar char="o"/>
            </a:pPr>
            <a:r>
              <a:rPr lang="en-GB" dirty="0"/>
              <a:t>To differentiate between worldly fears and the fear of Allah</a:t>
            </a:r>
          </a:p>
          <a:p>
            <a:pPr marL="457200" indent="-457200">
              <a:buFont typeface="Courier New" panose="02070309020205020404" pitchFamily="49" charset="0"/>
              <a:buChar char="o"/>
            </a:pPr>
            <a:r>
              <a:rPr lang="en-GB" dirty="0"/>
              <a:t>To describe how to acquire the fear of Allah</a:t>
            </a:r>
          </a:p>
          <a:p>
            <a:pPr marL="457200" indent="-457200">
              <a:buFont typeface="Courier New" panose="02070309020205020404" pitchFamily="49" charset="0"/>
              <a:buChar char="o"/>
            </a:pPr>
            <a:r>
              <a:rPr lang="en-GB" dirty="0"/>
              <a:t>To analyse the positive effects of fearing Allah</a:t>
            </a:r>
          </a:p>
          <a:p>
            <a:endParaRPr lang="en-GB" dirty="0"/>
          </a:p>
        </p:txBody>
      </p:sp>
    </p:spTree>
    <p:extLst>
      <p:ext uri="{BB962C8B-B14F-4D97-AF65-F5344CB8AC3E}">
        <p14:creationId xmlns:p14="http://schemas.microsoft.com/office/powerpoint/2010/main" val="771711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477B-31AF-A5E7-B12C-537D747E48CD}"/>
              </a:ext>
            </a:extLst>
          </p:cNvPr>
          <p:cNvSpPr>
            <a:spLocks noGrp="1"/>
          </p:cNvSpPr>
          <p:nvPr>
            <p:ph type="title"/>
          </p:nvPr>
        </p:nvSpPr>
        <p:spPr/>
        <p:txBody>
          <a:bodyPr/>
          <a:lstStyle/>
          <a:p>
            <a:r>
              <a:rPr lang="en-US" dirty="0" err="1"/>
              <a:t>Khawf</a:t>
            </a:r>
            <a:r>
              <a:rPr lang="en-US" dirty="0"/>
              <a:t>: An Integral Component of Iman</a:t>
            </a:r>
            <a:endParaRPr lang="en-GB" dirty="0"/>
          </a:p>
        </p:txBody>
      </p:sp>
      <p:sp>
        <p:nvSpPr>
          <p:cNvPr id="3" name="Content Placeholder 2">
            <a:extLst>
              <a:ext uri="{FF2B5EF4-FFF2-40B4-BE49-F238E27FC236}">
                <a16:creationId xmlns:a16="http://schemas.microsoft.com/office/drawing/2014/main" id="{17C9A275-688B-62EA-4331-83C6C80A4869}"/>
              </a:ext>
            </a:extLst>
          </p:cNvPr>
          <p:cNvSpPr>
            <a:spLocks noGrp="1"/>
          </p:cNvSpPr>
          <p:nvPr>
            <p:ph idx="1"/>
          </p:nvPr>
        </p:nvSpPr>
        <p:spPr>
          <a:xfrm>
            <a:off x="628651" y="1994708"/>
            <a:ext cx="7886699" cy="2539970"/>
          </a:xfrm>
          <a:prstGeom prst="flowChartDocument">
            <a:avLst/>
          </a:prstGeom>
          <a:solidFill>
            <a:schemeClr val="accent3"/>
          </a:solidFill>
        </p:spPr>
        <p:txBody>
          <a:bodyPr>
            <a:normAutofit/>
          </a:bodyPr>
          <a:lstStyle/>
          <a:p>
            <a:pPr marL="0" indent="0" algn="ctr" rtl="1">
              <a:buNone/>
            </a:pPr>
            <a:endParaRPr lang="en-US" sz="5400" dirty="0">
              <a:latin typeface="Sakkal Majalla" panose="02000000000000000000" pitchFamily="2" charset="-78"/>
              <a:cs typeface="Sakkal Majalla" panose="02000000000000000000" pitchFamily="2" charset="-78"/>
            </a:endParaRPr>
          </a:p>
          <a:p>
            <a:pPr marL="0" indent="0" algn="ctr" rtl="1">
              <a:buNone/>
            </a:pPr>
            <a:r>
              <a:rPr lang="ar-IQ" sz="5400" dirty="0">
                <a:latin typeface="Sakkal Majalla" panose="02000000000000000000" pitchFamily="2" charset="-78"/>
                <a:cs typeface="Sakkal Majalla" panose="02000000000000000000" pitchFamily="2" charset="-78"/>
              </a:rPr>
              <a:t>فَلَا تَخَافُوهُمْ وَخَافُونِ إِن كُنتُم مُّؤْمِنِينَ</a:t>
            </a:r>
            <a:endParaRPr lang="en-US" sz="5400" dirty="0"/>
          </a:p>
          <a:p>
            <a:pPr algn="r" rtl="1"/>
            <a:endParaRPr lang="en-US" dirty="0"/>
          </a:p>
          <a:p>
            <a:pPr algn="r" rtl="1"/>
            <a:endParaRPr lang="en-US" dirty="0"/>
          </a:p>
          <a:p>
            <a:pPr algn="r" rtl="1"/>
            <a:endParaRPr lang="en-GB" dirty="0"/>
          </a:p>
        </p:txBody>
      </p:sp>
      <p:sp>
        <p:nvSpPr>
          <p:cNvPr id="4" name="TextBox 3">
            <a:extLst>
              <a:ext uri="{FF2B5EF4-FFF2-40B4-BE49-F238E27FC236}">
                <a16:creationId xmlns:a16="http://schemas.microsoft.com/office/drawing/2014/main" id="{E2A319B1-4F0F-C1C7-6EBA-FAC7EA0CA404}"/>
              </a:ext>
            </a:extLst>
          </p:cNvPr>
          <p:cNvSpPr txBox="1"/>
          <p:nvPr/>
        </p:nvSpPr>
        <p:spPr>
          <a:xfrm>
            <a:off x="628651" y="4963886"/>
            <a:ext cx="7886700" cy="861774"/>
          </a:xfrm>
          <a:prstGeom prst="rect">
            <a:avLst/>
          </a:prstGeom>
          <a:noFill/>
        </p:spPr>
        <p:txBody>
          <a:bodyPr wrap="square" rtlCol="0">
            <a:spAutoFit/>
          </a:bodyPr>
          <a:lstStyle/>
          <a:p>
            <a:r>
              <a:rPr lang="en-GB" sz="3200" dirty="0">
                <a:latin typeface="Source Sans 3" panose="020B0303030403020204" pitchFamily="34" charset="0"/>
              </a:rPr>
              <a:t>[A] What should a believer fear?</a:t>
            </a:r>
          </a:p>
          <a:p>
            <a:endParaRPr lang="en-GB" dirty="0"/>
          </a:p>
        </p:txBody>
      </p:sp>
    </p:spTree>
    <p:extLst>
      <p:ext uri="{BB962C8B-B14F-4D97-AF65-F5344CB8AC3E}">
        <p14:creationId xmlns:p14="http://schemas.microsoft.com/office/powerpoint/2010/main" val="43584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8D43-70A0-FC06-15CD-1437C52BA880}"/>
              </a:ext>
            </a:extLst>
          </p:cNvPr>
          <p:cNvSpPr>
            <a:spLocks noGrp="1"/>
          </p:cNvSpPr>
          <p:nvPr>
            <p:ph type="title"/>
          </p:nvPr>
        </p:nvSpPr>
        <p:spPr/>
        <p:txBody>
          <a:bodyPr/>
          <a:lstStyle/>
          <a:p>
            <a:r>
              <a:rPr lang="en-GB" dirty="0"/>
              <a:t>A Believer Fears…</a:t>
            </a:r>
          </a:p>
        </p:txBody>
      </p:sp>
      <p:sp>
        <p:nvSpPr>
          <p:cNvPr id="3" name="Content Placeholder 2">
            <a:extLst>
              <a:ext uri="{FF2B5EF4-FFF2-40B4-BE49-F238E27FC236}">
                <a16:creationId xmlns:a16="http://schemas.microsoft.com/office/drawing/2014/main" id="{D127306E-F878-EC2B-A39A-DF8D2CA4C625}"/>
              </a:ext>
            </a:extLst>
          </p:cNvPr>
          <p:cNvSpPr>
            <a:spLocks noGrp="1"/>
          </p:cNvSpPr>
          <p:nvPr>
            <p:ph idx="1"/>
          </p:nvPr>
        </p:nvSpPr>
        <p:spPr/>
        <p:txBody>
          <a:bodyPr>
            <a:normAutofit lnSpcReduction="10000"/>
          </a:bodyPr>
          <a:lstStyle/>
          <a:p>
            <a:pPr marL="457200" indent="-457200">
              <a:buFont typeface="Courier New" panose="02070309020205020404" pitchFamily="49" charset="0"/>
              <a:buChar char="o"/>
            </a:pPr>
            <a:r>
              <a:rPr lang="en-GB" dirty="0"/>
              <a:t>Punishment in the world. </a:t>
            </a:r>
            <a:r>
              <a:rPr lang="en-GB" dirty="0" err="1"/>
              <a:t>E.g</a:t>
            </a:r>
            <a:r>
              <a:rPr lang="en-GB" dirty="0"/>
              <a:t>?</a:t>
            </a:r>
          </a:p>
          <a:p>
            <a:pPr marL="457200" indent="-457200">
              <a:buFont typeface="Courier New" panose="02070309020205020404" pitchFamily="49" charset="0"/>
              <a:buChar char="o"/>
            </a:pPr>
            <a:r>
              <a:rPr lang="en-GB" dirty="0"/>
              <a:t>A bad ending</a:t>
            </a:r>
          </a:p>
          <a:p>
            <a:pPr marL="457200" indent="-457200">
              <a:buFont typeface="Courier New" panose="02070309020205020404" pitchFamily="49" charset="0"/>
              <a:buChar char="o"/>
            </a:pPr>
            <a:r>
              <a:rPr lang="en-GB" dirty="0"/>
              <a:t>Punishment of the grave</a:t>
            </a:r>
          </a:p>
          <a:p>
            <a:pPr marL="457200" indent="-457200">
              <a:buFont typeface="Courier New" panose="02070309020205020404" pitchFamily="49" charset="0"/>
              <a:buChar char="o"/>
            </a:pPr>
            <a:r>
              <a:rPr lang="en-GB" dirty="0"/>
              <a:t>Standing in front of Allah</a:t>
            </a:r>
          </a:p>
          <a:p>
            <a:pPr marL="457200" indent="-457200">
              <a:buFont typeface="Courier New" panose="02070309020205020404" pitchFamily="49" charset="0"/>
              <a:buChar char="o"/>
            </a:pPr>
            <a:r>
              <a:rPr lang="en-GB" dirty="0"/>
              <a:t>Horrors of the Day of Judgement</a:t>
            </a:r>
          </a:p>
          <a:p>
            <a:pPr marL="457200" indent="-457200">
              <a:buFont typeface="Courier New" panose="02070309020205020404" pitchFamily="49" charset="0"/>
              <a:buChar char="o"/>
            </a:pPr>
            <a:r>
              <a:rPr lang="en-GB" dirty="0"/>
              <a:t>Torment of Hell-fire</a:t>
            </a:r>
          </a:p>
          <a:p>
            <a:pPr marL="457200" indent="-457200">
              <a:buFont typeface="Courier New" panose="02070309020205020404" pitchFamily="49" charset="0"/>
              <a:buChar char="o"/>
            </a:pPr>
            <a:r>
              <a:rPr lang="en-GB" dirty="0"/>
              <a:t>Deeds not being accepted</a:t>
            </a:r>
          </a:p>
          <a:p>
            <a:pPr marL="457200" indent="-457200">
              <a:buFont typeface="Courier New" panose="02070309020205020404" pitchFamily="49" charset="0"/>
              <a:buChar char="o"/>
            </a:pPr>
            <a:r>
              <a:rPr lang="en-GB" dirty="0"/>
              <a:t>Allah Himself ﷻ</a:t>
            </a:r>
          </a:p>
          <a:p>
            <a:endParaRPr lang="en-GB" dirty="0"/>
          </a:p>
        </p:txBody>
      </p:sp>
      <p:pic>
        <p:nvPicPr>
          <p:cNvPr id="5" name="Picture 4">
            <a:extLst>
              <a:ext uri="{FF2B5EF4-FFF2-40B4-BE49-F238E27FC236}">
                <a16:creationId xmlns:a16="http://schemas.microsoft.com/office/drawing/2014/main" id="{20015225-75C3-CEC7-6EBC-DAC48321C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625" y="0"/>
            <a:ext cx="2619375" cy="1743075"/>
          </a:xfrm>
          <a:prstGeom prst="rect">
            <a:avLst/>
          </a:prstGeom>
        </p:spPr>
      </p:pic>
    </p:spTree>
    <p:extLst>
      <p:ext uri="{BB962C8B-B14F-4D97-AF65-F5344CB8AC3E}">
        <p14:creationId xmlns:p14="http://schemas.microsoft.com/office/powerpoint/2010/main" val="246105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FE92-2699-3987-930F-1A00170C2AD6}"/>
              </a:ext>
            </a:extLst>
          </p:cNvPr>
          <p:cNvSpPr>
            <a:spLocks noGrp="1"/>
          </p:cNvSpPr>
          <p:nvPr>
            <p:ph type="title"/>
          </p:nvPr>
        </p:nvSpPr>
        <p:spPr/>
        <p:txBody>
          <a:bodyPr/>
          <a:lstStyle/>
          <a:p>
            <a:r>
              <a:rPr lang="en-GB" dirty="0" err="1"/>
              <a:t>Khashyah</a:t>
            </a:r>
            <a:endParaRPr lang="en-GB" dirty="0"/>
          </a:p>
        </p:txBody>
      </p:sp>
      <p:sp>
        <p:nvSpPr>
          <p:cNvPr id="3" name="Content Placeholder 2">
            <a:extLst>
              <a:ext uri="{FF2B5EF4-FFF2-40B4-BE49-F238E27FC236}">
                <a16:creationId xmlns:a16="http://schemas.microsoft.com/office/drawing/2014/main" id="{B34CB9A2-C820-F437-0FE7-CE4CE067570D}"/>
              </a:ext>
            </a:extLst>
          </p:cNvPr>
          <p:cNvSpPr>
            <a:spLocks noGrp="1"/>
          </p:cNvSpPr>
          <p:nvPr>
            <p:ph idx="1"/>
          </p:nvPr>
        </p:nvSpPr>
        <p:spPr/>
        <p:txBody>
          <a:bodyPr>
            <a:normAutofit lnSpcReduction="10000"/>
          </a:bodyPr>
          <a:lstStyle/>
          <a:p>
            <a:pPr marL="457200" indent="-457200">
              <a:buFont typeface="Courier New" panose="02070309020205020404" pitchFamily="49" charset="0"/>
              <a:buChar char="o"/>
            </a:pPr>
            <a:r>
              <a:rPr lang="en-GB" dirty="0" err="1"/>
              <a:t>Khawf</a:t>
            </a:r>
            <a:r>
              <a:rPr lang="en-GB" dirty="0"/>
              <a:t> and </a:t>
            </a:r>
            <a:r>
              <a:rPr lang="en-GB" dirty="0" err="1"/>
              <a:t>Khashyah</a:t>
            </a:r>
            <a:endParaRPr lang="en-GB" dirty="0"/>
          </a:p>
          <a:p>
            <a:pPr marL="457200" indent="-457200">
              <a:buFont typeface="Courier New" panose="02070309020205020404" pitchFamily="49" charset="0"/>
              <a:buChar char="o"/>
            </a:pPr>
            <a:r>
              <a:rPr lang="en-GB" dirty="0"/>
              <a:t>The fear of Allah is unique to other types of fears:</a:t>
            </a:r>
          </a:p>
          <a:p>
            <a:pPr marL="800100" lvl="1" indent="-342900">
              <a:buFont typeface="Courier New" panose="02070309020205020404" pitchFamily="49" charset="0"/>
              <a:buChar char="o"/>
            </a:pPr>
            <a:r>
              <a:rPr lang="en-GB" dirty="0"/>
              <a:t>It makes you run </a:t>
            </a:r>
            <a:r>
              <a:rPr lang="en-GB" dirty="0">
                <a:highlight>
                  <a:srgbClr val="D1B8C7"/>
                </a:highlight>
              </a:rPr>
              <a:t>to</a:t>
            </a:r>
            <a:r>
              <a:rPr lang="en-GB" dirty="0"/>
              <a:t> Him, and not away from Him.</a:t>
            </a:r>
          </a:p>
          <a:p>
            <a:pPr marL="800100" lvl="1" indent="-342900">
              <a:buFont typeface="Courier New" panose="02070309020205020404" pitchFamily="49" charset="0"/>
              <a:buChar char="o"/>
            </a:pPr>
            <a:r>
              <a:rPr lang="en-GB" dirty="0"/>
              <a:t>the fear of Allah is coupled with love and respect for Him, since you are in </a:t>
            </a:r>
            <a:r>
              <a:rPr lang="en-GB" dirty="0">
                <a:highlight>
                  <a:srgbClr val="D1B8C7"/>
                </a:highlight>
              </a:rPr>
              <a:t>awe</a:t>
            </a:r>
            <a:r>
              <a:rPr lang="en-GB" dirty="0"/>
              <a:t> of Him.</a:t>
            </a:r>
          </a:p>
          <a:p>
            <a:pPr marL="0" indent="0">
              <a:buNone/>
            </a:pPr>
            <a:endParaRPr lang="en-GB" dirty="0"/>
          </a:p>
          <a:p>
            <a:pPr marL="0" indent="0">
              <a:buNone/>
            </a:pPr>
            <a:r>
              <a:rPr lang="en-GB" dirty="0"/>
              <a:t>[A] Write 35:28</a:t>
            </a:r>
          </a:p>
          <a:p>
            <a:pPr marL="0" indent="0" algn="ctr">
              <a:buNone/>
            </a:pPr>
            <a:r>
              <a:rPr lang="ar-IQ" dirty="0">
                <a:latin typeface="Sakkal Majalla" panose="02000000000000000000" pitchFamily="2" charset="-78"/>
                <a:cs typeface="Sakkal Majalla" panose="02000000000000000000" pitchFamily="2" charset="-78"/>
              </a:rPr>
              <a:t>إِنَّما يَخشَى اللَّهَ مِن عِبادِهِ العُلَمٰؤُا۟</a:t>
            </a:r>
            <a:endParaRPr lang="en-GB" dirty="0">
              <a:latin typeface="Sakkal Majalla" panose="02000000000000000000" pitchFamily="2" charset="-78"/>
              <a:cs typeface="Sakkal Majalla" panose="02000000000000000000" pitchFamily="2" charset="-78"/>
            </a:endParaRPr>
          </a:p>
          <a:p>
            <a:pPr marL="0" indent="0" algn="ctr">
              <a:buNone/>
            </a:pPr>
            <a:r>
              <a:rPr lang="en-GB" dirty="0"/>
              <a:t>What can we learn from this ayah?</a:t>
            </a:r>
          </a:p>
        </p:txBody>
      </p:sp>
    </p:spTree>
    <p:extLst>
      <p:ext uri="{BB962C8B-B14F-4D97-AF65-F5344CB8AC3E}">
        <p14:creationId xmlns:p14="http://schemas.microsoft.com/office/powerpoint/2010/main" val="518971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EC8B8-252D-1DA6-037F-37E26BB92B77}"/>
              </a:ext>
            </a:extLst>
          </p:cNvPr>
          <p:cNvSpPr>
            <a:spLocks noGrp="1"/>
          </p:cNvSpPr>
          <p:nvPr>
            <p:ph type="title"/>
          </p:nvPr>
        </p:nvSpPr>
        <p:spPr/>
        <p:txBody>
          <a:bodyPr/>
          <a:lstStyle/>
          <a:p>
            <a:r>
              <a:rPr lang="en-GB" dirty="0"/>
              <a:t>Knowing Allah </a:t>
            </a:r>
            <a:r>
              <a:rPr lang="en-GB" dirty="0">
                <a:sym typeface="Wingdings" panose="05000000000000000000" pitchFamily="2" charset="2"/>
              </a:rPr>
              <a:t> Awe of Him</a:t>
            </a:r>
            <a:endParaRPr lang="en-GB" dirty="0"/>
          </a:p>
        </p:txBody>
      </p:sp>
      <p:sp>
        <p:nvSpPr>
          <p:cNvPr id="3" name="Content Placeholder 2">
            <a:extLst>
              <a:ext uri="{FF2B5EF4-FFF2-40B4-BE49-F238E27FC236}">
                <a16:creationId xmlns:a16="http://schemas.microsoft.com/office/drawing/2014/main" id="{4CA0566E-F653-254B-873A-3EFF725A983F}"/>
              </a:ext>
            </a:extLst>
          </p:cNvPr>
          <p:cNvSpPr>
            <a:spLocks noGrp="1"/>
          </p:cNvSpPr>
          <p:nvPr>
            <p:ph idx="1"/>
          </p:nvPr>
        </p:nvSpPr>
        <p:spPr/>
        <p:txBody>
          <a:bodyPr>
            <a:normAutofit fontScale="62500" lnSpcReduction="20000"/>
          </a:bodyPr>
          <a:lstStyle/>
          <a:p>
            <a:pPr marL="457200" indent="-457200">
              <a:buFont typeface="Courier New" panose="02070309020205020404" pitchFamily="49" charset="0"/>
              <a:buChar char="o"/>
            </a:pPr>
            <a:r>
              <a:rPr lang="en-GB" dirty="0"/>
              <a:t>The more we know Allah, the greater our awe of Him will be.</a:t>
            </a:r>
          </a:p>
          <a:p>
            <a:pPr marL="457200" indent="-457200">
              <a:buFont typeface="Courier New" panose="02070309020205020404" pitchFamily="49" charset="0"/>
              <a:buChar char="o"/>
            </a:pPr>
            <a:r>
              <a:rPr lang="en-GB" dirty="0"/>
              <a:t>When we realise how GREAT and POWERFUL Allah is, we will truly feel scared and humbled.</a:t>
            </a:r>
          </a:p>
          <a:p>
            <a:pPr marL="457200" indent="-457200">
              <a:buFont typeface="Courier New" panose="02070309020205020404" pitchFamily="49" charset="0"/>
              <a:buChar char="o"/>
            </a:pPr>
            <a:r>
              <a:rPr lang="en-GB" dirty="0"/>
              <a:t>The beauty, harmony and vastness of the earth, solar system and the heavens</a:t>
            </a:r>
          </a:p>
          <a:p>
            <a:pPr marL="457200" indent="-457200">
              <a:buFont typeface="Courier New" panose="02070309020205020404" pitchFamily="49" charset="0"/>
              <a:buChar char="o"/>
            </a:pPr>
            <a:r>
              <a:rPr lang="en-GB" dirty="0"/>
              <a:t>On the Day of Judgement, the whole earth will be in a single grip of Allah’s Hand, and the heavens will be rolled up in His Right Hand. </a:t>
            </a:r>
          </a:p>
          <a:p>
            <a:pPr marL="457200" indent="-457200">
              <a:buFont typeface="Courier New" panose="02070309020205020404" pitchFamily="49" charset="0"/>
              <a:buChar char="o"/>
            </a:pPr>
            <a:r>
              <a:rPr lang="en-GB" dirty="0"/>
              <a:t>Ibn ʿAbbās (</a:t>
            </a:r>
            <a:r>
              <a:rPr lang="en-GB" dirty="0" err="1"/>
              <a:t>radiy</a:t>
            </a:r>
            <a:r>
              <a:rPr lang="en-GB" dirty="0"/>
              <a:t> </a:t>
            </a:r>
            <a:r>
              <a:rPr lang="en-GB" dirty="0" err="1"/>
              <a:t>Allāhu</a:t>
            </a:r>
            <a:r>
              <a:rPr lang="en-GB" dirty="0"/>
              <a:t> </a:t>
            </a:r>
            <a:r>
              <a:rPr lang="en-GB" dirty="0" err="1"/>
              <a:t>ʿanhumā</a:t>
            </a:r>
            <a:r>
              <a:rPr lang="en-GB" dirty="0"/>
              <a:t>) said, “The seven skies and earths are not in the Hand of The Most Merciful, except like a mustard seed in one of your hands.”</a:t>
            </a:r>
          </a:p>
          <a:p>
            <a:pPr marL="457200" indent="-457200">
              <a:buFont typeface="Courier New" panose="02070309020205020404" pitchFamily="49" charset="0"/>
              <a:buChar char="o"/>
            </a:pPr>
            <a:r>
              <a:rPr lang="en-GB" dirty="0"/>
              <a:t>Have you ever seen a video of an earthquake? How did you feel?</a:t>
            </a:r>
          </a:p>
          <a:p>
            <a:pPr marL="457200" indent="-457200">
              <a:buFont typeface="Courier New" panose="02070309020205020404" pitchFamily="49" charset="0"/>
              <a:buChar char="o"/>
            </a:pPr>
            <a:r>
              <a:rPr lang="en-GB" dirty="0"/>
              <a:t>If Allah wished, He could destroy the heavens and the earth in an instant.</a:t>
            </a:r>
          </a:p>
          <a:p>
            <a:endParaRPr lang="en-GB" dirty="0"/>
          </a:p>
          <a:p>
            <a:r>
              <a:rPr lang="en-GB" sz="4500" b="1" dirty="0">
                <a:hlinkClick r:id="rId3"/>
              </a:rPr>
              <a:t>Watch Video: The Awe and Majesty of Allah </a:t>
            </a:r>
            <a:endParaRPr lang="en-GB" sz="4500" b="1" dirty="0"/>
          </a:p>
          <a:p>
            <a:endParaRPr lang="en-GB" dirty="0"/>
          </a:p>
        </p:txBody>
      </p:sp>
    </p:spTree>
    <p:extLst>
      <p:ext uri="{BB962C8B-B14F-4D97-AF65-F5344CB8AC3E}">
        <p14:creationId xmlns:p14="http://schemas.microsoft.com/office/powerpoint/2010/main" val="2853987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63368-7FC6-99DA-8042-1DF0376CFF55}"/>
              </a:ext>
            </a:extLst>
          </p:cNvPr>
          <p:cNvSpPr>
            <a:spLocks noGrp="1"/>
          </p:cNvSpPr>
          <p:nvPr>
            <p:ph type="title"/>
          </p:nvPr>
        </p:nvSpPr>
        <p:spPr>
          <a:xfrm>
            <a:off x="3759600" y="1705331"/>
            <a:ext cx="7886700" cy="1325563"/>
          </a:xfrm>
        </p:spPr>
        <p:txBody>
          <a:bodyPr>
            <a:noAutofit/>
          </a:bodyPr>
          <a:lstStyle/>
          <a:p>
            <a:r>
              <a:rPr lang="en-GB" sz="25000" dirty="0">
                <a:solidFill>
                  <a:schemeClr val="accent4">
                    <a:lumMod val="50000"/>
                  </a:schemeClr>
                </a:solidFill>
                <a:latin typeface="Bookman Old Style" panose="02050604050505020204" pitchFamily="18" charset="0"/>
              </a:rPr>
              <a:t>“</a:t>
            </a:r>
          </a:p>
        </p:txBody>
      </p:sp>
      <p:sp>
        <p:nvSpPr>
          <p:cNvPr id="3" name="Content Placeholder 2">
            <a:extLst>
              <a:ext uri="{FF2B5EF4-FFF2-40B4-BE49-F238E27FC236}">
                <a16:creationId xmlns:a16="http://schemas.microsoft.com/office/drawing/2014/main" id="{50F705F3-360C-60DE-5D87-5F1B8B0CCACA}"/>
              </a:ext>
            </a:extLst>
          </p:cNvPr>
          <p:cNvSpPr>
            <a:spLocks noGrp="1"/>
          </p:cNvSpPr>
          <p:nvPr>
            <p:ph idx="1"/>
          </p:nvPr>
        </p:nvSpPr>
        <p:spPr>
          <a:xfrm>
            <a:off x="628650" y="2368112"/>
            <a:ext cx="7886700" cy="5087072"/>
          </a:xfrm>
        </p:spPr>
        <p:txBody>
          <a:bodyPr>
            <a:normAutofit/>
          </a:bodyPr>
          <a:lstStyle/>
          <a:p>
            <a:pPr marL="0" indent="0" algn="ctr">
              <a:buNone/>
            </a:pPr>
            <a:r>
              <a:rPr lang="en-GB" sz="3200" i="1" dirty="0">
                <a:latin typeface="Source Serif Pro" panose="02040603050405020204" pitchFamily="18" charset="0"/>
                <a:ea typeface="Source Serif Pro" panose="02040603050405020204" pitchFamily="18" charset="0"/>
              </a:rPr>
              <a:t>“The origin of all goodness in the world and the hereafter is the fear of Allah, Exalted and Majestic is He. Every heart that does not contain the fear of Allah is a heart which is ruined.” </a:t>
            </a:r>
          </a:p>
          <a:p>
            <a:pPr marL="0" indent="0" algn="ctr">
              <a:buNone/>
            </a:pPr>
            <a:r>
              <a:rPr lang="en-GB" dirty="0">
                <a:solidFill>
                  <a:srgbClr val="774D66"/>
                </a:solidFill>
              </a:rPr>
              <a:t>– Abū </a:t>
            </a:r>
            <a:r>
              <a:rPr lang="en-GB" dirty="0" err="1">
                <a:solidFill>
                  <a:srgbClr val="774D66"/>
                </a:solidFill>
              </a:rPr>
              <a:t>Sulaymān</a:t>
            </a:r>
            <a:r>
              <a:rPr lang="en-GB" dirty="0">
                <a:solidFill>
                  <a:srgbClr val="774D66"/>
                </a:solidFill>
              </a:rPr>
              <a:t> al-</a:t>
            </a:r>
            <a:r>
              <a:rPr lang="en-GB" dirty="0" err="1">
                <a:solidFill>
                  <a:srgbClr val="774D66"/>
                </a:solidFill>
              </a:rPr>
              <a:t>Dārānī</a:t>
            </a:r>
            <a:r>
              <a:rPr lang="en-GB" dirty="0">
                <a:solidFill>
                  <a:srgbClr val="774D66"/>
                </a:solidFill>
              </a:rPr>
              <a:t> (</a:t>
            </a:r>
            <a:r>
              <a:rPr lang="en-GB" dirty="0" err="1">
                <a:solidFill>
                  <a:srgbClr val="774D66"/>
                </a:solidFill>
              </a:rPr>
              <a:t>raḥimahullāh</a:t>
            </a:r>
            <a:r>
              <a:rPr lang="en-GB" dirty="0">
                <a:solidFill>
                  <a:srgbClr val="774D66"/>
                </a:solidFill>
              </a:rPr>
              <a:t>)</a:t>
            </a:r>
          </a:p>
        </p:txBody>
      </p:sp>
    </p:spTree>
    <p:extLst>
      <p:ext uri="{BB962C8B-B14F-4D97-AF65-F5344CB8AC3E}">
        <p14:creationId xmlns:p14="http://schemas.microsoft.com/office/powerpoint/2010/main" val="3401159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F8C584-A7C4-40A9-979D-47A25DE7531A}"/>
              </a:ext>
            </a:extLst>
          </p:cNvPr>
          <p:cNvPicPr>
            <a:picLocks noChangeAspect="1"/>
          </p:cNvPicPr>
          <p:nvPr/>
        </p:nvPicPr>
        <p:blipFill rotWithShape="1">
          <a:blip r:embed="rId3"/>
          <a:srcRect r="11111"/>
          <a:stretch/>
        </p:blipFill>
        <p:spPr>
          <a:xfrm>
            <a:off x="0" y="0"/>
            <a:ext cx="9144000" cy="6858000"/>
          </a:xfrm>
          <a:prstGeom prst="rect">
            <a:avLst/>
          </a:prstGeom>
        </p:spPr>
      </p:pic>
      <p:sp>
        <p:nvSpPr>
          <p:cNvPr id="2" name="Title 1">
            <a:extLst>
              <a:ext uri="{FF2B5EF4-FFF2-40B4-BE49-F238E27FC236}">
                <a16:creationId xmlns:a16="http://schemas.microsoft.com/office/drawing/2014/main" id="{D84A646F-DF94-0109-9BFD-B4FB35A99F13}"/>
              </a:ext>
            </a:extLst>
          </p:cNvPr>
          <p:cNvSpPr>
            <a:spLocks noGrp="1"/>
          </p:cNvSpPr>
          <p:nvPr>
            <p:ph type="title"/>
          </p:nvPr>
        </p:nvSpPr>
        <p:spPr/>
        <p:txBody>
          <a:bodyPr/>
          <a:lstStyle/>
          <a:p>
            <a:r>
              <a:rPr lang="en-US" dirty="0"/>
              <a:t>Story</a:t>
            </a:r>
            <a:endParaRPr lang="en-GB" dirty="0"/>
          </a:p>
        </p:txBody>
      </p:sp>
      <p:sp>
        <p:nvSpPr>
          <p:cNvPr id="3" name="Content Placeholder 2">
            <a:extLst>
              <a:ext uri="{FF2B5EF4-FFF2-40B4-BE49-F238E27FC236}">
                <a16:creationId xmlns:a16="http://schemas.microsoft.com/office/drawing/2014/main" id="{17DA76CC-FD84-D9B9-63D4-909013E1541A}"/>
              </a:ext>
            </a:extLst>
          </p:cNvPr>
          <p:cNvSpPr>
            <a:spLocks noGrp="1"/>
          </p:cNvSpPr>
          <p:nvPr>
            <p:ph idx="1"/>
          </p:nvPr>
        </p:nvSpPr>
        <p:spPr>
          <a:xfrm>
            <a:off x="465363" y="2871788"/>
            <a:ext cx="7886700" cy="4351338"/>
          </a:xfrm>
          <a:scene3d>
            <a:camera prst="isometricOffAxis1Right"/>
            <a:lightRig rig="threePt" dir="t"/>
          </a:scene3d>
        </p:spPr>
        <p:txBody>
          <a:bodyPr>
            <a:normAutofit/>
          </a:bodyPr>
          <a:lstStyle/>
          <a:p>
            <a:pPr marL="0" indent="0" algn="ctr">
              <a:buNone/>
            </a:pPr>
            <a:r>
              <a:rPr lang="en-GB" sz="4000" dirty="0">
                <a:solidFill>
                  <a:schemeClr val="accent4">
                    <a:lumMod val="50000"/>
                  </a:schemeClr>
                </a:solidFill>
              </a:rPr>
              <a:t>“What made you do that?”</a:t>
            </a:r>
          </a:p>
        </p:txBody>
      </p:sp>
    </p:spTree>
    <p:extLst>
      <p:ext uri="{BB962C8B-B14F-4D97-AF65-F5344CB8AC3E}">
        <p14:creationId xmlns:p14="http://schemas.microsoft.com/office/powerpoint/2010/main" val="3467040175"/>
      </p:ext>
    </p:extLst>
  </p:cSld>
  <p:clrMapOvr>
    <a:masterClrMapping/>
  </p:clrMapOvr>
</p:sld>
</file>

<file path=ppt/theme/theme1.xml><?xml version="1.0" encoding="utf-8"?>
<a:theme xmlns:a="http://schemas.openxmlformats.org/drawingml/2006/main" name="Office Theme">
  <a:themeElements>
    <a:clrScheme name="LWA light">
      <a:dk1>
        <a:srgbClr val="454F57"/>
      </a:dk1>
      <a:lt1>
        <a:sysClr val="window" lastClr="FFFFFF"/>
      </a:lt1>
      <a:dk2>
        <a:srgbClr val="00B4B1"/>
      </a:dk2>
      <a:lt2>
        <a:srgbClr val="E7E6E6"/>
      </a:lt2>
      <a:accent1>
        <a:srgbClr val="B2EBE8"/>
      </a:accent1>
      <a:accent2>
        <a:srgbClr val="B2CFE3"/>
      </a:accent2>
      <a:accent3>
        <a:srgbClr val="B8D1C9"/>
      </a:accent3>
      <a:accent4>
        <a:srgbClr val="D1B8C7"/>
      </a:accent4>
      <a:accent5>
        <a:srgbClr val="FAD1CC"/>
      </a:accent5>
      <a:accent6>
        <a:srgbClr val="EDC7CC"/>
      </a:accent6>
      <a:hlink>
        <a:srgbClr val="454F57"/>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WA light">
      <a:dk1>
        <a:srgbClr val="454F57"/>
      </a:dk1>
      <a:lt1>
        <a:sysClr val="window" lastClr="FFFFFF"/>
      </a:lt1>
      <a:dk2>
        <a:srgbClr val="00B4B1"/>
      </a:dk2>
      <a:lt2>
        <a:srgbClr val="E7E6E6"/>
      </a:lt2>
      <a:accent1>
        <a:srgbClr val="B2EBE8"/>
      </a:accent1>
      <a:accent2>
        <a:srgbClr val="B2CFE3"/>
      </a:accent2>
      <a:accent3>
        <a:srgbClr val="B8D1C9"/>
      </a:accent3>
      <a:accent4>
        <a:srgbClr val="D1B8C7"/>
      </a:accent4>
      <a:accent5>
        <a:srgbClr val="FAD1CC"/>
      </a:accent5>
      <a:accent6>
        <a:srgbClr val="EDC7CC"/>
      </a:accent6>
      <a:hlink>
        <a:srgbClr val="454F57"/>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48730</TotalTime>
  <Words>3005</Words>
  <Application>Microsoft Office PowerPoint</Application>
  <PresentationFormat>On-screen Show (4:3)</PresentationFormat>
  <Paragraphs>225</Paragraphs>
  <Slides>22</Slides>
  <Notes>17</Notes>
  <HiddenSlides>1</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22</vt:i4>
      </vt:variant>
    </vt:vector>
  </HeadingPairs>
  <TitlesOfParts>
    <vt:vector size="41" baseType="lpstr">
      <vt:lpstr>Bookman Old Style</vt:lpstr>
      <vt:lpstr>Wingdings</vt:lpstr>
      <vt:lpstr>Calibri</vt:lpstr>
      <vt:lpstr>Open Sans Light</vt:lpstr>
      <vt:lpstr>Sakkal Majalla</vt:lpstr>
      <vt:lpstr>Just Another Hand</vt:lpstr>
      <vt:lpstr>Buffalo</vt:lpstr>
      <vt:lpstr>Arial</vt:lpstr>
      <vt:lpstr>Source Serif Pro</vt:lpstr>
      <vt:lpstr>(A) Arslan Wessam B</vt:lpstr>
      <vt:lpstr>Adobe Fangsong Std R</vt:lpstr>
      <vt:lpstr>Courier New</vt:lpstr>
      <vt:lpstr>Calibri Light</vt:lpstr>
      <vt:lpstr>Source Sans 3</vt:lpstr>
      <vt:lpstr>Times New Roman</vt:lpstr>
      <vt:lpstr>Source Sans 3 Light</vt:lpstr>
      <vt:lpstr>Cabin Medium</vt:lpstr>
      <vt:lpstr>Office Theme</vt:lpstr>
      <vt:lpstr>1_Office Theme</vt:lpstr>
      <vt:lpstr>Fearing Allah</vt:lpstr>
      <vt:lpstr>Starter: Match</vt:lpstr>
      <vt:lpstr>Session Objectives</vt:lpstr>
      <vt:lpstr>Khawf: An Integral Component of Iman</vt:lpstr>
      <vt:lpstr>A Believer Fears…</vt:lpstr>
      <vt:lpstr>Khashyah</vt:lpstr>
      <vt:lpstr>Knowing Allah  Awe of Him</vt:lpstr>
      <vt:lpstr>“</vt:lpstr>
      <vt:lpstr>Story</vt:lpstr>
      <vt:lpstr>The Fear of the Elite</vt:lpstr>
      <vt:lpstr>How to Cultivate the Fear of Allah in Your Heart</vt:lpstr>
      <vt:lpstr>Fear: A Deterrent</vt:lpstr>
      <vt:lpstr>“</vt:lpstr>
      <vt:lpstr>The Positive Outcomes of Fear</vt:lpstr>
      <vt:lpstr>The Positive Outcomes of Fear</vt:lpstr>
      <vt:lpstr>“</vt:lpstr>
      <vt:lpstr>Duʿa</vt:lpstr>
      <vt:lpstr>Journal &amp; Reflect</vt:lpstr>
      <vt:lpstr>Plenary</vt:lpstr>
      <vt:lpstr>Alternative Plenary</vt:lpstr>
      <vt:lpstr>Homework </vt:lpstr>
      <vt:lpstr>Next Lesson inshallah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UH</dc:creator>
  <cp:lastModifiedBy>Muhammad Imteyaz Omarji</cp:lastModifiedBy>
  <cp:revision>34</cp:revision>
  <dcterms:created xsi:type="dcterms:W3CDTF">2020-11-25T11:56:11Z</dcterms:created>
  <dcterms:modified xsi:type="dcterms:W3CDTF">2023-01-13T15:55:28Z</dcterms:modified>
</cp:coreProperties>
</file>