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7"/>
  </p:notesMasterIdLst>
  <p:sldIdLst>
    <p:sldId id="308" r:id="rId2"/>
    <p:sldId id="297" r:id="rId3"/>
    <p:sldId id="313" r:id="rId4"/>
    <p:sldId id="300" r:id="rId5"/>
    <p:sldId id="298" r:id="rId6"/>
    <p:sldId id="303" r:id="rId7"/>
    <p:sldId id="305" r:id="rId8"/>
    <p:sldId id="312" r:id="rId9"/>
    <p:sldId id="306" r:id="rId10"/>
    <p:sldId id="309" r:id="rId11"/>
    <p:sldId id="310" r:id="rId12"/>
    <p:sldId id="302" r:id="rId13"/>
    <p:sldId id="290" r:id="rId14"/>
    <p:sldId id="301" r:id="rId15"/>
    <p:sldId id="293" r:id="rId16"/>
  </p:sldIdLst>
  <p:sldSz cx="9144000" cy="6858000" type="screen4x3"/>
  <p:notesSz cx="6858000" cy="9144000"/>
  <p:embeddedFontLst>
    <p:embeddedFont>
      <p:font typeface="Cabin" panose="00000500000000000000" pitchFamily="2" charset="0"/>
      <p:regular r:id="rId18"/>
      <p:bold r:id="rId19"/>
      <p:italic r:id="rId20"/>
      <p:boldItalic r:id="rId21"/>
    </p:embeddedFont>
    <p:embeddedFont>
      <p:font typeface="Cabin Medium" panose="00000600000000000000" pitchFamily="2" charset="0"/>
      <p:regular r:id="rId22"/>
      <p:italic r:id="rId23"/>
    </p:embeddedFont>
    <p:embeddedFont>
      <p:font typeface="Calibri" panose="020F0502020204030204" pitchFamily="34" charset="0"/>
      <p:regular r:id="rId24"/>
      <p:bold r:id="rId25"/>
    </p:embeddedFont>
    <p:embeddedFont>
      <p:font typeface="Calibri Light" panose="020F0302020204030204" pitchFamily="34" charset="0"/>
      <p:regular r:id="rId26"/>
    </p:embeddedFont>
    <p:embeddedFont>
      <p:font typeface="KFGQPC Arabic Symbols 01" panose="02000000000000000000" pitchFamily="2" charset="2"/>
      <p:regular r:id="rId27"/>
    </p:embeddedFont>
    <p:embeddedFont>
      <p:font typeface="KFGQPC Uthman Taha Naskh" panose="02000000000000000000" pitchFamily="2" charset="-78"/>
      <p:regular r:id="rId28"/>
      <p:bold r:id="rId29"/>
    </p:embeddedFont>
    <p:embeddedFont>
      <p:font typeface="Montserrat Medium" panose="00000600000000000000" pitchFamily="2" charset="0"/>
      <p:regular r:id="rId30"/>
      <p:italic r:id="rId31"/>
    </p:embeddedFont>
    <p:embeddedFont>
      <p:font typeface="Mulish" pitchFamily="2" charset="0"/>
      <p:regular r:id="rId32"/>
      <p:bold r:id="rId33"/>
      <p:italic r:id="rId34"/>
      <p:boldItalic r:id="rId35"/>
    </p:embeddedFont>
    <p:embeddedFont>
      <p:font typeface="Mulish Light" pitchFamily="2" charset="0"/>
      <p:regular r:id="rId36"/>
      <p:italic r:id="rId37"/>
    </p:embeddedFont>
    <p:embeddedFont>
      <p:font typeface="Mulish SemiBold Italic" pitchFamily="2" charset="0"/>
      <p:boldItalic r:id="rId38"/>
    </p:embeddedFont>
    <p:embeddedFont>
      <p:font typeface="Roboto" panose="02000000000000000000" pitchFamily="2" charset="0"/>
      <p:regular r:id="rId39"/>
      <p:bold r:id="rId40"/>
      <p:italic r:id="rId41"/>
      <p:boldItalic r:id="rId42"/>
    </p:embeddedFont>
    <p:embeddedFont>
      <p:font typeface="Sakkal Majalla" panose="02000000000000000000" pitchFamily="2" charset="-78"/>
      <p:regular r:id="rId43"/>
      <p:bold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E7DE"/>
    <a:srgbClr val="43846E"/>
    <a:srgbClr val="F6ABAF"/>
    <a:srgbClr val="E78E78"/>
    <a:srgbClr val="ECEEF0"/>
    <a:srgbClr val="216175"/>
    <a:srgbClr val="71A596"/>
    <a:srgbClr val="346559"/>
    <a:srgbClr val="2E5D72"/>
    <a:srgbClr val="1334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0187" autoAdjust="0"/>
  </p:normalViewPr>
  <p:slideViewPr>
    <p:cSldViewPr snapToGrid="0">
      <p:cViewPr varScale="1">
        <p:scale>
          <a:sx n="38" d="100"/>
          <a:sy n="38" d="100"/>
        </p:scale>
        <p:origin x="2702"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font" Target="fonts/font2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viewProps" Target="viewProps.xml"/><Relationship Id="rId20" Type="http://schemas.openxmlformats.org/officeDocument/2006/relationships/font" Target="fonts/font3.fntdata"/><Relationship Id="rId41" Type="http://schemas.openxmlformats.org/officeDocument/2006/relationships/font" Target="fonts/font24.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4AD69C-5320-4956-81BC-BC63C9C2B555}"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635EB7CF-319B-4D08-9531-CE82E1B22CE6}">
      <dgm:prSet phldrT="[Text]"/>
      <dgm:spPr>
        <a:solidFill>
          <a:srgbClr val="E78E78"/>
        </a:solidFill>
        <a:ln>
          <a:solidFill>
            <a:srgbClr val="E78E78"/>
          </a:solidFill>
        </a:ln>
      </dgm:spPr>
      <dgm:t>
        <a:bodyPr/>
        <a:lstStyle/>
        <a:p>
          <a:r>
            <a:rPr lang="en-GB" dirty="0">
              <a:solidFill>
                <a:schemeClr val="bg1"/>
              </a:solidFill>
              <a:latin typeface="Mulish Light" pitchFamily="2" charset="0"/>
            </a:rPr>
            <a:t>How should we recite Qur’an in &amp; outside salah?</a:t>
          </a:r>
        </a:p>
      </dgm:t>
    </dgm:pt>
    <dgm:pt modelId="{598AAC43-9812-4ED9-B0DD-69A103C8D84E}" type="parTrans" cxnId="{43F97EC8-D40B-46A7-B85A-1A9FB6F7B6E1}">
      <dgm:prSet/>
      <dgm:spPr/>
      <dgm:t>
        <a:bodyPr/>
        <a:lstStyle/>
        <a:p>
          <a:endParaRPr lang="en-GB"/>
        </a:p>
      </dgm:t>
    </dgm:pt>
    <dgm:pt modelId="{1C29F6B8-AC56-4049-8C83-B796088B9B6B}" type="sibTrans" cxnId="{43F97EC8-D40B-46A7-B85A-1A9FB6F7B6E1}">
      <dgm:prSet/>
      <dgm:spPr/>
      <dgm:t>
        <a:bodyPr/>
        <a:lstStyle/>
        <a:p>
          <a:endParaRPr lang="en-GB"/>
        </a:p>
      </dgm:t>
    </dgm:pt>
    <dgm:pt modelId="{B03E5D6A-3F9D-4239-AD8F-8941CCA73D01}">
      <dgm:prSet phldrT="[Text]" phldr="1"/>
      <dgm:spPr>
        <a:solidFill>
          <a:srgbClr val="43846E"/>
        </a:solidFill>
        <a:ln>
          <a:solidFill>
            <a:srgbClr val="216175"/>
          </a:solidFill>
        </a:ln>
      </dgm:spPr>
      <dgm:t>
        <a:bodyPr/>
        <a:lstStyle/>
        <a:p>
          <a:endParaRPr lang="en-GB" dirty="0"/>
        </a:p>
      </dgm:t>
    </dgm:pt>
    <dgm:pt modelId="{457DAF40-B18A-478F-A2B4-C11E4250A222}" type="parTrans" cxnId="{349351EE-DE7B-4839-8CD0-971BA2D3AC6D}">
      <dgm:prSet/>
      <dgm:spPr>
        <a:ln>
          <a:solidFill>
            <a:srgbClr val="216175"/>
          </a:solidFill>
        </a:ln>
      </dgm:spPr>
      <dgm:t>
        <a:bodyPr/>
        <a:lstStyle/>
        <a:p>
          <a:endParaRPr lang="en-GB"/>
        </a:p>
      </dgm:t>
    </dgm:pt>
    <dgm:pt modelId="{7F53923C-9599-4F52-A7B1-CFAEF1602E20}" type="sibTrans" cxnId="{349351EE-DE7B-4839-8CD0-971BA2D3AC6D}">
      <dgm:prSet/>
      <dgm:spPr/>
      <dgm:t>
        <a:bodyPr/>
        <a:lstStyle/>
        <a:p>
          <a:endParaRPr lang="en-GB"/>
        </a:p>
      </dgm:t>
    </dgm:pt>
    <dgm:pt modelId="{0AD096EF-415D-4E26-AD4A-E63A4F818688}">
      <dgm:prSet phldrT="[Text]" phldr="1"/>
      <dgm:spPr>
        <a:solidFill>
          <a:srgbClr val="43846E"/>
        </a:solidFill>
        <a:ln>
          <a:solidFill>
            <a:srgbClr val="216175"/>
          </a:solidFill>
        </a:ln>
      </dgm:spPr>
      <dgm:t>
        <a:bodyPr/>
        <a:lstStyle/>
        <a:p>
          <a:endParaRPr lang="en-GB" dirty="0"/>
        </a:p>
      </dgm:t>
    </dgm:pt>
    <dgm:pt modelId="{FF970CD6-9B01-4F45-968D-721862012113}" type="parTrans" cxnId="{FD8169E8-134D-4197-AEF9-44B017611680}">
      <dgm:prSet/>
      <dgm:spPr>
        <a:ln>
          <a:solidFill>
            <a:srgbClr val="216175"/>
          </a:solidFill>
        </a:ln>
      </dgm:spPr>
      <dgm:t>
        <a:bodyPr/>
        <a:lstStyle/>
        <a:p>
          <a:endParaRPr lang="en-GB"/>
        </a:p>
      </dgm:t>
    </dgm:pt>
    <dgm:pt modelId="{754509CD-5E8A-4280-A75E-B2DE7A122982}" type="sibTrans" cxnId="{FD8169E8-134D-4197-AEF9-44B017611680}">
      <dgm:prSet/>
      <dgm:spPr/>
      <dgm:t>
        <a:bodyPr/>
        <a:lstStyle/>
        <a:p>
          <a:endParaRPr lang="en-GB"/>
        </a:p>
      </dgm:t>
    </dgm:pt>
    <dgm:pt modelId="{BD48A44D-70BA-487C-AAD1-834A5F818B69}">
      <dgm:prSet phldrT="[Text]" phldr="1"/>
      <dgm:spPr>
        <a:solidFill>
          <a:srgbClr val="43846E"/>
        </a:solidFill>
        <a:ln>
          <a:solidFill>
            <a:srgbClr val="216175"/>
          </a:solidFill>
        </a:ln>
      </dgm:spPr>
      <dgm:t>
        <a:bodyPr/>
        <a:lstStyle/>
        <a:p>
          <a:endParaRPr lang="en-GB" dirty="0"/>
        </a:p>
      </dgm:t>
    </dgm:pt>
    <dgm:pt modelId="{EDDD5228-91B3-40F0-BBBA-8C91BEA66CE6}" type="parTrans" cxnId="{8947C30D-CD4F-4F9B-A235-105AF850DE8C}">
      <dgm:prSet/>
      <dgm:spPr>
        <a:ln>
          <a:solidFill>
            <a:srgbClr val="216175"/>
          </a:solidFill>
        </a:ln>
      </dgm:spPr>
      <dgm:t>
        <a:bodyPr/>
        <a:lstStyle/>
        <a:p>
          <a:endParaRPr lang="en-GB"/>
        </a:p>
      </dgm:t>
    </dgm:pt>
    <dgm:pt modelId="{C159E87E-B2E8-4AE9-9F37-32385251B332}" type="sibTrans" cxnId="{8947C30D-CD4F-4F9B-A235-105AF850DE8C}">
      <dgm:prSet/>
      <dgm:spPr/>
      <dgm:t>
        <a:bodyPr/>
        <a:lstStyle/>
        <a:p>
          <a:endParaRPr lang="en-GB"/>
        </a:p>
      </dgm:t>
    </dgm:pt>
    <dgm:pt modelId="{B29EC1B4-CE1E-49F5-95C7-B21F95408C79}">
      <dgm:prSet phldrT="[Text]" phldr="1"/>
      <dgm:spPr>
        <a:solidFill>
          <a:srgbClr val="43846E"/>
        </a:solidFill>
        <a:ln>
          <a:solidFill>
            <a:srgbClr val="216175"/>
          </a:solidFill>
        </a:ln>
      </dgm:spPr>
      <dgm:t>
        <a:bodyPr/>
        <a:lstStyle/>
        <a:p>
          <a:endParaRPr lang="en-GB" dirty="0"/>
        </a:p>
      </dgm:t>
    </dgm:pt>
    <dgm:pt modelId="{42490BB3-6350-4D01-9EB2-9BA2CB7072C0}" type="parTrans" cxnId="{4655C248-A425-44ED-B976-43388DB1D8A2}">
      <dgm:prSet/>
      <dgm:spPr>
        <a:ln>
          <a:solidFill>
            <a:srgbClr val="216175"/>
          </a:solidFill>
        </a:ln>
      </dgm:spPr>
      <dgm:t>
        <a:bodyPr/>
        <a:lstStyle/>
        <a:p>
          <a:endParaRPr lang="en-GB"/>
        </a:p>
      </dgm:t>
    </dgm:pt>
    <dgm:pt modelId="{F31BE95B-03E6-4080-BCF5-955C2B0D0DD6}" type="sibTrans" cxnId="{4655C248-A425-44ED-B976-43388DB1D8A2}">
      <dgm:prSet/>
      <dgm:spPr/>
      <dgm:t>
        <a:bodyPr/>
        <a:lstStyle/>
        <a:p>
          <a:endParaRPr lang="en-GB"/>
        </a:p>
      </dgm:t>
    </dgm:pt>
    <dgm:pt modelId="{8C100828-7A8F-4B20-8848-BED30E19D1D5}">
      <dgm:prSet phldrT="[Text]"/>
      <dgm:spPr/>
      <dgm:t>
        <a:bodyPr/>
        <a:lstStyle/>
        <a:p>
          <a:endParaRPr lang="en-GB" dirty="0"/>
        </a:p>
      </dgm:t>
    </dgm:pt>
    <dgm:pt modelId="{56D95277-775E-4AE5-B614-1CD581869C93}" type="parTrans" cxnId="{375D9A77-5AC2-4704-BAE0-EC5E634D9A5E}">
      <dgm:prSet/>
      <dgm:spPr/>
      <dgm:t>
        <a:bodyPr/>
        <a:lstStyle/>
        <a:p>
          <a:endParaRPr lang="en-GB"/>
        </a:p>
      </dgm:t>
    </dgm:pt>
    <dgm:pt modelId="{FE5B0C00-1FFA-4832-B0F8-FBA1E81BAD1A}" type="sibTrans" cxnId="{375D9A77-5AC2-4704-BAE0-EC5E634D9A5E}">
      <dgm:prSet/>
      <dgm:spPr/>
      <dgm:t>
        <a:bodyPr/>
        <a:lstStyle/>
        <a:p>
          <a:endParaRPr lang="en-GB"/>
        </a:p>
      </dgm:t>
    </dgm:pt>
    <dgm:pt modelId="{2759B9D5-8DBA-4AD0-BACD-F4786423A825}">
      <dgm:prSet phldrT="[Text]"/>
      <dgm:spPr>
        <a:solidFill>
          <a:srgbClr val="43846E"/>
        </a:solidFill>
        <a:ln>
          <a:solidFill>
            <a:srgbClr val="216175"/>
          </a:solidFill>
        </a:ln>
      </dgm:spPr>
      <dgm:t>
        <a:bodyPr/>
        <a:lstStyle/>
        <a:p>
          <a:endParaRPr lang="en-GB" dirty="0"/>
        </a:p>
      </dgm:t>
    </dgm:pt>
    <dgm:pt modelId="{21CC3739-C72B-4005-B297-B02B357C8F94}" type="parTrans" cxnId="{2C8BCBE8-F482-402D-8F37-92FD37C564BF}">
      <dgm:prSet/>
      <dgm:spPr>
        <a:ln>
          <a:solidFill>
            <a:srgbClr val="216175"/>
          </a:solidFill>
        </a:ln>
      </dgm:spPr>
      <dgm:t>
        <a:bodyPr/>
        <a:lstStyle/>
        <a:p>
          <a:endParaRPr lang="en-GB"/>
        </a:p>
      </dgm:t>
    </dgm:pt>
    <dgm:pt modelId="{EB0B7366-0150-4544-800D-EC42760A638C}" type="sibTrans" cxnId="{2C8BCBE8-F482-402D-8F37-92FD37C564BF}">
      <dgm:prSet/>
      <dgm:spPr/>
      <dgm:t>
        <a:bodyPr/>
        <a:lstStyle/>
        <a:p>
          <a:endParaRPr lang="en-GB"/>
        </a:p>
      </dgm:t>
    </dgm:pt>
    <dgm:pt modelId="{FC4853CA-B6FB-408C-980B-672B5370D1EB}" type="pres">
      <dgm:prSet presAssocID="{104AD69C-5320-4956-81BC-BC63C9C2B555}" presName="cycle" presStyleCnt="0">
        <dgm:presLayoutVars>
          <dgm:chMax val="1"/>
          <dgm:dir/>
          <dgm:animLvl val="ctr"/>
          <dgm:resizeHandles val="exact"/>
        </dgm:presLayoutVars>
      </dgm:prSet>
      <dgm:spPr/>
    </dgm:pt>
    <dgm:pt modelId="{0A181B36-E01D-45F6-84B6-49FDC8665801}" type="pres">
      <dgm:prSet presAssocID="{635EB7CF-319B-4D08-9531-CE82E1B22CE6}" presName="centerShape" presStyleLbl="node0" presStyleIdx="0" presStyleCnt="1"/>
      <dgm:spPr/>
    </dgm:pt>
    <dgm:pt modelId="{57674C17-CC63-4EFD-AA5B-A4A101913EF2}" type="pres">
      <dgm:prSet presAssocID="{457DAF40-B18A-478F-A2B4-C11E4250A222}" presName="Name9" presStyleLbl="parChTrans1D2" presStyleIdx="0" presStyleCnt="5"/>
      <dgm:spPr/>
    </dgm:pt>
    <dgm:pt modelId="{5512D7BC-791F-4B76-9C23-6D1D6747AA65}" type="pres">
      <dgm:prSet presAssocID="{457DAF40-B18A-478F-A2B4-C11E4250A222}" presName="connTx" presStyleLbl="parChTrans1D2" presStyleIdx="0" presStyleCnt="5"/>
      <dgm:spPr/>
    </dgm:pt>
    <dgm:pt modelId="{413C0959-87BF-43C1-B27D-0D943DB34B40}" type="pres">
      <dgm:prSet presAssocID="{B03E5D6A-3F9D-4239-AD8F-8941CCA73D01}" presName="node" presStyleLbl="node1" presStyleIdx="0" presStyleCnt="5">
        <dgm:presLayoutVars>
          <dgm:bulletEnabled val="1"/>
        </dgm:presLayoutVars>
      </dgm:prSet>
      <dgm:spPr/>
    </dgm:pt>
    <dgm:pt modelId="{B550D671-FBB1-4C3D-844D-70B91F9550AC}" type="pres">
      <dgm:prSet presAssocID="{FF970CD6-9B01-4F45-968D-721862012113}" presName="Name9" presStyleLbl="parChTrans1D2" presStyleIdx="1" presStyleCnt="5"/>
      <dgm:spPr/>
    </dgm:pt>
    <dgm:pt modelId="{49E7EEA9-FAC4-4375-89E4-174F02406B76}" type="pres">
      <dgm:prSet presAssocID="{FF970CD6-9B01-4F45-968D-721862012113}" presName="connTx" presStyleLbl="parChTrans1D2" presStyleIdx="1" presStyleCnt="5"/>
      <dgm:spPr/>
    </dgm:pt>
    <dgm:pt modelId="{11607CE2-59F7-4EEE-9846-19D7A72AE33E}" type="pres">
      <dgm:prSet presAssocID="{0AD096EF-415D-4E26-AD4A-E63A4F818688}" presName="node" presStyleLbl="node1" presStyleIdx="1" presStyleCnt="5">
        <dgm:presLayoutVars>
          <dgm:bulletEnabled val="1"/>
        </dgm:presLayoutVars>
      </dgm:prSet>
      <dgm:spPr/>
    </dgm:pt>
    <dgm:pt modelId="{3D2BF0EB-2CAD-4327-9C7A-4000D681F3A3}" type="pres">
      <dgm:prSet presAssocID="{EDDD5228-91B3-40F0-BBBA-8C91BEA66CE6}" presName="Name9" presStyleLbl="parChTrans1D2" presStyleIdx="2" presStyleCnt="5"/>
      <dgm:spPr/>
    </dgm:pt>
    <dgm:pt modelId="{C1DBB407-5B2B-4461-8199-6EFD2C3213E0}" type="pres">
      <dgm:prSet presAssocID="{EDDD5228-91B3-40F0-BBBA-8C91BEA66CE6}" presName="connTx" presStyleLbl="parChTrans1D2" presStyleIdx="2" presStyleCnt="5"/>
      <dgm:spPr/>
    </dgm:pt>
    <dgm:pt modelId="{4570F316-2CA2-47A5-9DB5-E608D9EF8EC1}" type="pres">
      <dgm:prSet presAssocID="{BD48A44D-70BA-487C-AAD1-834A5F818B69}" presName="node" presStyleLbl="node1" presStyleIdx="2" presStyleCnt="5">
        <dgm:presLayoutVars>
          <dgm:bulletEnabled val="1"/>
        </dgm:presLayoutVars>
      </dgm:prSet>
      <dgm:spPr/>
    </dgm:pt>
    <dgm:pt modelId="{D1BA32A6-63DE-4F40-B757-0209974475AD}" type="pres">
      <dgm:prSet presAssocID="{42490BB3-6350-4D01-9EB2-9BA2CB7072C0}" presName="Name9" presStyleLbl="parChTrans1D2" presStyleIdx="3" presStyleCnt="5"/>
      <dgm:spPr/>
    </dgm:pt>
    <dgm:pt modelId="{286B470B-211F-4C1A-95A4-A4855BDAF060}" type="pres">
      <dgm:prSet presAssocID="{42490BB3-6350-4D01-9EB2-9BA2CB7072C0}" presName="connTx" presStyleLbl="parChTrans1D2" presStyleIdx="3" presStyleCnt="5"/>
      <dgm:spPr/>
    </dgm:pt>
    <dgm:pt modelId="{30739B12-41DA-4F3C-836E-7EB9BF5946E6}" type="pres">
      <dgm:prSet presAssocID="{B29EC1B4-CE1E-49F5-95C7-B21F95408C79}" presName="node" presStyleLbl="node1" presStyleIdx="3" presStyleCnt="5">
        <dgm:presLayoutVars>
          <dgm:bulletEnabled val="1"/>
        </dgm:presLayoutVars>
      </dgm:prSet>
      <dgm:spPr/>
    </dgm:pt>
    <dgm:pt modelId="{75CAAC80-FB42-4476-B480-9FEA822F1613}" type="pres">
      <dgm:prSet presAssocID="{21CC3739-C72B-4005-B297-B02B357C8F94}" presName="Name9" presStyleLbl="parChTrans1D2" presStyleIdx="4" presStyleCnt="5"/>
      <dgm:spPr/>
    </dgm:pt>
    <dgm:pt modelId="{518333E5-3694-433C-9790-9F14207B660C}" type="pres">
      <dgm:prSet presAssocID="{21CC3739-C72B-4005-B297-B02B357C8F94}" presName="connTx" presStyleLbl="parChTrans1D2" presStyleIdx="4" presStyleCnt="5"/>
      <dgm:spPr/>
    </dgm:pt>
    <dgm:pt modelId="{D779C111-AB27-4EB4-9910-D0E14236B4D3}" type="pres">
      <dgm:prSet presAssocID="{2759B9D5-8DBA-4AD0-BACD-F4786423A825}" presName="node" presStyleLbl="node1" presStyleIdx="4" presStyleCnt="5">
        <dgm:presLayoutVars>
          <dgm:bulletEnabled val="1"/>
        </dgm:presLayoutVars>
      </dgm:prSet>
      <dgm:spPr/>
    </dgm:pt>
  </dgm:ptLst>
  <dgm:cxnLst>
    <dgm:cxn modelId="{8DBED701-7A3F-47B9-BE80-BCFD0495B118}" type="presOf" srcId="{EDDD5228-91B3-40F0-BBBA-8C91BEA66CE6}" destId="{3D2BF0EB-2CAD-4327-9C7A-4000D681F3A3}" srcOrd="0" destOrd="0" presId="urn:microsoft.com/office/officeart/2005/8/layout/radial1"/>
    <dgm:cxn modelId="{E05FC702-4482-4365-B6CC-F09D9B26F428}" type="presOf" srcId="{BD48A44D-70BA-487C-AAD1-834A5F818B69}" destId="{4570F316-2CA2-47A5-9DB5-E608D9EF8EC1}" srcOrd="0" destOrd="0" presId="urn:microsoft.com/office/officeart/2005/8/layout/radial1"/>
    <dgm:cxn modelId="{32269409-4029-4DDC-B18A-20EB93DFF5C4}" type="presOf" srcId="{2759B9D5-8DBA-4AD0-BACD-F4786423A825}" destId="{D779C111-AB27-4EB4-9910-D0E14236B4D3}" srcOrd="0" destOrd="0" presId="urn:microsoft.com/office/officeart/2005/8/layout/radial1"/>
    <dgm:cxn modelId="{59F0F80B-6C4A-4F1B-BFFE-B040EBE36983}" type="presOf" srcId="{42490BB3-6350-4D01-9EB2-9BA2CB7072C0}" destId="{286B470B-211F-4C1A-95A4-A4855BDAF060}" srcOrd="1" destOrd="0" presId="urn:microsoft.com/office/officeart/2005/8/layout/radial1"/>
    <dgm:cxn modelId="{8947C30D-CD4F-4F9B-A235-105AF850DE8C}" srcId="{635EB7CF-319B-4D08-9531-CE82E1B22CE6}" destId="{BD48A44D-70BA-487C-AAD1-834A5F818B69}" srcOrd="2" destOrd="0" parTransId="{EDDD5228-91B3-40F0-BBBA-8C91BEA66CE6}" sibTransId="{C159E87E-B2E8-4AE9-9F37-32385251B332}"/>
    <dgm:cxn modelId="{B7ED2223-1B2C-4B71-8704-E6DB1C9F6D6B}" type="presOf" srcId="{635EB7CF-319B-4D08-9531-CE82E1B22CE6}" destId="{0A181B36-E01D-45F6-84B6-49FDC8665801}" srcOrd="0" destOrd="0" presId="urn:microsoft.com/office/officeart/2005/8/layout/radial1"/>
    <dgm:cxn modelId="{E660A73E-2B1B-41A2-B641-BF13CCC939C4}" type="presOf" srcId="{104AD69C-5320-4956-81BC-BC63C9C2B555}" destId="{FC4853CA-B6FB-408C-980B-672B5370D1EB}" srcOrd="0" destOrd="0" presId="urn:microsoft.com/office/officeart/2005/8/layout/radial1"/>
    <dgm:cxn modelId="{84411E60-D1B1-4112-890E-35304190F881}" type="presOf" srcId="{21CC3739-C72B-4005-B297-B02B357C8F94}" destId="{518333E5-3694-433C-9790-9F14207B660C}" srcOrd="1" destOrd="0" presId="urn:microsoft.com/office/officeart/2005/8/layout/radial1"/>
    <dgm:cxn modelId="{4655C248-A425-44ED-B976-43388DB1D8A2}" srcId="{635EB7CF-319B-4D08-9531-CE82E1B22CE6}" destId="{B29EC1B4-CE1E-49F5-95C7-B21F95408C79}" srcOrd="3" destOrd="0" parTransId="{42490BB3-6350-4D01-9EB2-9BA2CB7072C0}" sibTransId="{F31BE95B-03E6-4080-BCF5-955C2B0D0DD6}"/>
    <dgm:cxn modelId="{6604AE71-39EB-49D1-92E4-06A3E38D26D5}" type="presOf" srcId="{21CC3739-C72B-4005-B297-B02B357C8F94}" destId="{75CAAC80-FB42-4476-B480-9FEA822F1613}" srcOrd="0" destOrd="0" presId="urn:microsoft.com/office/officeart/2005/8/layout/radial1"/>
    <dgm:cxn modelId="{CAAA1C73-CAE0-481E-A7D4-8999DB41AF36}" type="presOf" srcId="{FF970CD6-9B01-4F45-968D-721862012113}" destId="{49E7EEA9-FAC4-4375-89E4-174F02406B76}" srcOrd="1" destOrd="0" presId="urn:microsoft.com/office/officeart/2005/8/layout/radial1"/>
    <dgm:cxn modelId="{375D9A77-5AC2-4704-BAE0-EC5E634D9A5E}" srcId="{104AD69C-5320-4956-81BC-BC63C9C2B555}" destId="{8C100828-7A8F-4B20-8848-BED30E19D1D5}" srcOrd="1" destOrd="0" parTransId="{56D95277-775E-4AE5-B614-1CD581869C93}" sibTransId="{FE5B0C00-1FFA-4832-B0F8-FBA1E81BAD1A}"/>
    <dgm:cxn modelId="{C3BD6F82-B695-4F8A-B779-D46744D5A91E}" type="presOf" srcId="{B29EC1B4-CE1E-49F5-95C7-B21F95408C79}" destId="{30739B12-41DA-4F3C-836E-7EB9BF5946E6}" srcOrd="0" destOrd="0" presId="urn:microsoft.com/office/officeart/2005/8/layout/radial1"/>
    <dgm:cxn modelId="{FEDC5E8A-A019-4564-8B47-68F6405AA848}" type="presOf" srcId="{EDDD5228-91B3-40F0-BBBA-8C91BEA66CE6}" destId="{C1DBB407-5B2B-4461-8199-6EFD2C3213E0}" srcOrd="1" destOrd="0" presId="urn:microsoft.com/office/officeart/2005/8/layout/radial1"/>
    <dgm:cxn modelId="{6CA1C38E-2AE9-4709-A882-E2AA4449C6FD}" type="presOf" srcId="{457DAF40-B18A-478F-A2B4-C11E4250A222}" destId="{5512D7BC-791F-4B76-9C23-6D1D6747AA65}" srcOrd="1" destOrd="0" presId="urn:microsoft.com/office/officeart/2005/8/layout/radial1"/>
    <dgm:cxn modelId="{42B7EBAE-D5EA-4821-ABF6-DF51C6B23ABF}" type="presOf" srcId="{FF970CD6-9B01-4F45-968D-721862012113}" destId="{B550D671-FBB1-4C3D-844D-70B91F9550AC}" srcOrd="0" destOrd="0" presId="urn:microsoft.com/office/officeart/2005/8/layout/radial1"/>
    <dgm:cxn modelId="{43F97EC8-D40B-46A7-B85A-1A9FB6F7B6E1}" srcId="{104AD69C-5320-4956-81BC-BC63C9C2B555}" destId="{635EB7CF-319B-4D08-9531-CE82E1B22CE6}" srcOrd="0" destOrd="0" parTransId="{598AAC43-9812-4ED9-B0DD-69A103C8D84E}" sibTransId="{1C29F6B8-AC56-4049-8C83-B796088B9B6B}"/>
    <dgm:cxn modelId="{869A6ECD-5D1C-49AC-ACBF-84163785CB6D}" type="presOf" srcId="{42490BB3-6350-4D01-9EB2-9BA2CB7072C0}" destId="{D1BA32A6-63DE-4F40-B757-0209974475AD}" srcOrd="0" destOrd="0" presId="urn:microsoft.com/office/officeart/2005/8/layout/radial1"/>
    <dgm:cxn modelId="{2A0CA0E1-9653-4305-A840-35A8D61E7AEA}" type="presOf" srcId="{457DAF40-B18A-478F-A2B4-C11E4250A222}" destId="{57674C17-CC63-4EFD-AA5B-A4A101913EF2}" srcOrd="0" destOrd="0" presId="urn:microsoft.com/office/officeart/2005/8/layout/radial1"/>
    <dgm:cxn modelId="{FD8169E8-134D-4197-AEF9-44B017611680}" srcId="{635EB7CF-319B-4D08-9531-CE82E1B22CE6}" destId="{0AD096EF-415D-4E26-AD4A-E63A4F818688}" srcOrd="1" destOrd="0" parTransId="{FF970CD6-9B01-4F45-968D-721862012113}" sibTransId="{754509CD-5E8A-4280-A75E-B2DE7A122982}"/>
    <dgm:cxn modelId="{2C8BCBE8-F482-402D-8F37-92FD37C564BF}" srcId="{635EB7CF-319B-4D08-9531-CE82E1B22CE6}" destId="{2759B9D5-8DBA-4AD0-BACD-F4786423A825}" srcOrd="4" destOrd="0" parTransId="{21CC3739-C72B-4005-B297-B02B357C8F94}" sibTransId="{EB0B7366-0150-4544-800D-EC42760A638C}"/>
    <dgm:cxn modelId="{349351EE-DE7B-4839-8CD0-971BA2D3AC6D}" srcId="{635EB7CF-319B-4D08-9531-CE82E1B22CE6}" destId="{B03E5D6A-3F9D-4239-AD8F-8941CCA73D01}" srcOrd="0" destOrd="0" parTransId="{457DAF40-B18A-478F-A2B4-C11E4250A222}" sibTransId="{7F53923C-9599-4F52-A7B1-CFAEF1602E20}"/>
    <dgm:cxn modelId="{76A223EF-A46F-43D9-957C-F5C9D4FCFFFB}" type="presOf" srcId="{0AD096EF-415D-4E26-AD4A-E63A4F818688}" destId="{11607CE2-59F7-4EEE-9846-19D7A72AE33E}" srcOrd="0" destOrd="0" presId="urn:microsoft.com/office/officeart/2005/8/layout/radial1"/>
    <dgm:cxn modelId="{2AA02AEF-A8A9-48DB-99B6-1F38A14E0BBB}" type="presOf" srcId="{B03E5D6A-3F9D-4239-AD8F-8941CCA73D01}" destId="{413C0959-87BF-43C1-B27D-0D943DB34B40}" srcOrd="0" destOrd="0" presId="urn:microsoft.com/office/officeart/2005/8/layout/radial1"/>
    <dgm:cxn modelId="{7126F7DA-E9C0-4FCF-8C02-37141F058B54}" type="presParOf" srcId="{FC4853CA-B6FB-408C-980B-672B5370D1EB}" destId="{0A181B36-E01D-45F6-84B6-49FDC8665801}" srcOrd="0" destOrd="0" presId="urn:microsoft.com/office/officeart/2005/8/layout/radial1"/>
    <dgm:cxn modelId="{625842C4-1725-443B-93E9-125379634DB4}" type="presParOf" srcId="{FC4853CA-B6FB-408C-980B-672B5370D1EB}" destId="{57674C17-CC63-4EFD-AA5B-A4A101913EF2}" srcOrd="1" destOrd="0" presId="urn:microsoft.com/office/officeart/2005/8/layout/radial1"/>
    <dgm:cxn modelId="{69C93A08-8213-4708-AC13-D95EB73CC3DA}" type="presParOf" srcId="{57674C17-CC63-4EFD-AA5B-A4A101913EF2}" destId="{5512D7BC-791F-4B76-9C23-6D1D6747AA65}" srcOrd="0" destOrd="0" presId="urn:microsoft.com/office/officeart/2005/8/layout/radial1"/>
    <dgm:cxn modelId="{F2255B98-2C40-44F0-8FB0-D8D0BBDBF039}" type="presParOf" srcId="{FC4853CA-B6FB-408C-980B-672B5370D1EB}" destId="{413C0959-87BF-43C1-B27D-0D943DB34B40}" srcOrd="2" destOrd="0" presId="urn:microsoft.com/office/officeart/2005/8/layout/radial1"/>
    <dgm:cxn modelId="{422D1FC8-6708-4711-AC7B-8E71CFFCF0C3}" type="presParOf" srcId="{FC4853CA-B6FB-408C-980B-672B5370D1EB}" destId="{B550D671-FBB1-4C3D-844D-70B91F9550AC}" srcOrd="3" destOrd="0" presId="urn:microsoft.com/office/officeart/2005/8/layout/radial1"/>
    <dgm:cxn modelId="{541F424E-93FA-41DC-B2F0-887647CBCBE3}" type="presParOf" srcId="{B550D671-FBB1-4C3D-844D-70B91F9550AC}" destId="{49E7EEA9-FAC4-4375-89E4-174F02406B76}" srcOrd="0" destOrd="0" presId="urn:microsoft.com/office/officeart/2005/8/layout/radial1"/>
    <dgm:cxn modelId="{3639C4A8-1602-4255-B13C-5C7B854C7B43}" type="presParOf" srcId="{FC4853CA-B6FB-408C-980B-672B5370D1EB}" destId="{11607CE2-59F7-4EEE-9846-19D7A72AE33E}" srcOrd="4" destOrd="0" presId="urn:microsoft.com/office/officeart/2005/8/layout/radial1"/>
    <dgm:cxn modelId="{0F8B1B9E-AAC3-4969-A3C3-F34FCA21BD55}" type="presParOf" srcId="{FC4853CA-B6FB-408C-980B-672B5370D1EB}" destId="{3D2BF0EB-2CAD-4327-9C7A-4000D681F3A3}" srcOrd="5" destOrd="0" presId="urn:microsoft.com/office/officeart/2005/8/layout/radial1"/>
    <dgm:cxn modelId="{EE262212-4050-4A05-9B7F-3526751A8A2B}" type="presParOf" srcId="{3D2BF0EB-2CAD-4327-9C7A-4000D681F3A3}" destId="{C1DBB407-5B2B-4461-8199-6EFD2C3213E0}" srcOrd="0" destOrd="0" presId="urn:microsoft.com/office/officeart/2005/8/layout/radial1"/>
    <dgm:cxn modelId="{33345B00-1ADC-488B-9B8E-A8FB559B5348}" type="presParOf" srcId="{FC4853CA-B6FB-408C-980B-672B5370D1EB}" destId="{4570F316-2CA2-47A5-9DB5-E608D9EF8EC1}" srcOrd="6" destOrd="0" presId="urn:microsoft.com/office/officeart/2005/8/layout/radial1"/>
    <dgm:cxn modelId="{9CFAA3E5-2C3D-47AB-AD6C-A7BEDDE24E64}" type="presParOf" srcId="{FC4853CA-B6FB-408C-980B-672B5370D1EB}" destId="{D1BA32A6-63DE-4F40-B757-0209974475AD}" srcOrd="7" destOrd="0" presId="urn:microsoft.com/office/officeart/2005/8/layout/radial1"/>
    <dgm:cxn modelId="{8B17FC8C-3424-439B-97F1-7821D0173532}" type="presParOf" srcId="{D1BA32A6-63DE-4F40-B757-0209974475AD}" destId="{286B470B-211F-4C1A-95A4-A4855BDAF060}" srcOrd="0" destOrd="0" presId="urn:microsoft.com/office/officeart/2005/8/layout/radial1"/>
    <dgm:cxn modelId="{550E9172-2704-4905-869C-04CA58981E44}" type="presParOf" srcId="{FC4853CA-B6FB-408C-980B-672B5370D1EB}" destId="{30739B12-41DA-4F3C-836E-7EB9BF5946E6}" srcOrd="8" destOrd="0" presId="urn:microsoft.com/office/officeart/2005/8/layout/radial1"/>
    <dgm:cxn modelId="{297B4242-D270-4E1B-81FF-1E3A9808A022}" type="presParOf" srcId="{FC4853CA-B6FB-408C-980B-672B5370D1EB}" destId="{75CAAC80-FB42-4476-B480-9FEA822F1613}" srcOrd="9" destOrd="0" presId="urn:microsoft.com/office/officeart/2005/8/layout/radial1"/>
    <dgm:cxn modelId="{0298792A-5405-407C-8B8C-E0FB4B40CF7C}" type="presParOf" srcId="{75CAAC80-FB42-4476-B480-9FEA822F1613}" destId="{518333E5-3694-433C-9790-9F14207B660C}" srcOrd="0" destOrd="0" presId="urn:microsoft.com/office/officeart/2005/8/layout/radial1"/>
    <dgm:cxn modelId="{1EEBE33C-1582-4221-A71D-ECE3FBB7F027}" type="presParOf" srcId="{FC4853CA-B6FB-408C-980B-672B5370D1EB}" destId="{D779C111-AB27-4EB4-9910-D0E14236B4D3}"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81B36-E01D-45F6-84B6-49FDC8665801}">
      <dsp:nvSpPr>
        <dsp:cNvPr id="0" name=""/>
        <dsp:cNvSpPr/>
      </dsp:nvSpPr>
      <dsp:spPr>
        <a:xfrm>
          <a:off x="3299538" y="1691912"/>
          <a:ext cx="1287623" cy="1287623"/>
        </a:xfrm>
        <a:prstGeom prst="ellipse">
          <a:avLst/>
        </a:prstGeom>
        <a:solidFill>
          <a:srgbClr val="E78E78"/>
        </a:solidFill>
        <a:ln w="12700" cap="flat" cmpd="sng" algn="ctr">
          <a:solidFill>
            <a:srgbClr val="E78E7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latin typeface="Mulish Light" pitchFamily="2" charset="0"/>
            </a:rPr>
            <a:t>How should we recite Qur’an in &amp; outside salah?</a:t>
          </a:r>
        </a:p>
      </dsp:txBody>
      <dsp:txXfrm>
        <a:off x="3488106" y="1880480"/>
        <a:ext cx="910487" cy="910487"/>
      </dsp:txXfrm>
    </dsp:sp>
    <dsp:sp modelId="{57674C17-CC63-4EFD-AA5B-A4A101913EF2}">
      <dsp:nvSpPr>
        <dsp:cNvPr id="0" name=""/>
        <dsp:cNvSpPr/>
      </dsp:nvSpPr>
      <dsp:spPr>
        <a:xfrm rot="16200000">
          <a:off x="3749099" y="1482968"/>
          <a:ext cx="388500" cy="29387"/>
        </a:xfrm>
        <a:custGeom>
          <a:avLst/>
          <a:gdLst/>
          <a:ahLst/>
          <a:cxnLst/>
          <a:rect l="0" t="0" r="0" b="0"/>
          <a:pathLst>
            <a:path>
              <a:moveTo>
                <a:pt x="0" y="14693"/>
              </a:moveTo>
              <a:lnTo>
                <a:pt x="388500" y="14693"/>
              </a:lnTo>
            </a:path>
          </a:pathLst>
        </a:custGeom>
        <a:noFill/>
        <a:ln w="12700" cap="flat" cmpd="sng" algn="ctr">
          <a:solidFill>
            <a:srgbClr val="216175"/>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933637" y="1487949"/>
        <a:ext cx="19425" cy="19425"/>
      </dsp:txXfrm>
    </dsp:sp>
    <dsp:sp modelId="{413C0959-87BF-43C1-B27D-0D943DB34B40}">
      <dsp:nvSpPr>
        <dsp:cNvPr id="0" name=""/>
        <dsp:cNvSpPr/>
      </dsp:nvSpPr>
      <dsp:spPr>
        <a:xfrm>
          <a:off x="3299538" y="15787"/>
          <a:ext cx="1287623" cy="1287623"/>
        </a:xfrm>
        <a:prstGeom prst="ellipse">
          <a:avLst/>
        </a:prstGeom>
        <a:solidFill>
          <a:srgbClr val="43846E"/>
        </a:solidFill>
        <a:ln w="12700" cap="flat" cmpd="sng" algn="ctr">
          <a:solidFill>
            <a:srgbClr val="21617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en-GB" sz="3000" kern="1200" dirty="0"/>
        </a:p>
      </dsp:txBody>
      <dsp:txXfrm>
        <a:off x="3488106" y="204355"/>
        <a:ext cx="910487" cy="910487"/>
      </dsp:txXfrm>
    </dsp:sp>
    <dsp:sp modelId="{B550D671-FBB1-4C3D-844D-70B91F9550AC}">
      <dsp:nvSpPr>
        <dsp:cNvPr id="0" name=""/>
        <dsp:cNvSpPr/>
      </dsp:nvSpPr>
      <dsp:spPr>
        <a:xfrm rot="20520000">
          <a:off x="4546144" y="2062055"/>
          <a:ext cx="388500" cy="29387"/>
        </a:xfrm>
        <a:custGeom>
          <a:avLst/>
          <a:gdLst/>
          <a:ahLst/>
          <a:cxnLst/>
          <a:rect l="0" t="0" r="0" b="0"/>
          <a:pathLst>
            <a:path>
              <a:moveTo>
                <a:pt x="0" y="14693"/>
              </a:moveTo>
              <a:lnTo>
                <a:pt x="388500" y="14693"/>
              </a:lnTo>
            </a:path>
          </a:pathLst>
        </a:custGeom>
        <a:noFill/>
        <a:ln w="12700" cap="flat" cmpd="sng" algn="ctr">
          <a:solidFill>
            <a:srgbClr val="216175"/>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730682" y="2067036"/>
        <a:ext cx="19425" cy="19425"/>
      </dsp:txXfrm>
    </dsp:sp>
    <dsp:sp modelId="{11607CE2-59F7-4EEE-9846-19D7A72AE33E}">
      <dsp:nvSpPr>
        <dsp:cNvPr id="0" name=""/>
        <dsp:cNvSpPr/>
      </dsp:nvSpPr>
      <dsp:spPr>
        <a:xfrm>
          <a:off x="4893627" y="1173961"/>
          <a:ext cx="1287623" cy="1287623"/>
        </a:xfrm>
        <a:prstGeom prst="ellipse">
          <a:avLst/>
        </a:prstGeom>
        <a:solidFill>
          <a:srgbClr val="43846E"/>
        </a:solidFill>
        <a:ln w="12700" cap="flat" cmpd="sng" algn="ctr">
          <a:solidFill>
            <a:srgbClr val="21617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en-GB" sz="3000" kern="1200" dirty="0"/>
        </a:p>
      </dsp:txBody>
      <dsp:txXfrm>
        <a:off x="5082195" y="1362529"/>
        <a:ext cx="910487" cy="910487"/>
      </dsp:txXfrm>
    </dsp:sp>
    <dsp:sp modelId="{3D2BF0EB-2CAD-4327-9C7A-4000D681F3A3}">
      <dsp:nvSpPr>
        <dsp:cNvPr id="0" name=""/>
        <dsp:cNvSpPr/>
      </dsp:nvSpPr>
      <dsp:spPr>
        <a:xfrm rot="3240000">
          <a:off x="4241700" y="2999037"/>
          <a:ext cx="388500" cy="29387"/>
        </a:xfrm>
        <a:custGeom>
          <a:avLst/>
          <a:gdLst/>
          <a:ahLst/>
          <a:cxnLst/>
          <a:rect l="0" t="0" r="0" b="0"/>
          <a:pathLst>
            <a:path>
              <a:moveTo>
                <a:pt x="0" y="14693"/>
              </a:moveTo>
              <a:lnTo>
                <a:pt x="388500" y="14693"/>
              </a:lnTo>
            </a:path>
          </a:pathLst>
        </a:custGeom>
        <a:noFill/>
        <a:ln w="12700" cap="flat" cmpd="sng" algn="ctr">
          <a:solidFill>
            <a:srgbClr val="216175"/>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426238" y="3004018"/>
        <a:ext cx="19425" cy="19425"/>
      </dsp:txXfrm>
    </dsp:sp>
    <dsp:sp modelId="{4570F316-2CA2-47A5-9DB5-E608D9EF8EC1}">
      <dsp:nvSpPr>
        <dsp:cNvPr id="0" name=""/>
        <dsp:cNvSpPr/>
      </dsp:nvSpPr>
      <dsp:spPr>
        <a:xfrm>
          <a:off x="4284739" y="3047926"/>
          <a:ext cx="1287623" cy="1287623"/>
        </a:xfrm>
        <a:prstGeom prst="ellipse">
          <a:avLst/>
        </a:prstGeom>
        <a:solidFill>
          <a:srgbClr val="43846E"/>
        </a:solidFill>
        <a:ln w="12700" cap="flat" cmpd="sng" algn="ctr">
          <a:solidFill>
            <a:srgbClr val="21617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en-GB" sz="3000" kern="1200" dirty="0"/>
        </a:p>
      </dsp:txBody>
      <dsp:txXfrm>
        <a:off x="4473307" y="3236494"/>
        <a:ext cx="910487" cy="910487"/>
      </dsp:txXfrm>
    </dsp:sp>
    <dsp:sp modelId="{D1BA32A6-63DE-4F40-B757-0209974475AD}">
      <dsp:nvSpPr>
        <dsp:cNvPr id="0" name=""/>
        <dsp:cNvSpPr/>
      </dsp:nvSpPr>
      <dsp:spPr>
        <a:xfrm rot="7560000">
          <a:off x="3256498" y="2999037"/>
          <a:ext cx="388500" cy="29387"/>
        </a:xfrm>
        <a:custGeom>
          <a:avLst/>
          <a:gdLst/>
          <a:ahLst/>
          <a:cxnLst/>
          <a:rect l="0" t="0" r="0" b="0"/>
          <a:pathLst>
            <a:path>
              <a:moveTo>
                <a:pt x="0" y="14693"/>
              </a:moveTo>
              <a:lnTo>
                <a:pt x="388500" y="14693"/>
              </a:lnTo>
            </a:path>
          </a:pathLst>
        </a:custGeom>
        <a:noFill/>
        <a:ln w="12700" cap="flat" cmpd="sng" algn="ctr">
          <a:solidFill>
            <a:srgbClr val="216175"/>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441036" y="3004018"/>
        <a:ext cx="19425" cy="19425"/>
      </dsp:txXfrm>
    </dsp:sp>
    <dsp:sp modelId="{30739B12-41DA-4F3C-836E-7EB9BF5946E6}">
      <dsp:nvSpPr>
        <dsp:cNvPr id="0" name=""/>
        <dsp:cNvSpPr/>
      </dsp:nvSpPr>
      <dsp:spPr>
        <a:xfrm>
          <a:off x="2314336" y="3047926"/>
          <a:ext cx="1287623" cy="1287623"/>
        </a:xfrm>
        <a:prstGeom prst="ellipse">
          <a:avLst/>
        </a:prstGeom>
        <a:solidFill>
          <a:srgbClr val="43846E"/>
        </a:solidFill>
        <a:ln w="12700" cap="flat" cmpd="sng" algn="ctr">
          <a:solidFill>
            <a:srgbClr val="21617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en-GB" sz="3000" kern="1200" dirty="0"/>
        </a:p>
      </dsp:txBody>
      <dsp:txXfrm>
        <a:off x="2502904" y="3236494"/>
        <a:ext cx="910487" cy="910487"/>
      </dsp:txXfrm>
    </dsp:sp>
    <dsp:sp modelId="{75CAAC80-FB42-4476-B480-9FEA822F1613}">
      <dsp:nvSpPr>
        <dsp:cNvPr id="0" name=""/>
        <dsp:cNvSpPr/>
      </dsp:nvSpPr>
      <dsp:spPr>
        <a:xfrm rot="11880000">
          <a:off x="2952054" y="2062055"/>
          <a:ext cx="388500" cy="29387"/>
        </a:xfrm>
        <a:custGeom>
          <a:avLst/>
          <a:gdLst/>
          <a:ahLst/>
          <a:cxnLst/>
          <a:rect l="0" t="0" r="0" b="0"/>
          <a:pathLst>
            <a:path>
              <a:moveTo>
                <a:pt x="0" y="14693"/>
              </a:moveTo>
              <a:lnTo>
                <a:pt x="388500" y="14693"/>
              </a:lnTo>
            </a:path>
          </a:pathLst>
        </a:custGeom>
        <a:noFill/>
        <a:ln w="12700" cap="flat" cmpd="sng" algn="ctr">
          <a:solidFill>
            <a:srgbClr val="216175"/>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136592" y="2067036"/>
        <a:ext cx="19425" cy="19425"/>
      </dsp:txXfrm>
    </dsp:sp>
    <dsp:sp modelId="{D779C111-AB27-4EB4-9910-D0E14236B4D3}">
      <dsp:nvSpPr>
        <dsp:cNvPr id="0" name=""/>
        <dsp:cNvSpPr/>
      </dsp:nvSpPr>
      <dsp:spPr>
        <a:xfrm>
          <a:off x="1705448" y="1173961"/>
          <a:ext cx="1287623" cy="1287623"/>
        </a:xfrm>
        <a:prstGeom prst="ellipse">
          <a:avLst/>
        </a:prstGeom>
        <a:solidFill>
          <a:srgbClr val="43846E"/>
        </a:solidFill>
        <a:ln w="12700" cap="flat" cmpd="sng" algn="ctr">
          <a:solidFill>
            <a:srgbClr val="21617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endParaRPr lang="en-GB" sz="5900" kern="1200" dirty="0"/>
        </a:p>
      </dsp:txBody>
      <dsp:txXfrm>
        <a:off x="1894016" y="1362529"/>
        <a:ext cx="910487" cy="91048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45887-54B2-4734-807D-F2204D959812}" type="datetimeFigureOut">
              <a:rPr lang="en-GB" smtClean="0"/>
              <a:t>09/06/2022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66EDD-B9C2-46E4-8727-C4EA0228B052}" type="slidenum">
              <a:rPr lang="en-GB" smtClean="0"/>
              <a:t>‹#›</a:t>
            </a:fld>
            <a:endParaRPr lang="en-GB"/>
          </a:p>
        </p:txBody>
      </p:sp>
    </p:spTree>
    <p:extLst>
      <p:ext uri="{BB962C8B-B14F-4D97-AF65-F5344CB8AC3E}">
        <p14:creationId xmlns:p14="http://schemas.microsoft.com/office/powerpoint/2010/main" val="476214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tanzil.net/#52:27"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tanzil.net/#52:28"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66EDD-B9C2-46E4-8727-C4EA0228B052}" type="slidenum">
              <a:rPr lang="en-GB" smtClean="0"/>
              <a:t>2</a:t>
            </a:fld>
            <a:endParaRPr lang="en-GB"/>
          </a:p>
        </p:txBody>
      </p:sp>
    </p:spTree>
    <p:extLst>
      <p:ext uri="{BB962C8B-B14F-4D97-AF65-F5344CB8AC3E}">
        <p14:creationId xmlns:p14="http://schemas.microsoft.com/office/powerpoint/2010/main" val="3120059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Pray Salah al-</a:t>
            </a:r>
            <a:r>
              <a:rPr lang="en-GB" dirty="0" err="1"/>
              <a:t>Duha</a:t>
            </a:r>
            <a:r>
              <a:rPr lang="en-GB" dirty="0"/>
              <a:t>/upcoming </a:t>
            </a:r>
            <a:r>
              <a:rPr lang="en-GB" dirty="0" err="1"/>
              <a:t>fard</a:t>
            </a:r>
            <a:r>
              <a:rPr lang="en-GB" dirty="0"/>
              <a:t> prayer/2 </a:t>
            </a:r>
            <a:r>
              <a:rPr lang="en-GB" dirty="0" err="1"/>
              <a:t>rak’ah</a:t>
            </a:r>
            <a:r>
              <a:rPr lang="en-GB" dirty="0"/>
              <a:t> </a:t>
            </a:r>
            <a:r>
              <a:rPr lang="en-GB" dirty="0" err="1"/>
              <a:t>nafl</a:t>
            </a:r>
            <a:r>
              <a:rPr lang="en-GB" dirty="0"/>
              <a:t> etc with a full focus on Allah, and try to practice something we </a:t>
            </a:r>
            <a:r>
              <a:rPr lang="en-GB"/>
              <a:t>have learnt today.</a:t>
            </a:r>
          </a:p>
        </p:txBody>
      </p:sp>
      <p:sp>
        <p:nvSpPr>
          <p:cNvPr id="4" name="Slide Number Placeholder 3"/>
          <p:cNvSpPr>
            <a:spLocks noGrp="1"/>
          </p:cNvSpPr>
          <p:nvPr>
            <p:ph type="sldNum" sz="quarter" idx="5"/>
          </p:nvPr>
        </p:nvSpPr>
        <p:spPr/>
        <p:txBody>
          <a:bodyPr/>
          <a:lstStyle/>
          <a:p>
            <a:fld id="{9B866EDD-B9C2-46E4-8727-C4EA0228B052}" type="slidenum">
              <a:rPr lang="en-GB" smtClean="0"/>
              <a:t>15</a:t>
            </a:fld>
            <a:endParaRPr lang="en-GB"/>
          </a:p>
        </p:txBody>
      </p:sp>
    </p:spTree>
    <p:extLst>
      <p:ext uri="{BB962C8B-B14F-4D97-AF65-F5344CB8AC3E}">
        <p14:creationId xmlns:p14="http://schemas.microsoft.com/office/powerpoint/2010/main" val="103921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direct link between Qur’an and Khushu</a:t>
            </a:r>
          </a:p>
          <a:p>
            <a:endParaRPr lang="en-GB" dirty="0"/>
          </a:p>
          <a:p>
            <a:endParaRPr lang="en-GB" dirty="0"/>
          </a:p>
          <a:p>
            <a:r>
              <a:rPr lang="ar-IQ" dirty="0"/>
              <a:t>﴿قُلۡ ءَامِنُوا۟ بِهِۦۤ أَوۡ لَا تُؤۡمِنُوۤا۟ۚ إِنَّ ٱلَّذِینَ أُوتُوا۟ ٱلۡعِلۡمَ مِن قَبۡلِهِۦۤ إِذَا یُتۡلَىٰ عَلَیۡهِمۡ یَخِرُّونَ لِلۡأَذۡقَانِ سُجَّدࣰا ۝١٠٧ وَیَقُولُونَ سُبۡحَـٰنَ رَبِّنَاۤ إِن كَانَ وَعۡدُ رَبِّنَا لَمَفۡعُولࣰا ۝١٠٨ وَیَخِرُّونَ لِلۡأَذۡقَانِ یَبۡكُونَ وَیَزِیدُهُمۡ خُشُوعࣰا ۩ ۝١٠٩﴾</a:t>
            </a:r>
            <a:endParaRPr lang="en-GB" dirty="0"/>
          </a:p>
          <a:p>
            <a:endParaRPr lang="en-GB" dirty="0"/>
          </a:p>
          <a:p>
            <a:r>
              <a:rPr lang="en-GB" dirty="0"/>
              <a:t>Allah describes </a:t>
            </a:r>
            <a:r>
              <a:rPr lang="en-US" dirty="0"/>
              <a:t>those who were given knowledge as those who, when they heard the Qur’an, it made them weep and increased them in </a:t>
            </a:r>
            <a:r>
              <a:rPr lang="en-US" dirty="0" err="1"/>
              <a:t>khushu</a:t>
            </a:r>
            <a:r>
              <a:rPr lang="en-US" dirty="0"/>
              <a:t>. Therefore there is a direct correlation between the Qur’an and </a:t>
            </a:r>
            <a:r>
              <a:rPr lang="en-US" dirty="0" err="1"/>
              <a:t>khushu</a:t>
            </a:r>
            <a:r>
              <a:rPr lang="en-US" dirty="0"/>
              <a:t>. The Qur’an is supposed to increase our </a:t>
            </a:r>
            <a:r>
              <a:rPr lang="en-US" dirty="0" err="1"/>
              <a:t>khushu</a:t>
            </a:r>
            <a:r>
              <a:rPr lang="en-US" dirty="0"/>
              <a:t>, our humility with Allah (swt).</a:t>
            </a:r>
            <a:endParaRPr lang="en-GB" dirty="0"/>
          </a:p>
          <a:p>
            <a:endParaRPr lang="en-GB" dirty="0"/>
          </a:p>
          <a:p>
            <a:endParaRPr lang="en-GB" dirty="0"/>
          </a:p>
          <a:p>
            <a:r>
              <a:rPr lang="en-GB" dirty="0"/>
              <a:t>Why do we not weep when we hear the Qur’an? Why does it not increase our khushu? How can we have that deep spiritual and emotional connection to the Qur’an?</a:t>
            </a:r>
          </a:p>
        </p:txBody>
      </p:sp>
      <p:sp>
        <p:nvSpPr>
          <p:cNvPr id="4" name="Slide Number Placeholder 3"/>
          <p:cNvSpPr>
            <a:spLocks noGrp="1"/>
          </p:cNvSpPr>
          <p:nvPr>
            <p:ph type="sldNum" sz="quarter" idx="5"/>
          </p:nvPr>
        </p:nvSpPr>
        <p:spPr/>
        <p:txBody>
          <a:bodyPr/>
          <a:lstStyle/>
          <a:p>
            <a:fld id="{9B866EDD-B9C2-46E4-8727-C4EA0228B052}" type="slidenum">
              <a:rPr lang="en-GB" smtClean="0"/>
              <a:t>4</a:t>
            </a:fld>
            <a:endParaRPr lang="en-GB"/>
          </a:p>
        </p:txBody>
      </p:sp>
    </p:spTree>
    <p:extLst>
      <p:ext uri="{BB962C8B-B14F-4D97-AF65-F5344CB8AC3E}">
        <p14:creationId xmlns:p14="http://schemas.microsoft.com/office/powerpoint/2010/main" val="2215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err="1">
                <a:solidFill>
                  <a:srgbClr val="231F20"/>
                </a:solidFill>
                <a:effectLst/>
                <a:latin typeface="Times New Roman" panose="02020603050405020304" pitchFamily="18" charset="0"/>
                <a:ea typeface="Times New Roman" panose="02020603050405020304" pitchFamily="18" charset="0"/>
              </a:rPr>
              <a:t>Tartīl</a:t>
            </a:r>
            <a:r>
              <a:rPr lang="en-US" sz="1800" i="1" dirty="0">
                <a:solidFill>
                  <a:srgbClr val="231F20"/>
                </a:solidFill>
                <a:effectLst/>
                <a:latin typeface="Times New Roman" panose="02020603050405020304" pitchFamily="18" charset="0"/>
                <a:ea typeface="Times New Roman" panose="02020603050405020304" pitchFamily="18" charset="0"/>
              </a:rPr>
              <a:t> </a:t>
            </a:r>
            <a:r>
              <a:rPr lang="en-US" sz="1800" dirty="0">
                <a:solidFill>
                  <a:srgbClr val="231F20"/>
                </a:solidFill>
                <a:effectLst/>
                <a:latin typeface="Times New Roman" panose="02020603050405020304" pitchFamily="18" charset="0"/>
                <a:ea typeface="Times New Roman" panose="02020603050405020304" pitchFamily="18" charset="0"/>
              </a:rPr>
              <a:t>refers to reciting slowly and calmly, making each word</a:t>
            </a:r>
            <a:r>
              <a:rPr lang="en-US" sz="1800" spc="-235" dirty="0">
                <a:solidFill>
                  <a:srgbClr val="231F20"/>
                </a:solidFill>
                <a:effectLst/>
                <a:latin typeface="Times New Roman" panose="02020603050405020304" pitchFamily="18" charset="0"/>
                <a:ea typeface="Times New Roman" panose="02020603050405020304" pitchFamily="18" charset="0"/>
              </a:rPr>
              <a:t>  </a:t>
            </a:r>
            <a:r>
              <a:rPr lang="en-US" sz="1800" spc="-5" dirty="0">
                <a:solidFill>
                  <a:srgbClr val="231F20"/>
                </a:solidFill>
                <a:effectLst/>
                <a:latin typeface="Times New Roman" panose="02020603050405020304" pitchFamily="18" charset="0"/>
                <a:ea typeface="Times New Roman" panose="02020603050405020304" pitchFamily="18" charset="0"/>
              </a:rPr>
              <a:t>distinct,</a:t>
            </a:r>
            <a:r>
              <a:rPr lang="en-US" sz="1800" spc="-65" dirty="0">
                <a:solidFill>
                  <a:srgbClr val="231F20"/>
                </a:solidFill>
                <a:effectLst/>
                <a:latin typeface="Times New Roman" panose="02020603050405020304" pitchFamily="18" charset="0"/>
                <a:ea typeface="Times New Roman" panose="02020603050405020304" pitchFamily="18" charset="0"/>
              </a:rPr>
              <a:t> </a:t>
            </a:r>
            <a:r>
              <a:rPr lang="en-US" sz="1800" spc="-5" dirty="0">
                <a:solidFill>
                  <a:srgbClr val="231F20"/>
                </a:solidFill>
                <a:effectLst/>
                <a:latin typeface="Times New Roman" panose="02020603050405020304" pitchFamily="18" charset="0"/>
                <a:ea typeface="Times New Roman" panose="02020603050405020304" pitchFamily="18" charset="0"/>
              </a:rPr>
              <a:t>and</a:t>
            </a:r>
            <a:r>
              <a:rPr lang="en-US" sz="1800" spc="-65" dirty="0">
                <a:solidFill>
                  <a:srgbClr val="231F20"/>
                </a:solidFill>
                <a:effectLst/>
                <a:latin typeface="Times New Roman" panose="02020603050405020304" pitchFamily="18" charset="0"/>
                <a:ea typeface="Times New Roman" panose="02020603050405020304" pitchFamily="18" charset="0"/>
              </a:rPr>
              <a:t> </a:t>
            </a:r>
            <a:r>
              <a:rPr lang="en-US" sz="1800" spc="-5" dirty="0">
                <a:solidFill>
                  <a:srgbClr val="231F20"/>
                </a:solidFill>
                <a:effectLst/>
                <a:latin typeface="Times New Roman" panose="02020603050405020304" pitchFamily="18" charset="0"/>
                <a:ea typeface="Times New Roman" panose="02020603050405020304" pitchFamily="18" charset="0"/>
              </a:rPr>
              <a:t>not</a:t>
            </a:r>
            <a:r>
              <a:rPr lang="en-US" sz="1800" spc="-60" dirty="0">
                <a:solidFill>
                  <a:srgbClr val="231F20"/>
                </a:solidFill>
                <a:effectLst/>
                <a:latin typeface="Times New Roman" panose="02020603050405020304" pitchFamily="18" charset="0"/>
                <a:ea typeface="Times New Roman" panose="02020603050405020304" pitchFamily="18" charset="0"/>
              </a:rPr>
              <a:t> </a:t>
            </a:r>
            <a:r>
              <a:rPr lang="en-US" sz="1800" spc="-5" dirty="0">
                <a:solidFill>
                  <a:srgbClr val="231F20"/>
                </a:solidFill>
                <a:effectLst/>
                <a:latin typeface="Times New Roman" panose="02020603050405020304" pitchFamily="18" charset="0"/>
                <a:ea typeface="Times New Roman" panose="02020603050405020304" pitchFamily="18" charset="0"/>
              </a:rPr>
              <a:t>exceeding</a:t>
            </a:r>
            <a:r>
              <a:rPr lang="en-US" sz="1800" spc="-70" dirty="0">
                <a:solidFill>
                  <a:srgbClr val="231F20"/>
                </a:solidFill>
                <a:effectLst/>
                <a:latin typeface="Times New Roman" panose="02020603050405020304" pitchFamily="18" charset="0"/>
                <a:ea typeface="Times New Roman" panose="02020603050405020304" pitchFamily="18" charset="0"/>
              </a:rPr>
              <a:t> </a:t>
            </a:r>
            <a:r>
              <a:rPr lang="en-US" sz="1800" spc="-5" dirty="0">
                <a:solidFill>
                  <a:srgbClr val="231F20"/>
                </a:solidFill>
                <a:effectLst/>
                <a:latin typeface="Times New Roman" panose="02020603050405020304" pitchFamily="18" charset="0"/>
                <a:ea typeface="Times New Roman" panose="02020603050405020304" pitchFamily="18" charset="0"/>
              </a:rPr>
              <a:t>the</a:t>
            </a:r>
            <a:r>
              <a:rPr lang="en-US" sz="1800" spc="-65" dirty="0">
                <a:solidFill>
                  <a:srgbClr val="231F20"/>
                </a:solidFill>
                <a:effectLst/>
                <a:latin typeface="Times New Roman" panose="02020603050405020304" pitchFamily="18" charset="0"/>
                <a:ea typeface="Times New Roman" panose="02020603050405020304" pitchFamily="18" charset="0"/>
              </a:rPr>
              <a:t> </a:t>
            </a:r>
            <a:r>
              <a:rPr lang="en-US" sz="1800" spc="-5" dirty="0">
                <a:solidFill>
                  <a:srgbClr val="231F20"/>
                </a:solidFill>
                <a:effectLst/>
                <a:latin typeface="Times New Roman" panose="02020603050405020304" pitchFamily="18" charset="0"/>
                <a:ea typeface="Times New Roman" panose="02020603050405020304" pitchFamily="18" charset="0"/>
              </a:rPr>
              <a:t>limits.</a:t>
            </a:r>
            <a:r>
              <a:rPr lang="en-US" sz="1800" spc="-60" dirty="0">
                <a:solidFill>
                  <a:srgbClr val="231F20"/>
                </a:solidFill>
                <a:effectLst/>
                <a:latin typeface="Times New Roman" panose="02020603050405020304" pitchFamily="18" charset="0"/>
                <a:ea typeface="Times New Roman" panose="02020603050405020304" pitchFamily="18" charset="0"/>
              </a:rPr>
              <a:t> </a:t>
            </a:r>
          </a:p>
          <a:p>
            <a:endParaRPr lang="en-US" sz="1800" spc="-60" dirty="0">
              <a:solidFill>
                <a:srgbClr val="231F2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effectLst/>
                <a:latin typeface="Calibri Light" panose="020F0302020204030204" pitchFamily="34" charset="0"/>
                <a:ea typeface="Calibri" panose="020F0502020204030204" pitchFamily="34" charset="0"/>
                <a:cs typeface="Arial" panose="020B0604020202020204" pitchFamily="34" charset="0"/>
              </a:rPr>
              <a:t>Qatādah</a:t>
            </a:r>
            <a:r>
              <a:rPr lang="en-GB" sz="1800" dirty="0">
                <a:effectLst/>
                <a:latin typeface="Calibri Light" panose="020F0302020204030204" pitchFamily="34" charset="0"/>
                <a:ea typeface="Calibri" panose="020F0502020204030204" pitchFamily="34" charset="0"/>
                <a:cs typeface="Arial" panose="020B0604020202020204" pitchFamily="34" charset="0"/>
              </a:rPr>
              <a:t> narrated that Anas b. </a:t>
            </a:r>
            <a:r>
              <a:rPr lang="en-GB" sz="1800" dirty="0" err="1">
                <a:effectLst/>
                <a:latin typeface="Calibri Light" panose="020F0302020204030204" pitchFamily="34" charset="0"/>
                <a:ea typeface="Calibri" panose="020F0502020204030204" pitchFamily="34" charset="0"/>
                <a:cs typeface="Arial" panose="020B0604020202020204" pitchFamily="34" charset="0"/>
              </a:rPr>
              <a:t>Mālik</a:t>
            </a:r>
            <a:r>
              <a:rPr lang="en-GB" sz="1800" dirty="0">
                <a:effectLst/>
                <a:latin typeface="Calibri Light" panose="020F0302020204030204" pitchFamily="34" charset="0"/>
                <a:ea typeface="Calibri" panose="020F0502020204030204" pitchFamily="34" charset="0"/>
                <a:cs typeface="Arial" panose="020B0604020202020204" pitchFamily="34" charset="0"/>
              </a:rPr>
              <a:t> was asked, “How was the recitation of the Prophet </a:t>
            </a:r>
            <a:r>
              <a:rPr lang="en-GB" sz="1800" dirty="0">
                <a:effectLst/>
                <a:latin typeface="KFGQPC Arabic Symbols 01" panose="02000000000000000000" pitchFamily="2" charset="2"/>
                <a:ea typeface="Calibri" panose="020F0502020204030204" pitchFamily="34" charset="0"/>
                <a:cs typeface="KFGQPC Uthman Taha Naskh" panose="02000000000000000000" pitchFamily="2" charset="-78"/>
              </a:rPr>
              <a:t>g</a:t>
            </a:r>
            <a:r>
              <a:rPr lang="en-GB" sz="1800" dirty="0">
                <a:effectLst/>
                <a:latin typeface="Calibri Light" panose="020F0302020204030204" pitchFamily="34" charset="0"/>
                <a:ea typeface="Calibri" panose="020F0502020204030204" pitchFamily="34" charset="0"/>
                <a:cs typeface="Arial" panose="020B0604020202020204" pitchFamily="34" charset="0"/>
              </a:rPr>
              <a:t>?” He replied, “It was elongated. He then recited </a:t>
            </a:r>
            <a:r>
              <a:rPr lang="ar-EG" sz="1800" dirty="0">
                <a:effectLst/>
                <a:latin typeface="KFGQPC Arabic Symbols 01" panose="02000000000000000000" pitchFamily="2" charset="2"/>
                <a:ea typeface="Calibri" panose="020F0502020204030204" pitchFamily="34" charset="0"/>
                <a:cs typeface="KFGQPC Uthman Taha Naskh" panose="02000000000000000000" pitchFamily="2" charset="-78"/>
              </a:rPr>
              <a:t>بِسْمِ اللهِ الرَّحْمٰنِ الرَّحِيْمِ</a:t>
            </a:r>
            <a:r>
              <a:rPr lang="en-GB" sz="1800" dirty="0">
                <a:effectLst/>
                <a:latin typeface="Calibri Light" panose="020F0302020204030204" pitchFamily="34" charset="0"/>
                <a:ea typeface="Calibri" panose="020F0502020204030204" pitchFamily="34" charset="0"/>
                <a:cs typeface="Arial" panose="020B0604020202020204" pitchFamily="34" charset="0"/>
              </a:rPr>
              <a:t> , elongating </a:t>
            </a:r>
            <a:r>
              <a:rPr lang="ar-EG" sz="1800" dirty="0">
                <a:effectLst/>
                <a:latin typeface="Calibri Light" panose="020F0302020204030204" pitchFamily="34" charset="0"/>
                <a:ea typeface="Calibri" panose="020F0502020204030204" pitchFamily="34" charset="0"/>
                <a:cs typeface="Arial" panose="020B0604020202020204" pitchFamily="34" charset="0"/>
              </a:rPr>
              <a:t>بسم الله</a:t>
            </a:r>
            <a:r>
              <a:rPr lang="en-GB" sz="1800" dirty="0">
                <a:effectLst/>
                <a:latin typeface="Calibri Light" panose="020F0302020204030204" pitchFamily="34" charset="0"/>
                <a:ea typeface="Calibri" panose="020F0502020204030204" pitchFamily="34" charset="0"/>
                <a:cs typeface="Arial" panose="020B0604020202020204" pitchFamily="34" charset="0"/>
              </a:rPr>
              <a:t>,</a:t>
            </a:r>
            <a:r>
              <a:rPr lang="en-GB" sz="1800" dirty="0">
                <a:effectLst/>
                <a:latin typeface="Arial" panose="020B0604020202020204" pitchFamily="34" charset="0"/>
                <a:ea typeface="Calibri" panose="020F0502020204030204" pitchFamily="34" charset="0"/>
                <a:cs typeface="Arial" panose="020B0604020202020204" pitchFamily="34" charset="0"/>
              </a:rPr>
              <a:t> </a:t>
            </a:r>
            <a:r>
              <a:rPr lang="en-GB" sz="1800" dirty="0">
                <a:effectLst/>
                <a:latin typeface="Calibri Light" panose="020F0302020204030204" pitchFamily="34" charset="0"/>
                <a:ea typeface="Calibri" panose="020F0502020204030204" pitchFamily="34" charset="0"/>
                <a:cs typeface="Arial" panose="020B0604020202020204" pitchFamily="34" charset="0"/>
              </a:rPr>
              <a:t>elongating </a:t>
            </a:r>
            <a:r>
              <a:rPr lang="ar-EG" sz="1800" dirty="0">
                <a:effectLst/>
                <a:latin typeface="Calibri Light" panose="020F0302020204030204" pitchFamily="34" charset="0"/>
                <a:ea typeface="Calibri" panose="020F0502020204030204" pitchFamily="34" charset="0"/>
                <a:cs typeface="Arial" panose="020B0604020202020204" pitchFamily="34" charset="0"/>
              </a:rPr>
              <a:t>الرحمن</a:t>
            </a:r>
            <a:r>
              <a:rPr lang="en-GB" sz="1800" dirty="0">
                <a:effectLst/>
                <a:latin typeface="Calibri Light" panose="020F0302020204030204" pitchFamily="34" charset="0"/>
                <a:ea typeface="Calibri" panose="020F0502020204030204" pitchFamily="34" charset="0"/>
                <a:cs typeface="Arial" panose="020B0604020202020204" pitchFamily="34" charset="0"/>
              </a:rPr>
              <a:t> and elongating </a:t>
            </a:r>
            <a:r>
              <a:rPr lang="ar-EG" sz="1800" dirty="0">
                <a:effectLst/>
                <a:latin typeface="Calibri Light" panose="020F0302020204030204" pitchFamily="34" charset="0"/>
                <a:ea typeface="Calibri" panose="020F0502020204030204" pitchFamily="34" charset="0"/>
                <a:cs typeface="Arial" panose="020B0604020202020204" pitchFamily="34" charset="0"/>
              </a:rPr>
              <a:t>الرحيم</a:t>
            </a:r>
            <a:r>
              <a:rPr lang="en-GB" sz="1800" dirty="0">
                <a:effectLst/>
                <a:latin typeface="Calibri Light" panose="020F0302020204030204" pitchFamily="34" charset="0"/>
                <a:ea typeface="Calibri" panose="020F0502020204030204" pitchFamily="34" charset="0"/>
                <a:cs typeface="Arial" panose="020B0604020202020204" pitchFamily="34" charset="0"/>
              </a:rPr>
              <a:t>” (Bukhārī).</a:t>
            </a:r>
          </a:p>
          <a:p>
            <a:endParaRPr lang="en-GB" dirty="0"/>
          </a:p>
        </p:txBody>
      </p:sp>
      <p:sp>
        <p:nvSpPr>
          <p:cNvPr id="4" name="Slide Number Placeholder 3"/>
          <p:cNvSpPr>
            <a:spLocks noGrp="1"/>
          </p:cNvSpPr>
          <p:nvPr>
            <p:ph type="sldNum" sz="quarter" idx="5"/>
          </p:nvPr>
        </p:nvSpPr>
        <p:spPr/>
        <p:txBody>
          <a:bodyPr/>
          <a:lstStyle/>
          <a:p>
            <a:fld id="{9B866EDD-B9C2-46E4-8727-C4EA0228B052}" type="slidenum">
              <a:rPr lang="en-GB" smtClean="0"/>
              <a:t>6</a:t>
            </a:fld>
            <a:endParaRPr lang="en-GB"/>
          </a:p>
        </p:txBody>
      </p:sp>
    </p:spTree>
    <p:extLst>
      <p:ext uri="{BB962C8B-B14F-4D97-AF65-F5344CB8AC3E}">
        <p14:creationId xmlns:p14="http://schemas.microsoft.com/office/powerpoint/2010/main" val="146818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The purpose of melodious recitation is not merely to ensure the reciting of the Qur’ān sounds good; instead, it is to ensure that the recitation is beautiful, with complete focus and khushūʿ. Such a recitation would inevitably result in the heart being moved. It should increase your fear of Allah and provide peace.</a:t>
            </a:r>
            <a:endParaRPr lang="en-GB" dirty="0"/>
          </a:p>
        </p:txBody>
      </p:sp>
      <p:sp>
        <p:nvSpPr>
          <p:cNvPr id="4" name="Slide Number Placeholder 3"/>
          <p:cNvSpPr>
            <a:spLocks noGrp="1"/>
          </p:cNvSpPr>
          <p:nvPr>
            <p:ph type="sldNum" sz="quarter" idx="5"/>
          </p:nvPr>
        </p:nvSpPr>
        <p:spPr/>
        <p:txBody>
          <a:bodyPr/>
          <a:lstStyle/>
          <a:p>
            <a:fld id="{9B866EDD-B9C2-46E4-8727-C4EA0228B052}" type="slidenum">
              <a:rPr lang="en-GB" smtClean="0"/>
              <a:t>7</a:t>
            </a:fld>
            <a:endParaRPr lang="en-GB"/>
          </a:p>
        </p:txBody>
      </p:sp>
    </p:spTree>
    <p:extLst>
      <p:ext uri="{BB962C8B-B14F-4D97-AF65-F5344CB8AC3E}">
        <p14:creationId xmlns:p14="http://schemas.microsoft.com/office/powerpoint/2010/main" val="3703347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66EDD-B9C2-46E4-8727-C4EA0228B052}" type="slidenum">
              <a:rPr lang="en-GB" smtClean="0"/>
              <a:t>8</a:t>
            </a:fld>
            <a:endParaRPr lang="en-GB"/>
          </a:p>
        </p:txBody>
      </p:sp>
    </p:spTree>
    <p:extLst>
      <p:ext uri="{BB962C8B-B14F-4D97-AF65-F5344CB8AC3E}">
        <p14:creationId xmlns:p14="http://schemas.microsoft.com/office/powerpoint/2010/main" val="501556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magnificence of the Qur’an has to settle in our hearts. Not my words or your words. The words of the LORD of the WORLDS.</a:t>
            </a:r>
          </a:p>
          <a:p>
            <a:endParaRPr lang="en-GB" dirty="0"/>
          </a:p>
        </p:txBody>
      </p:sp>
      <p:sp>
        <p:nvSpPr>
          <p:cNvPr id="4" name="Slide Number Placeholder 3"/>
          <p:cNvSpPr>
            <a:spLocks noGrp="1"/>
          </p:cNvSpPr>
          <p:nvPr>
            <p:ph type="sldNum" sz="quarter" idx="5"/>
          </p:nvPr>
        </p:nvSpPr>
        <p:spPr/>
        <p:txBody>
          <a:bodyPr/>
          <a:lstStyle/>
          <a:p>
            <a:fld id="{9B866EDD-B9C2-46E4-8727-C4EA0228B052}" type="slidenum">
              <a:rPr lang="en-GB" smtClean="0"/>
              <a:t>9</a:t>
            </a:fld>
            <a:endParaRPr lang="en-GB"/>
          </a:p>
        </p:txBody>
      </p:sp>
    </p:spTree>
    <p:extLst>
      <p:ext uri="{BB962C8B-B14F-4D97-AF65-F5344CB8AC3E}">
        <p14:creationId xmlns:p14="http://schemas.microsoft.com/office/powerpoint/2010/main" val="1556544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https://lifewithallah.com/articles/quran/tips-for-reflecting-upon-the-quran/</a:t>
            </a:r>
          </a:p>
          <a:p>
            <a:endParaRPr lang="en-GB" dirty="0"/>
          </a:p>
          <a:p>
            <a:endParaRPr lang="en-GB" dirty="0"/>
          </a:p>
        </p:txBody>
      </p:sp>
      <p:sp>
        <p:nvSpPr>
          <p:cNvPr id="4" name="Slide Number Placeholder 3"/>
          <p:cNvSpPr>
            <a:spLocks noGrp="1"/>
          </p:cNvSpPr>
          <p:nvPr>
            <p:ph type="sldNum" sz="quarter" idx="5"/>
          </p:nvPr>
        </p:nvSpPr>
        <p:spPr/>
        <p:txBody>
          <a:bodyPr/>
          <a:lstStyle/>
          <a:p>
            <a:fld id="{9B866EDD-B9C2-46E4-8727-C4EA0228B052}" type="slidenum">
              <a:rPr lang="en-GB" smtClean="0"/>
              <a:t>10</a:t>
            </a:fld>
            <a:endParaRPr lang="en-GB"/>
          </a:p>
        </p:txBody>
      </p:sp>
    </p:spTree>
    <p:extLst>
      <p:ext uri="{BB962C8B-B14F-4D97-AF65-F5344CB8AC3E}">
        <p14:creationId xmlns:p14="http://schemas.microsoft.com/office/powerpoint/2010/main" val="3504847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1200"/>
              </a:spcAft>
            </a:pPr>
            <a:r>
              <a:rPr lang="en-GB" sz="1800" b="0" i="0" u="none" strike="noStrike" dirty="0">
                <a:solidFill>
                  <a:srgbClr val="000000"/>
                </a:solidFill>
                <a:effectLst/>
                <a:latin typeface="Arial" panose="020B0604020202020204" pitchFamily="34" charset="0"/>
              </a:rPr>
              <a:t>Additional task for Arabic students: </a:t>
            </a:r>
            <a:r>
              <a:rPr lang="en-GB" sz="1800" b="0" i="0" u="none" strike="noStrike" dirty="0" err="1">
                <a:solidFill>
                  <a:srgbClr val="000000"/>
                </a:solidFill>
                <a:effectLst/>
                <a:latin typeface="Arial" panose="020B0604020202020204" pitchFamily="34" charset="0"/>
              </a:rPr>
              <a:t>Fi’l</a:t>
            </a:r>
            <a:r>
              <a:rPr lang="en-GB" sz="1800" b="0" i="0" u="none" strike="noStrike" dirty="0">
                <a:solidFill>
                  <a:srgbClr val="000000"/>
                </a:solidFill>
                <a:effectLst/>
                <a:latin typeface="Arial" panose="020B0604020202020204" pitchFamily="34" charset="0"/>
              </a:rPr>
              <a:t> al-Amr of Manna/</a:t>
            </a:r>
            <a:r>
              <a:rPr lang="en-GB" sz="1800" b="0" i="0" u="none" strike="noStrike" dirty="0" err="1">
                <a:solidFill>
                  <a:srgbClr val="000000"/>
                </a:solidFill>
                <a:effectLst/>
                <a:latin typeface="Arial" panose="020B0604020202020204" pitchFamily="34" charset="0"/>
              </a:rPr>
              <a:t>Waqaa</a:t>
            </a:r>
            <a:r>
              <a:rPr lang="en-GB" sz="1800" b="0" i="0" u="none" strike="noStrike" dirty="0">
                <a:solidFill>
                  <a:srgbClr val="000000"/>
                </a:solidFill>
                <a:effectLst/>
                <a:latin typeface="Arial" panose="020B0604020202020204" pitchFamily="34" charset="0"/>
              </a:rPr>
              <a:t> (before teacher proceeds to relate the story).</a:t>
            </a:r>
          </a:p>
          <a:p>
            <a:pPr rtl="0">
              <a:spcBef>
                <a:spcPts val="0"/>
              </a:spcBef>
              <a:spcAft>
                <a:spcPts val="1200"/>
              </a:spcAft>
            </a:pPr>
            <a:endParaRPr lang="en-GB" sz="1800" b="0" i="0" u="none" strike="noStrike" dirty="0">
              <a:solidFill>
                <a:srgbClr val="000000"/>
              </a:solidFill>
              <a:effectLst/>
              <a:latin typeface="Arial" panose="020B0604020202020204" pitchFamily="34" charset="0"/>
            </a:endParaRPr>
          </a:p>
          <a:p>
            <a:pPr rtl="0">
              <a:spcBef>
                <a:spcPts val="0"/>
              </a:spcBef>
              <a:spcAft>
                <a:spcPts val="1200"/>
              </a:spcAft>
            </a:pPr>
            <a:r>
              <a:rPr lang="en-GB" sz="1800" b="0" i="0" u="none" strike="noStrike" dirty="0" err="1">
                <a:solidFill>
                  <a:srgbClr val="000000"/>
                </a:solidFill>
                <a:effectLst/>
                <a:latin typeface="Arial" panose="020B0604020202020204" pitchFamily="34" charset="0"/>
              </a:rPr>
              <a:t>Qāsim</a:t>
            </a:r>
            <a:r>
              <a:rPr lang="en-GB" sz="1800" b="0" i="0" u="none" strike="noStrike" dirty="0">
                <a:solidFill>
                  <a:srgbClr val="000000"/>
                </a:solidFill>
                <a:effectLst/>
                <a:latin typeface="Arial" panose="020B0604020202020204" pitchFamily="34" charset="0"/>
              </a:rPr>
              <a:t>, the nephew of </a:t>
            </a:r>
            <a:r>
              <a:rPr lang="en-GB" sz="1800" b="0" i="0" u="none" strike="noStrike" dirty="0" err="1">
                <a:solidFill>
                  <a:srgbClr val="000000"/>
                </a:solidFill>
                <a:effectLst/>
                <a:latin typeface="Arial" panose="020B0604020202020204" pitchFamily="34" charset="0"/>
              </a:rPr>
              <a:t>ʿĀ’ishah</a:t>
            </a:r>
            <a:r>
              <a:rPr lang="en-GB" sz="1800" b="0" i="0" u="none" strike="noStrike" dirty="0">
                <a:solidFill>
                  <a:srgbClr val="000000"/>
                </a:solidFill>
                <a:effectLst/>
                <a:latin typeface="Arial" panose="020B0604020202020204" pitchFamily="34" charset="0"/>
              </a:rPr>
              <a:t> said:</a:t>
            </a:r>
            <a:endParaRPr lang="en-GB" dirty="0">
              <a:effectLst/>
            </a:endParaRPr>
          </a:p>
          <a:p>
            <a:pPr rtl="0">
              <a:spcBef>
                <a:spcPts val="1200"/>
              </a:spcBef>
              <a:spcAft>
                <a:spcPts val="1200"/>
              </a:spcAft>
            </a:pPr>
            <a:r>
              <a:rPr lang="en-GB" sz="1800" b="0" i="0" u="none" strike="noStrike" dirty="0">
                <a:solidFill>
                  <a:srgbClr val="000000"/>
                </a:solidFill>
                <a:effectLst/>
                <a:latin typeface="Arial" panose="020B0604020202020204" pitchFamily="34" charset="0"/>
              </a:rPr>
              <a:t>“Every morning, I would begin my day with visiting </a:t>
            </a:r>
            <a:r>
              <a:rPr lang="en-GB" sz="1800" b="0" i="0" u="none" strike="noStrike" dirty="0" err="1">
                <a:solidFill>
                  <a:srgbClr val="000000"/>
                </a:solidFill>
                <a:effectLst/>
                <a:latin typeface="Arial" panose="020B0604020202020204" pitchFamily="34" charset="0"/>
              </a:rPr>
              <a:t>ʿĀ’ishah</a:t>
            </a:r>
            <a:r>
              <a:rPr lang="en-GB" sz="1800" b="0" i="0" u="none" strike="noStrike" dirty="0">
                <a:solidFill>
                  <a:srgbClr val="000000"/>
                </a:solidFill>
                <a:effectLst/>
                <a:latin typeface="Arial" panose="020B0604020202020204" pitchFamily="34" charset="0"/>
              </a:rPr>
              <a:t> and greeting her. One day I went, and she was standing in prayer, reciting:</a:t>
            </a:r>
            <a:endParaRPr lang="en-GB" dirty="0">
              <a:effectLst/>
            </a:endParaRPr>
          </a:p>
          <a:p>
            <a:pPr algn="r" rtl="1">
              <a:spcBef>
                <a:spcPts val="1200"/>
              </a:spcBef>
              <a:spcAft>
                <a:spcPts val="1200"/>
              </a:spcAft>
            </a:pPr>
            <a:r>
              <a:rPr lang="ar-IQ" sz="1800" b="0" i="0" u="none" strike="noStrike" dirty="0">
                <a:solidFill>
                  <a:srgbClr val="000000"/>
                </a:solidFill>
                <a:effectLst/>
                <a:latin typeface="Arial" panose="020B0604020202020204" pitchFamily="34" charset="0"/>
              </a:rPr>
              <a:t>فَمَنَّ اللَّـهُ عَلَيْنَا وَوَقَانَا عَذَابَ السَّمُومِ ﴿</a:t>
            </a:r>
            <a:r>
              <a:rPr lang="ar-IQ" sz="1800" b="0" i="0" u="sng" strike="noStrike" dirty="0">
                <a:solidFill>
                  <a:srgbClr val="1155CC"/>
                </a:solidFill>
                <a:effectLst/>
                <a:latin typeface="Arial" panose="020B0604020202020204" pitchFamily="34" charset="0"/>
                <a:hlinkClick r:id="rId3"/>
              </a:rPr>
              <a:t>٢٧</a:t>
            </a:r>
            <a:r>
              <a:rPr lang="ar-IQ" sz="1800" b="0" i="0" u="none" strike="noStrike" dirty="0">
                <a:solidFill>
                  <a:srgbClr val="0F1419"/>
                </a:solidFill>
                <a:effectLst/>
                <a:latin typeface="Arial" panose="020B0604020202020204" pitchFamily="34" charset="0"/>
              </a:rPr>
              <a:t>﴾</a:t>
            </a:r>
            <a:endParaRPr lang="ar-IQ" dirty="0">
              <a:effectLst/>
            </a:endParaRPr>
          </a:p>
          <a:p>
            <a:pPr rtl="0">
              <a:spcBef>
                <a:spcPts val="1200"/>
              </a:spcBef>
              <a:spcAft>
                <a:spcPts val="1200"/>
              </a:spcAft>
            </a:pPr>
            <a:r>
              <a:rPr lang="en-GB" sz="1800" b="1" i="1" u="none" strike="noStrike" dirty="0">
                <a:solidFill>
                  <a:srgbClr val="0F1419"/>
                </a:solidFill>
                <a:effectLst/>
                <a:latin typeface="Roboto"/>
              </a:rPr>
              <a:t>So Allah has graced us and protected us from the torment of (Hell’s) scorching heat.</a:t>
            </a:r>
            <a:r>
              <a:rPr lang="en-GB" sz="1800" b="0" i="0" u="none" strike="noStrike" dirty="0">
                <a:solidFill>
                  <a:srgbClr val="0F1419"/>
                </a:solidFill>
                <a:effectLst/>
                <a:latin typeface="Roboto"/>
              </a:rPr>
              <a:t> (52:27)</a:t>
            </a:r>
            <a:endParaRPr lang="en-GB" dirty="0">
              <a:effectLst/>
            </a:endParaRPr>
          </a:p>
          <a:p>
            <a:pPr rtl="0">
              <a:spcBef>
                <a:spcPts val="1200"/>
              </a:spcBef>
              <a:spcAft>
                <a:spcPts val="1200"/>
              </a:spcAft>
            </a:pPr>
            <a:r>
              <a:rPr lang="en-GB" sz="1800" b="0" i="0" u="none" strike="noStrike" dirty="0">
                <a:solidFill>
                  <a:srgbClr val="0F1419"/>
                </a:solidFill>
                <a:effectLst/>
                <a:latin typeface="Roboto"/>
              </a:rPr>
              <a:t>She was supplicating, crying and repeating the āyah. I stood and waited until I became tired of waiting, so I went to the market for my needs. When I returned, she was standing in the same position, praying and crying.” (Sifat al-</a:t>
            </a:r>
            <a:r>
              <a:rPr lang="en-GB" sz="1800" b="0" i="0" u="none" strike="noStrike" dirty="0" err="1">
                <a:solidFill>
                  <a:srgbClr val="0F1419"/>
                </a:solidFill>
                <a:effectLst/>
                <a:latin typeface="Roboto"/>
              </a:rPr>
              <a:t>Safwah</a:t>
            </a:r>
            <a:r>
              <a:rPr lang="en-GB" sz="1800" b="0" i="0" u="none" strike="noStrike" dirty="0">
                <a:solidFill>
                  <a:srgbClr val="0F1419"/>
                </a:solidFill>
                <a:effectLst/>
                <a:latin typeface="Roboto"/>
              </a:rPr>
              <a:t>)</a:t>
            </a:r>
            <a:endParaRPr lang="en-GB" dirty="0">
              <a:effectLst/>
            </a:endParaRPr>
          </a:p>
          <a:p>
            <a:pPr marL="228600">
              <a:lnSpc>
                <a:spcPct val="107000"/>
              </a:lnSpc>
              <a:spcAft>
                <a:spcPts val="800"/>
              </a:spcAft>
            </a:pPr>
            <a:endParaRPr lang="en-GB" sz="1200" dirty="0">
              <a:effectLst/>
              <a:highlight>
                <a:srgbClr val="FFFF00"/>
              </a:highlight>
              <a:latin typeface="+mn-lt"/>
              <a:ea typeface="+mn-ea"/>
              <a:cs typeface="+mn-cs"/>
            </a:endParaRPr>
          </a:p>
          <a:p>
            <a:pPr marL="228600">
              <a:lnSpc>
                <a:spcPct val="107000"/>
              </a:lnSpc>
              <a:spcAft>
                <a:spcPts val="800"/>
              </a:spcAft>
            </a:pPr>
            <a:r>
              <a:rPr lang="en-GB" sz="1800" dirty="0" err="1">
                <a:effectLst/>
                <a:highlight>
                  <a:srgbClr val="FFFF00"/>
                </a:highlight>
                <a:latin typeface="Calibri Light" panose="020F0302020204030204" pitchFamily="34" charset="0"/>
                <a:ea typeface="Times New Roman" panose="02020603050405020304" pitchFamily="18" charset="0"/>
                <a:cs typeface="Times New Roman" panose="02020603050405020304" pitchFamily="18" charset="0"/>
              </a:rPr>
              <a:t>Masrūq</a:t>
            </a:r>
            <a:r>
              <a:rPr lang="en-GB" sz="1800" dirty="0">
                <a:effectLst/>
                <a:highlight>
                  <a:srgbClr val="FFFF00"/>
                </a:highlight>
                <a:latin typeface="Calibri Light" panose="020F0302020204030204" pitchFamily="34" charset="0"/>
                <a:ea typeface="Times New Roman" panose="02020603050405020304" pitchFamily="18" charset="0"/>
                <a:cs typeface="Times New Roman" panose="02020603050405020304" pitchFamily="18" charset="0"/>
              </a:rPr>
              <a:t> said, “</a:t>
            </a:r>
            <a:r>
              <a:rPr lang="en-GB" sz="1800" dirty="0" err="1">
                <a:effectLst/>
                <a:highlight>
                  <a:srgbClr val="FFFF00"/>
                </a:highlight>
                <a:latin typeface="Calibri" panose="020F0502020204030204" pitchFamily="34" charset="0"/>
                <a:ea typeface="Calibri" panose="020F0502020204030204" pitchFamily="34" charset="0"/>
                <a:cs typeface="Arial" panose="020B0604020202020204" pitchFamily="34" charset="0"/>
              </a:rPr>
              <a:t>ʿ</a:t>
            </a:r>
            <a:r>
              <a:rPr lang="en-GB" sz="1800" dirty="0" err="1">
                <a:effectLst/>
                <a:highlight>
                  <a:srgbClr val="FFFF00"/>
                </a:highlight>
                <a:latin typeface="Calibri Light" panose="020F0302020204030204" pitchFamily="34" charset="0"/>
                <a:ea typeface="Times New Roman" panose="02020603050405020304" pitchFamily="18" charset="0"/>
                <a:cs typeface="Times New Roman" panose="02020603050405020304" pitchFamily="18" charset="0"/>
              </a:rPr>
              <a:t>Ā’ishah</a:t>
            </a:r>
            <a:r>
              <a:rPr lang="en-GB" sz="1800" dirty="0">
                <a:effectLst/>
                <a:highlight>
                  <a:srgbClr val="FFFF00"/>
                </a:highlight>
                <a:latin typeface="Calibri Light" panose="020F0302020204030204" pitchFamily="34" charset="0"/>
                <a:ea typeface="Times New Roman" panose="02020603050405020304" pitchFamily="18" charset="0"/>
                <a:cs typeface="Times New Roman" panose="02020603050405020304" pitchFamily="18" charset="0"/>
              </a:rPr>
              <a:t> recited the āyah:</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n-GB" sz="1800" dirty="0">
                <a:effectLst/>
                <a:highlight>
                  <a:srgbClr val="FFFF00"/>
                </a:highlight>
                <a:latin typeface="Calibri Light" panose="020F03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228600" algn="ctr" rtl="1">
              <a:lnSpc>
                <a:spcPct val="107000"/>
              </a:lnSpc>
              <a:spcAft>
                <a:spcPts val="800"/>
              </a:spcAft>
            </a:pPr>
            <a:r>
              <a:rPr lang="ar-SA" sz="1800" dirty="0">
                <a:effectLst/>
                <a:highlight>
                  <a:srgbClr val="FFFF00"/>
                </a:highlight>
                <a:latin typeface="Calibri" panose="020F0502020204030204" pitchFamily="34" charset="0"/>
                <a:ea typeface="Calibri" panose="020F0502020204030204" pitchFamily="34" charset="0"/>
                <a:cs typeface="Calibri Light" panose="020F0302020204030204" pitchFamily="34" charset="0"/>
              </a:rPr>
              <a:t>فَمَنَّ اللَّـهُ عَلَيْنَا وَوَقَانَا عَذَابَ السَّمُومِ ﴿</a:t>
            </a:r>
            <a:r>
              <a:rPr lang="ar-SA" sz="1800" u="sng" dirty="0">
                <a:solidFill>
                  <a:srgbClr val="0000FF"/>
                </a:solidFill>
                <a:effectLst/>
                <a:highlight>
                  <a:srgbClr val="FFFF00"/>
                </a:highlight>
                <a:latin typeface="Calibri" panose="020F0502020204030204" pitchFamily="34" charset="0"/>
                <a:ea typeface="Calibri" panose="020F0502020204030204" pitchFamily="34" charset="0"/>
                <a:cs typeface="Calibri Light" panose="020F0302020204030204" pitchFamily="34" charset="0"/>
                <a:hlinkClick r:id="rId3"/>
              </a:rPr>
              <a:t>٢٧</a:t>
            </a:r>
            <a:r>
              <a:rPr lang="ar-SA" sz="1800" dirty="0">
                <a:effectLst/>
                <a:highlight>
                  <a:srgbClr val="FFFF00"/>
                </a:highlight>
                <a:latin typeface="Calibri" panose="020F0502020204030204" pitchFamily="34" charset="0"/>
                <a:ea typeface="Calibri" panose="020F0502020204030204" pitchFamily="34" charset="0"/>
                <a:cs typeface="Calibri Light" panose="020F0302020204030204" pitchFamily="34" charset="0"/>
              </a:rPr>
              <a:t>﴾ إِنَّا كُنَّا مِن قَبْلُ نَدْعُوهُ إِنَّهُ هُوَ الْبَرُّ الرَّحِيمُ ﴿</a:t>
            </a:r>
            <a:r>
              <a:rPr lang="ar-SA" sz="1800" u="sng" dirty="0">
                <a:solidFill>
                  <a:srgbClr val="0000FF"/>
                </a:solidFill>
                <a:effectLst/>
                <a:highlight>
                  <a:srgbClr val="FFFF00"/>
                </a:highlight>
                <a:latin typeface="Calibri" panose="020F0502020204030204" pitchFamily="34" charset="0"/>
                <a:ea typeface="Calibri" panose="020F0502020204030204" pitchFamily="34" charset="0"/>
                <a:cs typeface="Calibri Light" panose="020F0302020204030204" pitchFamily="34" charset="0"/>
                <a:hlinkClick r:id="rId4"/>
              </a:rPr>
              <a:t>٢٨</a:t>
            </a:r>
            <a:r>
              <a:rPr lang="ar-SA" sz="1800" dirty="0">
                <a:effectLst/>
                <a:highlight>
                  <a:srgbClr val="FFFF00"/>
                </a:highlight>
                <a:latin typeface="Calibri" panose="020F0502020204030204" pitchFamily="34" charset="0"/>
                <a:ea typeface="Calibri" panose="020F0502020204030204" pitchFamily="34" charset="0"/>
                <a:cs typeface="Calibri Light" panose="020F0302020204030204" pitchFamily="34" charset="0"/>
              </a:rPr>
              <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228600" algn="ctr">
              <a:lnSpc>
                <a:spcPct val="107000"/>
              </a:lnSpc>
              <a:spcAft>
                <a:spcPts val="800"/>
              </a:spcAft>
            </a:pPr>
            <a:r>
              <a:rPr lang="en-GB" sz="1800" dirty="0">
                <a:effectLst/>
                <a:highlight>
                  <a:srgbClr val="FFFF00"/>
                </a:highlight>
                <a:latin typeface="Calibri Light" panose="020F0302020204030204" pitchFamily="34" charset="0"/>
                <a:ea typeface="Calibri" panose="020F0502020204030204" pitchFamily="34" charset="0"/>
                <a:cs typeface="Arial" panose="020B0604020202020204" pitchFamily="34" charset="0"/>
              </a:rPr>
              <a:t>‘But Allah was gracious to us and protected us from the punishment of the scorching fire. We used to pray to Him before. He is surely the Most Kind, the Very Merciful’ (52:27).</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228600" algn="ctr">
              <a:lnSpc>
                <a:spcPct val="107000"/>
              </a:lnSpc>
              <a:spcAft>
                <a:spcPts val="800"/>
              </a:spcAft>
            </a:pPr>
            <a:r>
              <a:rPr lang="en-GB" sz="1800" dirty="0">
                <a:effectLst/>
                <a:highlight>
                  <a:srgbClr val="FFFF00"/>
                </a:highlight>
                <a:latin typeface="Calibri Light" panose="020F030202020403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n-GB" sz="1800" dirty="0">
                <a:effectLst/>
                <a:highlight>
                  <a:srgbClr val="FFFF00"/>
                </a:highlight>
                <a:latin typeface="Calibri Light" panose="020F0302020204030204" pitchFamily="34" charset="0"/>
                <a:ea typeface="Calibri" panose="020F0502020204030204" pitchFamily="34" charset="0"/>
                <a:cs typeface="Arial" panose="020B0604020202020204" pitchFamily="34" charset="0"/>
              </a:rPr>
              <a:t>Then she said, ‘O Allah, be gracious to us and protect us from the punishment of the scorching fire.’” </a:t>
            </a:r>
            <a:r>
              <a:rPr lang="en-GB" sz="1800" dirty="0" err="1">
                <a:effectLst/>
                <a:highlight>
                  <a:srgbClr val="FFFF00"/>
                </a:highlight>
                <a:latin typeface="Calibri Light" panose="020F0302020204030204" pitchFamily="34" charset="0"/>
                <a:ea typeface="Calibri" panose="020F0502020204030204" pitchFamily="34" charset="0"/>
                <a:cs typeface="Arial" panose="020B0604020202020204" pitchFamily="34" charset="0"/>
              </a:rPr>
              <a:t>Aʿmash</a:t>
            </a:r>
            <a:r>
              <a:rPr lang="en-GB" sz="1800" dirty="0">
                <a:effectLst/>
                <a:highlight>
                  <a:srgbClr val="FFFF00"/>
                </a:highlight>
                <a:latin typeface="Calibri Light" panose="020F0302020204030204" pitchFamily="34" charset="0"/>
                <a:ea typeface="Calibri" panose="020F0502020204030204" pitchFamily="34" charset="0"/>
                <a:cs typeface="Arial" panose="020B0604020202020204" pitchFamily="34" charset="0"/>
              </a:rPr>
              <a:t>, one of the narrators, was asked if she said this in her ṣalāh. He replied, “Yes” (</a:t>
            </a:r>
            <a:r>
              <a:rPr lang="en-GB" sz="1800" dirty="0" err="1">
                <a:effectLst/>
                <a:highlight>
                  <a:srgbClr val="FFFF00"/>
                </a:highlight>
                <a:latin typeface="Calibri Light" panose="020F0302020204030204" pitchFamily="34" charset="0"/>
                <a:ea typeface="Calibri" panose="020F0502020204030204" pitchFamily="34" charset="0"/>
                <a:cs typeface="Arial" panose="020B0604020202020204" pitchFamily="34" charset="0"/>
              </a:rPr>
              <a:t>Tafsīr</a:t>
            </a:r>
            <a:r>
              <a:rPr lang="en-GB" sz="1800" dirty="0">
                <a:effectLst/>
                <a:highlight>
                  <a:srgbClr val="FFFF00"/>
                </a:highlight>
                <a:latin typeface="Calibri Light" panose="020F0302020204030204" pitchFamily="34" charset="0"/>
                <a:ea typeface="Calibri" panose="020F0502020204030204" pitchFamily="34" charset="0"/>
                <a:cs typeface="Arial" panose="020B0604020202020204" pitchFamily="34" charset="0"/>
              </a:rPr>
              <a:t> Ibn </a:t>
            </a:r>
            <a:r>
              <a:rPr lang="en-GB" sz="1800" dirty="0" err="1">
                <a:effectLst/>
                <a:highlight>
                  <a:srgbClr val="FFFF00"/>
                </a:highlight>
                <a:latin typeface="Calibri Light" panose="020F0302020204030204" pitchFamily="34" charset="0"/>
                <a:ea typeface="Calibri" panose="020F0502020204030204" pitchFamily="34" charset="0"/>
                <a:cs typeface="Arial" panose="020B0604020202020204" pitchFamily="34" charset="0"/>
              </a:rPr>
              <a:t>Kathīr</a:t>
            </a:r>
            <a:r>
              <a:rPr lang="en-GB" sz="1800" dirty="0">
                <a:effectLst/>
                <a:highlight>
                  <a:srgbClr val="FFFF00"/>
                </a:highlight>
                <a:latin typeface="Calibri Light" panose="020F0302020204030204" pitchFamily="34" charset="0"/>
                <a:ea typeface="Calibri" panose="020F0502020204030204" pitchFamily="34" charset="0"/>
                <a:cs typeface="Arial" panose="020B0604020202020204" pitchFamily="34" charset="0"/>
              </a:rPr>
              <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IQ" dirty="0"/>
              <a:t>وَقَالَ ابْنُ أَبِي حَاتِمٍ: حَدَّثَنَا عَمْرُو بْنُ عَبْدِ اللَّهِ الأوْدِيّ، حَدَّثَنَا وَكيع، عَنِ الْأَعْمَشِ، عَنْ أَبِي الضحَى، عَنْ مَسْرُوقٍ، عَنْ عَائِشَةَ؛ أَنَّهَا قَرَأَتْ هَذِهِ الْآيَةَ: ﴿فَمَنَّ اللَّهُ عَلَيْنَا وَوَقَانَا عَذَابَ السَّمُومِ إِنَّا كُنَّا مِنْ قَبْلُ نَدْعُوهُ إِنَّهُ هُوَ الْبَرُّ الرَّحِيمُ﴾ فَقَالَتْ: اللَّهُمَّ مُنَّ عَلَيْنَا وَقِنَا عَذَابَ السَّمُومِ، إِنَّكَ أَنْتَ الْبَرُّ الرَّحِيمُ. قِيلَ لِلْأَعْمَشِ: فِي الصَّلَاةِ؟ قَالَ: نَعَمْ</a:t>
            </a:r>
            <a:r>
              <a:rPr lang="ar-IQ" baseline="30000" dirty="0"/>
              <a:t>(١٦)</a:t>
            </a:r>
            <a:r>
              <a:rPr lang="ar-IQ" dirty="0"/>
              <a:t> </a:t>
            </a:r>
            <a:endParaRPr lang="en-GB" dirty="0"/>
          </a:p>
        </p:txBody>
      </p:sp>
      <p:sp>
        <p:nvSpPr>
          <p:cNvPr id="4" name="Slide Number Placeholder 3"/>
          <p:cNvSpPr>
            <a:spLocks noGrp="1"/>
          </p:cNvSpPr>
          <p:nvPr>
            <p:ph type="sldNum" sz="quarter" idx="5"/>
          </p:nvPr>
        </p:nvSpPr>
        <p:spPr/>
        <p:txBody>
          <a:bodyPr/>
          <a:lstStyle/>
          <a:p>
            <a:fld id="{9B866EDD-B9C2-46E4-8727-C4EA0228B052}" type="slidenum">
              <a:rPr lang="en-GB" smtClean="0"/>
              <a:t>11</a:t>
            </a:fld>
            <a:endParaRPr lang="en-GB"/>
          </a:p>
        </p:txBody>
      </p:sp>
    </p:spTree>
    <p:extLst>
      <p:ext uri="{BB962C8B-B14F-4D97-AF65-F5344CB8AC3E}">
        <p14:creationId xmlns:p14="http://schemas.microsoft.com/office/powerpoint/2010/main" val="244892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866EDD-B9C2-46E4-8727-C4EA0228B0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060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BB973C-B174-4017-9BE1-ADAB9678EB57}" type="datetimeFigureOut">
              <a:rPr lang="en-GB" smtClean="0"/>
              <a:t>09/06/2022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87447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BB973C-B174-4017-9BE1-ADAB9678EB57}" type="datetimeFigureOut">
              <a:rPr lang="en-GB" smtClean="0"/>
              <a:t>09/06/2022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298486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BB973C-B174-4017-9BE1-ADAB9678EB57}" type="datetimeFigureOut">
              <a:rPr lang="en-GB" smtClean="0"/>
              <a:t>09/06/2022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44340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3846E"/>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CBB973C-B174-4017-9BE1-ADAB9678EB57}" type="datetimeFigureOut">
              <a:rPr lang="en-GB" smtClean="0"/>
              <a:t>09/06/2022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2129144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BB973C-B174-4017-9BE1-ADAB9678EB57}" type="datetimeFigureOut">
              <a:rPr lang="en-GB" smtClean="0"/>
              <a:t>09/06/2022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1146655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BB973C-B174-4017-9BE1-ADAB9678EB57}" type="datetimeFigureOut">
              <a:rPr lang="en-GB" smtClean="0"/>
              <a:t>09/06/2022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299010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CBB973C-B174-4017-9BE1-ADAB9678EB57}" type="datetimeFigureOut">
              <a:rPr lang="en-GB" smtClean="0"/>
              <a:t>09/06/2022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329407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6" grpId="0" build="p">
        <p:tmplLst>
          <p:tmpl lvl="1">
            <p:tnLst>
              <p:par>
                <p:cTn presetID="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BB973C-B174-4017-9BE1-ADAB9678EB57}" type="datetimeFigureOut">
              <a:rPr lang="en-GB" smtClean="0"/>
              <a:t>09/06/2022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3586959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B973C-B174-4017-9BE1-ADAB9678EB57}" type="datetimeFigureOut">
              <a:rPr lang="en-GB" smtClean="0"/>
              <a:t>09/06/2022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330786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BB973C-B174-4017-9BE1-ADAB9678EB57}" type="datetimeFigureOut">
              <a:rPr lang="en-GB" smtClean="0"/>
              <a:t>09/06/2022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2733890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BB973C-B174-4017-9BE1-ADAB9678EB57}" type="datetimeFigureOut">
              <a:rPr lang="en-GB" smtClean="0"/>
              <a:t>09/06/2022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2839165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B973C-B174-4017-9BE1-ADAB9678EB57}" type="datetimeFigureOut">
              <a:rPr lang="en-GB" smtClean="0"/>
              <a:t>09/06/2022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71372-4FD6-402E-AE1B-BA47B7410715}" type="slidenum">
              <a:rPr lang="en-GB" smtClean="0"/>
              <a:t>‹#›</a:t>
            </a:fld>
            <a:endParaRPr lang="en-GB"/>
          </a:p>
        </p:txBody>
      </p:sp>
    </p:spTree>
    <p:extLst>
      <p:ext uri="{BB962C8B-B14F-4D97-AF65-F5344CB8AC3E}">
        <p14:creationId xmlns:p14="http://schemas.microsoft.com/office/powerpoint/2010/main" val="812492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4400" kern="1200">
          <a:solidFill>
            <a:schemeClr val="tx1"/>
          </a:solidFill>
          <a:latin typeface="Cabin Medium" panose="000006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sh Light" pitchFamily="2"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sh Light" pitchFamily="2"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sh Light" pitchFamily="2"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Light" pitchFamily="2"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Light" pitchFamily="2"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tanzil.net/#52:2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quranicaudio.com/quran/11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web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9DF29-F4C1-4026-9911-40EFF00AD276}"/>
              </a:ext>
            </a:extLst>
          </p:cNvPr>
          <p:cNvSpPr>
            <a:spLocks noGrp="1"/>
          </p:cNvSpPr>
          <p:nvPr>
            <p:ph type="title"/>
          </p:nvPr>
        </p:nvSpPr>
        <p:spPr/>
        <p:txBody>
          <a:bodyPr/>
          <a:lstStyle/>
          <a:p>
            <a:r>
              <a:rPr lang="en-GB" dirty="0"/>
              <a:t>Starter</a:t>
            </a:r>
          </a:p>
        </p:txBody>
      </p:sp>
      <p:graphicFrame>
        <p:nvGraphicFramePr>
          <p:cNvPr id="4" name="Content Placeholder 3">
            <a:extLst>
              <a:ext uri="{FF2B5EF4-FFF2-40B4-BE49-F238E27FC236}">
                <a16:creationId xmlns:a16="http://schemas.microsoft.com/office/drawing/2014/main" id="{52A12AAB-C14B-41AD-A514-8C5955AB1C69}"/>
              </a:ext>
            </a:extLst>
          </p:cNvPr>
          <p:cNvGraphicFramePr>
            <a:graphicFrameLocks noGrp="1"/>
          </p:cNvGraphicFramePr>
          <p:nvPr>
            <p:ph idx="1"/>
            <p:extLst>
              <p:ext uri="{D42A27DB-BD31-4B8C-83A1-F6EECF244321}">
                <p14:modId xmlns:p14="http://schemas.microsoft.com/office/powerpoint/2010/main" val="52478965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8087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178C3-F733-48BC-AD11-15DA5182F720}"/>
              </a:ext>
            </a:extLst>
          </p:cNvPr>
          <p:cNvSpPr>
            <a:spLocks noGrp="1"/>
          </p:cNvSpPr>
          <p:nvPr>
            <p:ph type="title"/>
          </p:nvPr>
        </p:nvSpPr>
        <p:spPr/>
        <p:txBody>
          <a:bodyPr/>
          <a:lstStyle/>
          <a:p>
            <a:r>
              <a:rPr lang="en-GB" dirty="0" err="1"/>
              <a:t>Tadabbur</a:t>
            </a:r>
            <a:r>
              <a:rPr lang="en-GB" dirty="0"/>
              <a:t> Tips</a:t>
            </a:r>
          </a:p>
        </p:txBody>
      </p:sp>
      <p:sp>
        <p:nvSpPr>
          <p:cNvPr id="3" name="Content Placeholder 2">
            <a:extLst>
              <a:ext uri="{FF2B5EF4-FFF2-40B4-BE49-F238E27FC236}">
                <a16:creationId xmlns:a16="http://schemas.microsoft.com/office/drawing/2014/main" id="{D02BB65C-4BB2-4734-88CF-73F9BF881D11}"/>
              </a:ext>
            </a:extLst>
          </p:cNvPr>
          <p:cNvSpPr>
            <a:spLocks noGrp="1"/>
          </p:cNvSpPr>
          <p:nvPr>
            <p:ph idx="1"/>
          </p:nvPr>
        </p:nvSpPr>
        <p:spPr/>
        <p:txBody>
          <a:bodyPr>
            <a:normAutofit/>
          </a:bodyPr>
          <a:lstStyle/>
          <a:p>
            <a:pPr marL="514350" indent="-514350">
              <a:buFont typeface="+mj-lt"/>
              <a:buAutoNum type="arabicPeriod"/>
            </a:pPr>
            <a:r>
              <a:rPr lang="en-GB" dirty="0"/>
              <a:t>Think of </a:t>
            </a:r>
            <a:r>
              <a:rPr lang="en-GB" dirty="0">
                <a:highlight>
                  <a:srgbClr val="E78E78"/>
                </a:highlight>
              </a:rPr>
              <a:t>Who</a:t>
            </a:r>
            <a:r>
              <a:rPr lang="en-GB" dirty="0"/>
              <a:t> is talking to you</a:t>
            </a:r>
          </a:p>
          <a:p>
            <a:pPr marL="514350" indent="-514350">
              <a:buFont typeface="+mj-lt"/>
              <a:buAutoNum type="arabicPeriod"/>
            </a:pPr>
            <a:r>
              <a:rPr lang="en-GB" dirty="0"/>
              <a:t>Personalise. Allah is talking to </a:t>
            </a:r>
            <a:r>
              <a:rPr lang="en-GB" dirty="0">
                <a:highlight>
                  <a:srgbClr val="E78E78"/>
                </a:highlight>
              </a:rPr>
              <a:t>you</a:t>
            </a:r>
          </a:p>
          <a:p>
            <a:pPr marL="514350" indent="-514350">
              <a:buFont typeface="+mj-lt"/>
              <a:buAutoNum type="arabicPeriod"/>
            </a:pPr>
            <a:r>
              <a:rPr lang="en-GB" dirty="0"/>
              <a:t>Visualise</a:t>
            </a:r>
          </a:p>
          <a:p>
            <a:pPr marL="514350" indent="-514350">
              <a:buFont typeface="+mj-lt"/>
              <a:buAutoNum type="arabicPeriod"/>
            </a:pPr>
            <a:r>
              <a:rPr lang="en-GB" dirty="0"/>
              <a:t>Feel the emotion and repeat the āyah</a:t>
            </a:r>
          </a:p>
          <a:p>
            <a:pPr marL="514350" indent="-514350">
              <a:buFont typeface="+mj-lt"/>
              <a:buAutoNum type="arabicPeriod"/>
            </a:pPr>
            <a:r>
              <a:rPr lang="en-GB" dirty="0"/>
              <a:t>Interact with the </a:t>
            </a:r>
            <a:r>
              <a:rPr lang="en-GB" dirty="0" err="1"/>
              <a:t>āyāt</a:t>
            </a:r>
            <a:r>
              <a:rPr lang="en-GB" dirty="0"/>
              <a:t>. What do you remember from the hadith of </a:t>
            </a:r>
            <a:r>
              <a:rPr lang="en-GB" dirty="0" err="1"/>
              <a:t>Hudhayfah</a:t>
            </a:r>
            <a:r>
              <a:rPr lang="en-GB" dirty="0"/>
              <a:t>?</a:t>
            </a:r>
          </a:p>
          <a:p>
            <a:pPr marL="0" indent="0">
              <a:buNone/>
            </a:pPr>
            <a:endParaRPr lang="en-GB" dirty="0"/>
          </a:p>
          <a:p>
            <a:pPr marL="0" indent="0">
              <a:buNone/>
            </a:pPr>
            <a:r>
              <a:rPr lang="en-GB" dirty="0"/>
              <a:t>To do the above, ‘study’ is essential.</a:t>
            </a:r>
          </a:p>
        </p:txBody>
      </p:sp>
    </p:spTree>
    <p:extLst>
      <p:ext uri="{BB962C8B-B14F-4D97-AF65-F5344CB8AC3E}">
        <p14:creationId xmlns:p14="http://schemas.microsoft.com/office/powerpoint/2010/main" val="624015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7BD68-1AE9-4DA1-8057-C1D0DF5188BA}"/>
              </a:ext>
            </a:extLst>
          </p:cNvPr>
          <p:cNvSpPr>
            <a:spLocks noGrp="1"/>
          </p:cNvSpPr>
          <p:nvPr>
            <p:ph type="title"/>
          </p:nvPr>
        </p:nvSpPr>
        <p:spPr/>
        <p:txBody>
          <a:bodyPr/>
          <a:lstStyle/>
          <a:p>
            <a:r>
              <a:rPr lang="en-GB" dirty="0"/>
              <a:t>Story Time</a:t>
            </a:r>
          </a:p>
        </p:txBody>
      </p:sp>
      <p:sp>
        <p:nvSpPr>
          <p:cNvPr id="3" name="Content Placeholder 2">
            <a:extLst>
              <a:ext uri="{FF2B5EF4-FFF2-40B4-BE49-F238E27FC236}">
                <a16:creationId xmlns:a16="http://schemas.microsoft.com/office/drawing/2014/main" id="{51ADD438-13A6-406B-AB4F-04D5D4B04A16}"/>
              </a:ext>
            </a:extLst>
          </p:cNvPr>
          <p:cNvSpPr>
            <a:spLocks noGrp="1"/>
          </p:cNvSpPr>
          <p:nvPr>
            <p:ph idx="1"/>
          </p:nvPr>
        </p:nvSpPr>
        <p:spPr/>
        <p:txBody>
          <a:bodyPr/>
          <a:lstStyle/>
          <a:p>
            <a:pPr marL="0" indent="0" algn="ctr" rtl="1">
              <a:buNone/>
            </a:pPr>
            <a:endParaRPr lang="en-US" dirty="0">
              <a:cs typeface="KFGQPC HAFS Uthmanic Script" panose="02000000000000000000" pitchFamily="2" charset="-78"/>
            </a:endParaRPr>
          </a:p>
          <a:p>
            <a:pPr marL="0" indent="0" algn="ctr" rtl="1">
              <a:buNone/>
            </a:pPr>
            <a:endParaRPr lang="en-US" dirty="0">
              <a:cs typeface="KFGQPC HAFS Uthmanic Script" panose="02000000000000000000" pitchFamily="2" charset="-78"/>
            </a:endParaRPr>
          </a:p>
          <a:p>
            <a:pPr marL="0" indent="0" algn="ctr" rtl="1">
              <a:buNone/>
            </a:pPr>
            <a:endParaRPr lang="en-US" dirty="0">
              <a:cs typeface="KFGQPC HAFS Uthmanic Script" panose="02000000000000000000" pitchFamily="2" charset="-78"/>
            </a:endParaRPr>
          </a:p>
          <a:p>
            <a:pPr marL="0" indent="0" algn="ctr" rtl="1">
              <a:buNone/>
            </a:pPr>
            <a:r>
              <a:rPr lang="ar-IQ" sz="4400" dirty="0">
                <a:highlight>
                  <a:srgbClr val="E78E78"/>
                </a:highlight>
                <a:cs typeface="KFGQPC HAFS Uthmanic Script" panose="02000000000000000000" pitchFamily="2" charset="-78"/>
              </a:rPr>
              <a:t>فَمَنَّ ٱللَّـهُ عَلَيْنَا وَوَقَىٰنَا عَذَابَ ٱلسَّمُومِ ﴿</a:t>
            </a:r>
            <a:r>
              <a:rPr lang="ar-IQ" sz="4400" dirty="0">
                <a:highlight>
                  <a:srgbClr val="E78E78"/>
                </a:highlight>
                <a:cs typeface="KFGQPC HAFS Uthmanic Script" panose="02000000000000000000" pitchFamily="2" charset="-78"/>
                <a:hlinkClick r:id="rId3"/>
              </a:rPr>
              <a:t>٢٧</a:t>
            </a:r>
            <a:r>
              <a:rPr lang="ar-IQ" sz="4400" dirty="0">
                <a:highlight>
                  <a:srgbClr val="E78E78"/>
                </a:highlight>
                <a:cs typeface="KFGQPC HAFS Uthmanic Script" panose="02000000000000000000" pitchFamily="2" charset="-78"/>
              </a:rPr>
              <a:t>﴾</a:t>
            </a:r>
            <a:endParaRPr lang="en-GB" sz="4400" dirty="0">
              <a:highlight>
                <a:srgbClr val="E78E78"/>
              </a:highlight>
              <a:cs typeface="KFGQPC HAFS Uthmanic Script" panose="02000000000000000000" pitchFamily="2" charset="-78"/>
            </a:endParaRPr>
          </a:p>
        </p:txBody>
      </p:sp>
    </p:spTree>
    <p:extLst>
      <p:ext uri="{BB962C8B-B14F-4D97-AF65-F5344CB8AC3E}">
        <p14:creationId xmlns:p14="http://schemas.microsoft.com/office/powerpoint/2010/main" val="2461161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6F591E-B8CE-4F25-B418-B65AF37DD03C}"/>
              </a:ext>
            </a:extLst>
          </p:cNvPr>
          <p:cNvPicPr>
            <a:picLocks noChangeAspect="1"/>
          </p:cNvPicPr>
          <p:nvPr/>
        </p:nvPicPr>
        <p:blipFill>
          <a:blip r:embed="rId2"/>
          <a:stretch>
            <a:fillRect/>
          </a:stretch>
        </p:blipFill>
        <p:spPr>
          <a:xfrm>
            <a:off x="-463297" y="0"/>
            <a:ext cx="10287002" cy="6858001"/>
          </a:xfrm>
          <a:prstGeom prst="rect">
            <a:avLst/>
          </a:prstGeom>
        </p:spPr>
      </p:pic>
      <p:sp>
        <p:nvSpPr>
          <p:cNvPr id="6" name="Content Placeholder 5">
            <a:extLst>
              <a:ext uri="{FF2B5EF4-FFF2-40B4-BE49-F238E27FC236}">
                <a16:creationId xmlns:a16="http://schemas.microsoft.com/office/drawing/2014/main" id="{5267D6EF-9C74-4BDF-822B-760C20799A21}"/>
              </a:ext>
            </a:extLst>
          </p:cNvPr>
          <p:cNvSpPr>
            <a:spLocks noGrp="1"/>
          </p:cNvSpPr>
          <p:nvPr>
            <p:ph idx="1"/>
          </p:nvPr>
        </p:nvSpPr>
        <p:spPr>
          <a:xfrm>
            <a:off x="0" y="463297"/>
            <a:ext cx="9009888" cy="2487168"/>
          </a:xfrm>
          <a:solidFill>
            <a:srgbClr val="E78E78"/>
          </a:solidFill>
        </p:spPr>
        <p:txBody>
          <a:bodyPr>
            <a:normAutofit fontScale="85000" lnSpcReduction="10000"/>
          </a:bodyPr>
          <a:lstStyle/>
          <a:p>
            <a:pPr marL="0" indent="0" algn="ctr">
              <a:buNone/>
            </a:pPr>
            <a:endParaRPr lang="en-GB" sz="3900" dirty="0"/>
          </a:p>
          <a:p>
            <a:pPr marL="0" indent="0" algn="ctr">
              <a:buNone/>
            </a:pPr>
            <a:r>
              <a:rPr lang="en-GB" sz="3900" dirty="0"/>
              <a:t>“Know that everything that distracts you from understanding the meaning of your recitation is a whispering of doubt from </a:t>
            </a:r>
            <a:r>
              <a:rPr lang="en-GB" sz="3900" dirty="0" err="1"/>
              <a:t>Shayṭān</a:t>
            </a:r>
            <a:r>
              <a:rPr lang="en-GB" sz="3900" dirty="0"/>
              <a:t>.” </a:t>
            </a:r>
          </a:p>
          <a:p>
            <a:pPr marL="0" indent="0" algn="ctr">
              <a:buNone/>
            </a:pPr>
            <a:r>
              <a:rPr lang="en-GB" sz="2600" dirty="0"/>
              <a:t>(al-</a:t>
            </a:r>
            <a:r>
              <a:rPr lang="en-GB" sz="2600" dirty="0" err="1"/>
              <a:t>Ghazālī</a:t>
            </a:r>
            <a:r>
              <a:rPr lang="en-GB" sz="2600" dirty="0"/>
              <a:t>)</a:t>
            </a:r>
            <a:endParaRPr lang="en-GB" sz="4400" dirty="0"/>
          </a:p>
        </p:txBody>
      </p:sp>
    </p:spTree>
    <p:extLst>
      <p:ext uri="{BB962C8B-B14F-4D97-AF65-F5344CB8AC3E}">
        <p14:creationId xmlns:p14="http://schemas.microsoft.com/office/powerpoint/2010/main" val="4239124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33AE3-AC72-4230-A856-5D6059282101}"/>
              </a:ext>
            </a:extLst>
          </p:cNvPr>
          <p:cNvSpPr>
            <a:spLocks noGrp="1"/>
          </p:cNvSpPr>
          <p:nvPr>
            <p:ph type="title"/>
          </p:nvPr>
        </p:nvSpPr>
        <p:spPr/>
        <p:txBody>
          <a:bodyPr/>
          <a:lstStyle/>
          <a:p>
            <a:r>
              <a:rPr lang="en-US" dirty="0"/>
              <a:t>The </a:t>
            </a:r>
            <a:r>
              <a:rPr lang="en-US" dirty="0" err="1"/>
              <a:t>Adhkar</a:t>
            </a:r>
            <a:r>
              <a:rPr lang="en-US" dirty="0"/>
              <a:t> Bank</a:t>
            </a:r>
            <a:endParaRPr lang="en-GB" dirty="0"/>
          </a:p>
        </p:txBody>
      </p:sp>
      <p:sp>
        <p:nvSpPr>
          <p:cNvPr id="3" name="Content Placeholder 2">
            <a:extLst>
              <a:ext uri="{FF2B5EF4-FFF2-40B4-BE49-F238E27FC236}">
                <a16:creationId xmlns:a16="http://schemas.microsoft.com/office/drawing/2014/main" id="{C0E453BE-29A8-47FF-BE77-074D3C23401A}"/>
              </a:ext>
            </a:extLst>
          </p:cNvPr>
          <p:cNvSpPr>
            <a:spLocks noGrp="1"/>
          </p:cNvSpPr>
          <p:nvPr>
            <p:ph idx="1"/>
          </p:nvPr>
        </p:nvSpPr>
        <p:spPr>
          <a:xfrm>
            <a:off x="628650" y="1545771"/>
            <a:ext cx="7886700" cy="4631192"/>
          </a:xfrm>
        </p:spPr>
        <p:txBody>
          <a:bodyPr>
            <a:normAutofit fontScale="92500" lnSpcReduction="10000"/>
          </a:bodyPr>
          <a:lstStyle/>
          <a:p>
            <a:pPr marL="0" indent="0" algn="ctr">
              <a:buNone/>
            </a:pPr>
            <a:r>
              <a:rPr lang="en-US" b="1" dirty="0" err="1">
                <a:solidFill>
                  <a:srgbClr val="E78E78"/>
                </a:solidFill>
                <a:effectLst/>
              </a:rPr>
              <a:t>Adhkar</a:t>
            </a:r>
            <a:r>
              <a:rPr lang="en-US" b="1" dirty="0">
                <a:solidFill>
                  <a:srgbClr val="E78E78"/>
                </a:solidFill>
                <a:effectLst/>
              </a:rPr>
              <a:t> of </a:t>
            </a:r>
            <a:r>
              <a:rPr lang="en-US" b="1" dirty="0" err="1">
                <a:solidFill>
                  <a:srgbClr val="E78E78"/>
                </a:solidFill>
                <a:effectLst/>
              </a:rPr>
              <a:t>Ruku</a:t>
            </a:r>
            <a:r>
              <a:rPr lang="en-US" b="1" dirty="0">
                <a:solidFill>
                  <a:srgbClr val="E78E78"/>
                </a:solidFill>
                <a:effectLst/>
              </a:rPr>
              <a:t>‘</a:t>
            </a:r>
          </a:p>
          <a:p>
            <a:pPr marL="0" lvl="0" indent="0" algn="ctr" rtl="1">
              <a:lnSpc>
                <a:spcPct val="107000"/>
              </a:lnSpc>
              <a:spcAft>
                <a:spcPts val="800"/>
              </a:spcAft>
              <a:buNone/>
            </a:pPr>
            <a:r>
              <a:rPr lang="ar-SA" sz="2600" dirty="0">
                <a:solidFill>
                  <a:srgbClr val="43846E"/>
                </a:solidFill>
                <a:effectLst/>
                <a:latin typeface="KFGQPC Uthman Taha Naskh" panose="02000000000000000000" pitchFamily="2" charset="-78"/>
                <a:ea typeface="Calibri" panose="020F0502020204030204" pitchFamily="34" charset="0"/>
                <a:cs typeface="KFGQPC Uthman Taha Naskh" panose="02000000000000000000" pitchFamily="2" charset="-78"/>
              </a:rPr>
              <a:t>سُبُّوْحٌ، قُدُّوْسٌ، رَبُّ الْمَلَائِكَةِ وَالرُّوْحِ.</a:t>
            </a:r>
            <a:endParaRPr lang="en-GB" sz="2600" dirty="0">
              <a:solidFill>
                <a:srgbClr val="43846E"/>
              </a:solidFill>
              <a:effectLst/>
              <a:latin typeface="KFGQPC Uthman Taha Naskh" panose="02000000000000000000" pitchFamily="2" charset="-78"/>
              <a:ea typeface="Calibri" panose="020F0502020204030204" pitchFamily="34" charset="0"/>
              <a:cs typeface="KFGQPC Uthman Taha Naskh" panose="02000000000000000000" pitchFamily="2" charset="-78"/>
            </a:endParaRPr>
          </a:p>
          <a:p>
            <a:pPr marL="0" indent="0" algn="ctr">
              <a:lnSpc>
                <a:spcPct val="107000"/>
              </a:lnSpc>
              <a:spcAft>
                <a:spcPts val="800"/>
              </a:spcAft>
              <a:buNone/>
            </a:pPr>
            <a:r>
              <a:rPr lang="en-GB" sz="2200" dirty="0">
                <a:cs typeface="Arial" panose="020B0604020202020204" pitchFamily="34" charset="0"/>
              </a:rPr>
              <a:t>The Supremely Perfect, The Most Pure, The Lord of the Angels and the Spirit [</a:t>
            </a:r>
            <a:r>
              <a:rPr lang="en-GB" sz="2200" dirty="0" err="1">
                <a:cs typeface="Arial" panose="020B0604020202020204" pitchFamily="34" charset="0"/>
              </a:rPr>
              <a:t>Jibrīl</a:t>
            </a:r>
            <a:r>
              <a:rPr lang="en-GB" sz="2200" dirty="0">
                <a:cs typeface="Arial" panose="020B0604020202020204" pitchFamily="34" charset="0"/>
              </a:rPr>
              <a:t>] (Muslim).</a:t>
            </a:r>
          </a:p>
          <a:p>
            <a:pPr marL="0" indent="0" algn="ctr" rtl="1">
              <a:lnSpc>
                <a:spcPct val="107000"/>
              </a:lnSpc>
              <a:spcAft>
                <a:spcPts val="800"/>
              </a:spcAft>
              <a:buNone/>
            </a:pPr>
            <a:r>
              <a:rPr lang="ar-SA" sz="2600" dirty="0">
                <a:solidFill>
                  <a:srgbClr val="43846E"/>
                </a:solidFill>
                <a:latin typeface="KFGQPC Uthman Taha Naskh" panose="02000000000000000000" pitchFamily="2" charset="-78"/>
                <a:cs typeface="KFGQPC Uthman Taha Naskh" panose="02000000000000000000" pitchFamily="2" charset="-78"/>
              </a:rPr>
              <a:t>سُبْحَانَكَ اللّٰهُمَّ رَبَّنا وَبِحَمْدِكَ، اَللّٰهُمَّ اغْفِرْ لِيْ.</a:t>
            </a:r>
            <a:endParaRPr lang="en-GB" sz="2600" dirty="0">
              <a:solidFill>
                <a:srgbClr val="43846E"/>
              </a:solidFill>
              <a:cs typeface="KFGQPC Uthman Taha Naskh" panose="02000000000000000000" pitchFamily="2" charset="-78"/>
            </a:endParaRPr>
          </a:p>
          <a:p>
            <a:pPr marL="0" indent="0" algn="ctr">
              <a:lnSpc>
                <a:spcPct val="107000"/>
              </a:lnSpc>
              <a:spcAft>
                <a:spcPts val="800"/>
              </a:spcAft>
              <a:buNone/>
            </a:pPr>
            <a:r>
              <a:rPr lang="en-GB" sz="2200" dirty="0">
                <a:cs typeface="Arial" panose="020B0604020202020204" pitchFamily="34" charset="0"/>
              </a:rPr>
              <a:t>How perfect are You, O Allah, our Lord, and all praise is for You. O Allah, forgive me (Muslim).</a:t>
            </a:r>
            <a:endParaRPr lang="en-GB" sz="2300" dirty="0"/>
          </a:p>
          <a:p>
            <a:pPr marL="0" lvl="0" indent="0" algn="ctr" rtl="1">
              <a:lnSpc>
                <a:spcPct val="107000"/>
              </a:lnSpc>
              <a:spcAft>
                <a:spcPts val="800"/>
              </a:spcAft>
              <a:buNone/>
            </a:pPr>
            <a:r>
              <a:rPr lang="ar-SA" sz="2600" dirty="0">
                <a:solidFill>
                  <a:srgbClr val="43846E"/>
                </a:solidFill>
                <a:latin typeface="KFGQPC Uthman Taha Naskh" panose="02000000000000000000" pitchFamily="2" charset="-78"/>
                <a:cs typeface="KFGQPC Uthman Taha Naskh" panose="02000000000000000000" pitchFamily="2" charset="-78"/>
              </a:rPr>
              <a:t>سُبْحَانَكَ وَبِحَمْدِكَ لَا إِلٰهَ إِلَّا أَنْتَ.</a:t>
            </a:r>
            <a:endParaRPr lang="en-GB" sz="2600" dirty="0">
              <a:solidFill>
                <a:srgbClr val="43846E"/>
              </a:solidFill>
              <a:cs typeface="KFGQPC Uthman Taha Naskh" panose="02000000000000000000" pitchFamily="2" charset="-78"/>
            </a:endParaRPr>
          </a:p>
          <a:p>
            <a:pPr marL="0" indent="0" algn="ctr">
              <a:lnSpc>
                <a:spcPct val="107000"/>
              </a:lnSpc>
              <a:spcAft>
                <a:spcPts val="800"/>
              </a:spcAft>
              <a:buNone/>
            </a:pPr>
            <a:r>
              <a:rPr lang="en-GB" sz="2200" dirty="0">
                <a:effectLst/>
                <a:ea typeface="Calibri" panose="020F0502020204030204" pitchFamily="34" charset="0"/>
                <a:cs typeface="Arial" panose="020B0604020202020204" pitchFamily="34" charset="0"/>
              </a:rPr>
              <a:t>How Perfect are You, and all praise is for You. There is no god worthy of worship except You (Muslim).</a:t>
            </a:r>
          </a:p>
          <a:p>
            <a:endParaRPr lang="en-GB" dirty="0"/>
          </a:p>
        </p:txBody>
      </p:sp>
    </p:spTree>
    <p:extLst>
      <p:ext uri="{BB962C8B-B14F-4D97-AF65-F5344CB8AC3E}">
        <p14:creationId xmlns:p14="http://schemas.microsoft.com/office/powerpoint/2010/main" val="345519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5BFFB1-8D94-4474-8A66-2F40BD0B89F7}"/>
              </a:ext>
            </a:extLst>
          </p:cNvPr>
          <p:cNvSpPr>
            <a:spLocks noGrp="1"/>
          </p:cNvSpPr>
          <p:nvPr>
            <p:ph type="title"/>
          </p:nvPr>
        </p:nvSpPr>
        <p:spPr/>
        <p:txBody>
          <a:bodyPr/>
          <a:lstStyle/>
          <a:p>
            <a:r>
              <a:rPr lang="en-GB" dirty="0"/>
              <a:t>Plenary</a:t>
            </a:r>
          </a:p>
        </p:txBody>
      </p:sp>
      <p:sp>
        <p:nvSpPr>
          <p:cNvPr id="6" name="Content Placeholder 5">
            <a:extLst>
              <a:ext uri="{FF2B5EF4-FFF2-40B4-BE49-F238E27FC236}">
                <a16:creationId xmlns:a16="http://schemas.microsoft.com/office/drawing/2014/main" id="{7C56A2C2-7C72-40D7-9411-0B7659CDAE74}"/>
              </a:ext>
            </a:extLst>
          </p:cNvPr>
          <p:cNvSpPr>
            <a:spLocks noGrp="1"/>
          </p:cNvSpPr>
          <p:nvPr>
            <p:ph idx="1"/>
          </p:nvPr>
        </p:nvSpPr>
        <p:spPr/>
        <p:txBody>
          <a:bodyPr/>
          <a:lstStyle/>
          <a:p>
            <a:pPr marL="0" indent="0" algn="ctr">
              <a:buNone/>
            </a:pPr>
            <a:r>
              <a:rPr lang="en-GB" dirty="0"/>
              <a:t>Write down 5 tips for how we can recite Qur’an to increase our khushu:</a:t>
            </a:r>
          </a:p>
          <a:p>
            <a:pPr marL="0" indent="0" algn="ctr">
              <a:buNone/>
            </a:pPr>
            <a:r>
              <a:rPr lang="en-GB" sz="23900" dirty="0">
                <a:solidFill>
                  <a:srgbClr val="E78E78"/>
                </a:solidFill>
                <a:latin typeface="Montserrat Medium" panose="00000600000000000000" pitchFamily="2" charset="0"/>
              </a:rPr>
              <a:t>5</a:t>
            </a:r>
          </a:p>
        </p:txBody>
      </p:sp>
    </p:spTree>
    <p:extLst>
      <p:ext uri="{BB962C8B-B14F-4D97-AF65-F5344CB8AC3E}">
        <p14:creationId xmlns:p14="http://schemas.microsoft.com/office/powerpoint/2010/main" val="2303034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C7432-1198-2D4D-A371-C63F262043A4}"/>
              </a:ext>
            </a:extLst>
          </p:cNvPr>
          <p:cNvSpPr>
            <a:spLocks noGrp="1"/>
          </p:cNvSpPr>
          <p:nvPr>
            <p:ph type="title"/>
          </p:nvPr>
        </p:nvSpPr>
        <p:spPr/>
        <p:txBody>
          <a:bodyPr/>
          <a:lstStyle/>
          <a:p>
            <a:r>
              <a:rPr lang="en-GB" dirty="0"/>
              <a:t>Practising What We’re Learning</a:t>
            </a:r>
          </a:p>
        </p:txBody>
      </p:sp>
      <p:sp>
        <p:nvSpPr>
          <p:cNvPr id="3" name="Content Placeholder 2">
            <a:extLst>
              <a:ext uri="{FF2B5EF4-FFF2-40B4-BE49-F238E27FC236}">
                <a16:creationId xmlns:a16="http://schemas.microsoft.com/office/drawing/2014/main" id="{A1702528-638B-85F3-1177-C799C7637DC1}"/>
              </a:ext>
            </a:extLst>
          </p:cNvPr>
          <p:cNvSpPr>
            <a:spLocks noGrp="1"/>
          </p:cNvSpPr>
          <p:nvPr>
            <p:ph idx="1"/>
          </p:nvPr>
        </p:nvSpPr>
        <p:spPr/>
        <p:txBody>
          <a:bodyPr>
            <a:normAutofit/>
          </a:bodyPr>
          <a:lstStyle/>
          <a:p>
            <a:pPr marL="0" indent="0">
              <a:buNone/>
            </a:pPr>
            <a:endParaRPr lang="en-GB" sz="4000" dirty="0"/>
          </a:p>
          <a:p>
            <a:pPr marL="0" indent="0">
              <a:buNone/>
            </a:pPr>
            <a:r>
              <a:rPr lang="en-GB" sz="4000" dirty="0"/>
              <a:t>Let us </a:t>
            </a:r>
            <a:r>
              <a:rPr lang="en-GB" sz="4000" dirty="0" err="1"/>
              <a:t>pray_______with</a:t>
            </a:r>
            <a:r>
              <a:rPr lang="en-GB" sz="4000" dirty="0"/>
              <a:t> the highest level of khushu we can, with the help of Allah </a:t>
            </a:r>
            <a:r>
              <a:rPr lang="en-GB" sz="4000" dirty="0">
                <a:latin typeface="KFGQPC Arabic Symbols 01" panose="02000000000000000000" pitchFamily="2" charset="2"/>
              </a:rPr>
              <a:t>b</a:t>
            </a:r>
          </a:p>
        </p:txBody>
      </p:sp>
    </p:spTree>
    <p:extLst>
      <p:ext uri="{BB962C8B-B14F-4D97-AF65-F5344CB8AC3E}">
        <p14:creationId xmlns:p14="http://schemas.microsoft.com/office/powerpoint/2010/main" val="2777528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rgbClr val="43846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96FC-2DBA-4E9C-940D-FCD698042059}"/>
              </a:ext>
            </a:extLst>
          </p:cNvPr>
          <p:cNvSpPr>
            <a:spLocks noGrp="1"/>
          </p:cNvSpPr>
          <p:nvPr>
            <p:ph type="title"/>
          </p:nvPr>
        </p:nvSpPr>
        <p:spPr>
          <a:xfrm>
            <a:off x="3316287" y="659131"/>
            <a:ext cx="2511425" cy="730249"/>
          </a:xfrm>
        </p:spPr>
        <p:txBody>
          <a:bodyPr>
            <a:normAutofit/>
          </a:bodyPr>
          <a:lstStyle/>
          <a:p>
            <a:pPr algn="ctr"/>
            <a:r>
              <a:rPr lang="en-GB" sz="2800" dirty="0">
                <a:solidFill>
                  <a:srgbClr val="ECEEF0"/>
                </a:solidFill>
                <a:latin typeface="Mulish Light" pitchFamily="2" charset="0"/>
              </a:rPr>
              <a:t>Lesson 3</a:t>
            </a:r>
          </a:p>
        </p:txBody>
      </p:sp>
      <p:sp>
        <p:nvSpPr>
          <p:cNvPr id="3" name="Content Placeholder 2">
            <a:extLst>
              <a:ext uri="{FF2B5EF4-FFF2-40B4-BE49-F238E27FC236}">
                <a16:creationId xmlns:a16="http://schemas.microsoft.com/office/drawing/2014/main" id="{C5051710-C9B9-4409-9FE3-055FC197E598}"/>
              </a:ext>
            </a:extLst>
          </p:cNvPr>
          <p:cNvSpPr>
            <a:spLocks noGrp="1"/>
          </p:cNvSpPr>
          <p:nvPr>
            <p:ph idx="1"/>
          </p:nvPr>
        </p:nvSpPr>
        <p:spPr>
          <a:xfrm>
            <a:off x="628650" y="1592581"/>
            <a:ext cx="7886700" cy="3936764"/>
          </a:xfrm>
        </p:spPr>
        <p:txBody>
          <a:bodyPr>
            <a:normAutofit fontScale="92500" lnSpcReduction="20000"/>
          </a:bodyPr>
          <a:lstStyle/>
          <a:p>
            <a:pPr marL="0" indent="0" algn="ctr">
              <a:buNone/>
            </a:pPr>
            <a:r>
              <a:rPr lang="en-US" sz="9600" dirty="0">
                <a:solidFill>
                  <a:srgbClr val="E78E78"/>
                </a:solidFill>
                <a:latin typeface="Cabin Medium" panose="00000600000000000000" pitchFamily="2" charset="0"/>
              </a:rPr>
              <a:t>How to </a:t>
            </a:r>
          </a:p>
          <a:p>
            <a:pPr marL="0" indent="0" algn="ctr">
              <a:buNone/>
            </a:pPr>
            <a:r>
              <a:rPr lang="en-US" sz="8800" dirty="0">
                <a:solidFill>
                  <a:srgbClr val="E78E78"/>
                </a:solidFill>
                <a:latin typeface="Cabin Medium" panose="00000600000000000000" pitchFamily="2" charset="0"/>
              </a:rPr>
              <a:t>develop </a:t>
            </a:r>
          </a:p>
          <a:p>
            <a:pPr marL="0" indent="0" algn="ctr">
              <a:buNone/>
            </a:pPr>
            <a:r>
              <a:rPr lang="en-US" sz="9600" dirty="0" err="1">
                <a:solidFill>
                  <a:srgbClr val="E78E78"/>
                </a:solidFill>
                <a:latin typeface="Cabin Medium" panose="00000600000000000000" pitchFamily="2" charset="0"/>
              </a:rPr>
              <a:t>khushu</a:t>
            </a:r>
            <a:endParaRPr lang="en-US" sz="9600" dirty="0">
              <a:solidFill>
                <a:srgbClr val="E78E78"/>
              </a:solidFill>
              <a:latin typeface="Cabin Medium" panose="00000600000000000000" pitchFamily="2" charset="0"/>
            </a:endParaRPr>
          </a:p>
          <a:p>
            <a:pPr marL="0" indent="0" algn="ctr">
              <a:buNone/>
            </a:pPr>
            <a:r>
              <a:rPr lang="en-GB" sz="3500" dirty="0" err="1">
                <a:solidFill>
                  <a:srgbClr val="ECEEF0"/>
                </a:solidFill>
              </a:rPr>
              <a:t>Tadabbur</a:t>
            </a:r>
            <a:r>
              <a:rPr lang="en-GB" sz="3500" dirty="0">
                <a:solidFill>
                  <a:srgbClr val="ECEEF0"/>
                </a:solidFill>
              </a:rPr>
              <a:t> and </a:t>
            </a:r>
            <a:r>
              <a:rPr lang="en-GB" sz="3500" dirty="0" err="1">
                <a:solidFill>
                  <a:srgbClr val="ECEEF0"/>
                </a:solidFill>
              </a:rPr>
              <a:t>Tartil</a:t>
            </a:r>
            <a:endParaRPr lang="en-GB" sz="3500" dirty="0">
              <a:solidFill>
                <a:srgbClr val="ECEEF0"/>
              </a:solidFill>
            </a:endParaRPr>
          </a:p>
        </p:txBody>
      </p:sp>
      <p:pic>
        <p:nvPicPr>
          <p:cNvPr id="4" name="Picture 3">
            <a:extLst>
              <a:ext uri="{FF2B5EF4-FFF2-40B4-BE49-F238E27FC236}">
                <a16:creationId xmlns:a16="http://schemas.microsoft.com/office/drawing/2014/main" id="{D4CABCAD-2D7B-0AEC-1B02-2FD50FAD7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1559" y="5529344"/>
            <a:ext cx="1400881" cy="1098000"/>
          </a:xfrm>
          <a:prstGeom prst="rect">
            <a:avLst/>
          </a:prstGeom>
        </p:spPr>
      </p:pic>
      <p:sp>
        <p:nvSpPr>
          <p:cNvPr id="5" name="TextBox 4">
            <a:extLst>
              <a:ext uri="{FF2B5EF4-FFF2-40B4-BE49-F238E27FC236}">
                <a16:creationId xmlns:a16="http://schemas.microsoft.com/office/drawing/2014/main" id="{55FDF602-0939-4401-FC5F-56210846C73D}"/>
              </a:ext>
            </a:extLst>
          </p:cNvPr>
          <p:cNvSpPr txBox="1"/>
          <p:nvPr/>
        </p:nvSpPr>
        <p:spPr>
          <a:xfrm>
            <a:off x="7524328" y="247264"/>
            <a:ext cx="1619672" cy="408623"/>
          </a:xfrm>
          <a:prstGeom prst="roundRect">
            <a:avLst/>
          </a:prstGeom>
          <a:solidFill>
            <a:srgbClr val="D1E7DE"/>
          </a:solidFill>
        </p:spPr>
        <p:txBody>
          <a:bodyPr wrap="square" rtlCol="0">
            <a:spAutoFit/>
          </a:bodyPr>
          <a:lstStyle/>
          <a:p>
            <a:pPr algn="ctr"/>
            <a:r>
              <a:rPr lang="en-US" dirty="0">
                <a:latin typeface="Cabin" panose="00000500000000000000" pitchFamily="2" charset="0"/>
              </a:rPr>
              <a:t>Year 10</a:t>
            </a:r>
            <a:endParaRPr lang="en-GB" dirty="0">
              <a:latin typeface="Cabin" panose="00000500000000000000" pitchFamily="2" charset="0"/>
            </a:endParaRPr>
          </a:p>
        </p:txBody>
      </p:sp>
    </p:spTree>
    <p:extLst>
      <p:ext uri="{BB962C8B-B14F-4D97-AF65-F5344CB8AC3E}">
        <p14:creationId xmlns:p14="http://schemas.microsoft.com/office/powerpoint/2010/main" val="93316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CF681-4A0F-4890-99FC-64A3C5B2F992}"/>
              </a:ext>
            </a:extLst>
          </p:cNvPr>
          <p:cNvSpPr>
            <a:spLocks noGrp="1"/>
          </p:cNvSpPr>
          <p:nvPr>
            <p:ph type="title"/>
          </p:nvPr>
        </p:nvSpPr>
        <p:spPr/>
        <p:txBody>
          <a:bodyPr/>
          <a:lstStyle/>
          <a:p>
            <a:r>
              <a:rPr lang="en-GB" dirty="0"/>
              <a:t>LOs</a:t>
            </a:r>
          </a:p>
        </p:txBody>
      </p:sp>
      <p:sp>
        <p:nvSpPr>
          <p:cNvPr id="3" name="Content Placeholder 2">
            <a:extLst>
              <a:ext uri="{FF2B5EF4-FFF2-40B4-BE49-F238E27FC236}">
                <a16:creationId xmlns:a16="http://schemas.microsoft.com/office/drawing/2014/main" id="{6A9A91B0-CDEA-4881-8A44-84A60A436C24}"/>
              </a:ext>
            </a:extLst>
          </p:cNvPr>
          <p:cNvSpPr>
            <a:spLocks noGrp="1"/>
          </p:cNvSpPr>
          <p:nvPr>
            <p:ph idx="1"/>
          </p:nvPr>
        </p:nvSpPr>
        <p:spPr/>
        <p:txBody>
          <a:bodyPr/>
          <a:lstStyle/>
          <a:p>
            <a:r>
              <a:rPr lang="en-GB" dirty="0"/>
              <a:t>To link Qur’an and khushu</a:t>
            </a:r>
          </a:p>
          <a:p>
            <a:r>
              <a:rPr lang="en-GB" dirty="0"/>
              <a:t>To explore how to recite Qur’an in salah </a:t>
            </a:r>
          </a:p>
          <a:p>
            <a:r>
              <a:rPr lang="en-GB" dirty="0"/>
              <a:t>To identify how to do </a:t>
            </a:r>
            <a:r>
              <a:rPr lang="en-GB" dirty="0" err="1"/>
              <a:t>tadabbur</a:t>
            </a:r>
            <a:r>
              <a:rPr lang="en-GB" dirty="0"/>
              <a:t>  </a:t>
            </a:r>
          </a:p>
        </p:txBody>
      </p:sp>
    </p:spTree>
    <p:extLst>
      <p:ext uri="{BB962C8B-B14F-4D97-AF65-F5344CB8AC3E}">
        <p14:creationId xmlns:p14="http://schemas.microsoft.com/office/powerpoint/2010/main" val="2361489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086C3-7B68-4E39-8BF0-A8898EAD3FC1}"/>
              </a:ext>
            </a:extLst>
          </p:cNvPr>
          <p:cNvSpPr>
            <a:spLocks noGrp="1"/>
          </p:cNvSpPr>
          <p:nvPr>
            <p:ph type="title"/>
          </p:nvPr>
        </p:nvSpPr>
        <p:spPr/>
        <p:txBody>
          <a:bodyPr/>
          <a:lstStyle/>
          <a:p>
            <a:r>
              <a:rPr lang="en-GB" dirty="0"/>
              <a:t>Qur’an and Khushu‘</a:t>
            </a:r>
          </a:p>
        </p:txBody>
      </p:sp>
      <p:sp>
        <p:nvSpPr>
          <p:cNvPr id="3" name="Content Placeholder 2">
            <a:extLst>
              <a:ext uri="{FF2B5EF4-FFF2-40B4-BE49-F238E27FC236}">
                <a16:creationId xmlns:a16="http://schemas.microsoft.com/office/drawing/2014/main" id="{4FE1860E-857E-40FE-887D-6C362181F068}"/>
              </a:ext>
            </a:extLst>
          </p:cNvPr>
          <p:cNvSpPr>
            <a:spLocks noGrp="1"/>
          </p:cNvSpPr>
          <p:nvPr>
            <p:ph idx="1"/>
          </p:nvPr>
        </p:nvSpPr>
        <p:spPr>
          <a:xfrm>
            <a:off x="675543" y="5616209"/>
            <a:ext cx="7354765" cy="650631"/>
          </a:xfrm>
        </p:spPr>
        <p:txBody>
          <a:bodyPr>
            <a:normAutofit fontScale="62500" lnSpcReduction="20000"/>
          </a:bodyPr>
          <a:lstStyle/>
          <a:p>
            <a:pPr marL="0" indent="0">
              <a:buNone/>
            </a:pPr>
            <a:r>
              <a:rPr lang="en-GB" dirty="0">
                <a:hlinkClick r:id="rId3"/>
              </a:rPr>
              <a:t>Holy Quran Recitation by Idrees Abkar - QuranicAudio.com</a:t>
            </a:r>
            <a:endParaRPr lang="en-US" dirty="0"/>
          </a:p>
          <a:p>
            <a:pPr marL="0" indent="0">
              <a:buNone/>
            </a:pPr>
            <a:r>
              <a:rPr lang="en-US" dirty="0"/>
              <a:t>Surat al-</a:t>
            </a:r>
            <a:r>
              <a:rPr lang="en-US" dirty="0" err="1"/>
              <a:t>Isra</a:t>
            </a:r>
            <a:r>
              <a:rPr lang="en-US" dirty="0"/>
              <a:t>, Surah 17        33:06 – 35:09</a:t>
            </a:r>
            <a:endParaRPr lang="en-GB" dirty="0"/>
          </a:p>
        </p:txBody>
      </p:sp>
      <p:pic>
        <p:nvPicPr>
          <p:cNvPr id="4" name="Picture 3">
            <a:extLst>
              <a:ext uri="{FF2B5EF4-FFF2-40B4-BE49-F238E27FC236}">
                <a16:creationId xmlns:a16="http://schemas.microsoft.com/office/drawing/2014/main" id="{74D8C9A8-3779-4AF8-9B91-CF703F77AE19}"/>
              </a:ext>
            </a:extLst>
          </p:cNvPr>
          <p:cNvPicPr>
            <a:picLocks noChangeAspect="1"/>
          </p:cNvPicPr>
          <p:nvPr/>
        </p:nvPicPr>
        <p:blipFill>
          <a:blip r:embed="rId4"/>
          <a:stretch>
            <a:fillRect/>
          </a:stretch>
        </p:blipFill>
        <p:spPr>
          <a:xfrm>
            <a:off x="785446" y="1600200"/>
            <a:ext cx="5486399" cy="3657600"/>
          </a:xfrm>
          <a:prstGeom prst="rect">
            <a:avLst/>
          </a:prstGeom>
        </p:spPr>
      </p:pic>
      <p:pic>
        <p:nvPicPr>
          <p:cNvPr id="6" name="Graphic 5" descr="Volume">
            <a:extLst>
              <a:ext uri="{FF2B5EF4-FFF2-40B4-BE49-F238E27FC236}">
                <a16:creationId xmlns:a16="http://schemas.microsoft.com/office/drawing/2014/main" id="{71DC684C-A99B-4202-87D3-EA54AEB847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9645" y="365126"/>
            <a:ext cx="1195754" cy="1195754"/>
          </a:xfrm>
          <a:prstGeom prst="rect">
            <a:avLst/>
          </a:prstGeom>
        </p:spPr>
      </p:pic>
      <p:sp>
        <p:nvSpPr>
          <p:cNvPr id="7" name="Thought Bubble: Cloud 6">
            <a:extLst>
              <a:ext uri="{FF2B5EF4-FFF2-40B4-BE49-F238E27FC236}">
                <a16:creationId xmlns:a16="http://schemas.microsoft.com/office/drawing/2014/main" id="{77AE3D25-1315-4C56-923B-FA329745E767}"/>
              </a:ext>
            </a:extLst>
          </p:cNvPr>
          <p:cNvSpPr/>
          <p:nvPr/>
        </p:nvSpPr>
        <p:spPr>
          <a:xfrm>
            <a:off x="6658708" y="3878264"/>
            <a:ext cx="2350476" cy="1828800"/>
          </a:xfrm>
          <a:prstGeom prst="cloudCallout">
            <a:avLst/>
          </a:prstGeom>
          <a:solidFill>
            <a:srgbClr val="D1E7DE"/>
          </a:solidFill>
          <a:ln>
            <a:solidFill>
              <a:srgbClr val="D1E7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Mulish" pitchFamily="2" charset="0"/>
              </a:rPr>
              <a:t>How would you describe his recitation?</a:t>
            </a:r>
          </a:p>
        </p:txBody>
      </p:sp>
    </p:spTree>
    <p:extLst>
      <p:ext uri="{BB962C8B-B14F-4D97-AF65-F5344CB8AC3E}">
        <p14:creationId xmlns:p14="http://schemas.microsoft.com/office/powerpoint/2010/main" val="2256375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3846E"/>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365707-D5EC-4593-9E67-1E90703A3F2D}"/>
              </a:ext>
            </a:extLst>
          </p:cNvPr>
          <p:cNvSpPr>
            <a:spLocks noGrp="1"/>
          </p:cNvSpPr>
          <p:nvPr>
            <p:ph type="title"/>
          </p:nvPr>
        </p:nvSpPr>
        <p:spPr/>
        <p:txBody>
          <a:bodyPr/>
          <a:lstStyle/>
          <a:p>
            <a:endParaRPr lang="en-GB"/>
          </a:p>
        </p:txBody>
      </p:sp>
      <p:sp>
        <p:nvSpPr>
          <p:cNvPr id="5" name="Content Placeholder 4">
            <a:extLst>
              <a:ext uri="{FF2B5EF4-FFF2-40B4-BE49-F238E27FC236}">
                <a16:creationId xmlns:a16="http://schemas.microsoft.com/office/drawing/2014/main" id="{E6107A47-024D-45E3-9204-78DEB363C3EB}"/>
              </a:ext>
            </a:extLst>
          </p:cNvPr>
          <p:cNvSpPr>
            <a:spLocks noGrp="1"/>
          </p:cNvSpPr>
          <p:nvPr>
            <p:ph sz="half" idx="1"/>
          </p:nvPr>
        </p:nvSpPr>
        <p:spPr>
          <a:xfrm>
            <a:off x="386642" y="2548128"/>
            <a:ext cx="3356302" cy="4713923"/>
          </a:xfrm>
        </p:spPr>
        <p:txBody>
          <a:bodyPr>
            <a:normAutofit fontScale="92500" lnSpcReduction="20000"/>
          </a:bodyPr>
          <a:lstStyle/>
          <a:p>
            <a:pPr marL="0" indent="0" algn="ctr">
              <a:buNone/>
            </a:pPr>
            <a:r>
              <a:rPr lang="en-US" sz="41300" dirty="0">
                <a:solidFill>
                  <a:srgbClr val="E78E78"/>
                </a:solidFill>
              </a:rPr>
              <a:t>T</a:t>
            </a:r>
            <a:endParaRPr lang="en-GB" sz="4800" dirty="0">
              <a:solidFill>
                <a:srgbClr val="E78E78"/>
              </a:solidFill>
            </a:endParaRPr>
          </a:p>
        </p:txBody>
      </p:sp>
      <p:sp>
        <p:nvSpPr>
          <p:cNvPr id="6" name="Content Placeholder 5">
            <a:extLst>
              <a:ext uri="{FF2B5EF4-FFF2-40B4-BE49-F238E27FC236}">
                <a16:creationId xmlns:a16="http://schemas.microsoft.com/office/drawing/2014/main" id="{E76D644B-BE80-4420-8D86-FCE4A212F8B1}"/>
              </a:ext>
            </a:extLst>
          </p:cNvPr>
          <p:cNvSpPr>
            <a:spLocks noGrp="1"/>
          </p:cNvSpPr>
          <p:nvPr>
            <p:ph sz="half" idx="2"/>
          </p:nvPr>
        </p:nvSpPr>
        <p:spPr>
          <a:xfrm>
            <a:off x="2628900" y="2365247"/>
            <a:ext cx="3886200" cy="3970211"/>
          </a:xfrm>
        </p:spPr>
        <p:txBody>
          <a:bodyPr>
            <a:normAutofit fontScale="92500" lnSpcReduction="20000"/>
          </a:bodyPr>
          <a:lstStyle/>
          <a:p>
            <a:endParaRPr lang="en-US" dirty="0"/>
          </a:p>
          <a:p>
            <a:endParaRPr lang="en-US" dirty="0"/>
          </a:p>
          <a:p>
            <a:pPr>
              <a:buFont typeface="Courier New" panose="02070309020205020404" pitchFamily="49" charset="0"/>
              <a:buChar char="o"/>
            </a:pPr>
            <a:r>
              <a:rPr lang="en-US" sz="3900" dirty="0" err="1">
                <a:solidFill>
                  <a:schemeClr val="bg1">
                    <a:lumMod val="95000"/>
                  </a:schemeClr>
                </a:solidFill>
              </a:rPr>
              <a:t>Tilawah</a:t>
            </a:r>
            <a:endParaRPr lang="en-US" sz="3900" dirty="0">
              <a:solidFill>
                <a:schemeClr val="bg1">
                  <a:lumMod val="95000"/>
                </a:schemeClr>
              </a:solidFill>
            </a:endParaRPr>
          </a:p>
          <a:p>
            <a:pPr>
              <a:buFont typeface="Courier New" panose="02070309020205020404" pitchFamily="49" charset="0"/>
              <a:buChar char="o"/>
            </a:pPr>
            <a:r>
              <a:rPr lang="en-US" sz="3900" dirty="0" err="1">
                <a:solidFill>
                  <a:schemeClr val="bg1">
                    <a:lumMod val="95000"/>
                  </a:schemeClr>
                </a:solidFill>
              </a:rPr>
              <a:t>Tartil</a:t>
            </a:r>
            <a:endParaRPr lang="en-US" sz="3900" dirty="0">
              <a:solidFill>
                <a:schemeClr val="bg1">
                  <a:lumMod val="95000"/>
                </a:schemeClr>
              </a:solidFill>
            </a:endParaRPr>
          </a:p>
          <a:p>
            <a:pPr>
              <a:buFont typeface="Courier New" panose="02070309020205020404" pitchFamily="49" charset="0"/>
              <a:buChar char="o"/>
            </a:pPr>
            <a:r>
              <a:rPr lang="en-US" sz="3900" dirty="0">
                <a:solidFill>
                  <a:schemeClr val="bg1">
                    <a:lumMod val="95000"/>
                  </a:schemeClr>
                </a:solidFill>
              </a:rPr>
              <a:t>Tajwid</a:t>
            </a:r>
          </a:p>
          <a:p>
            <a:pPr>
              <a:buFont typeface="Courier New" panose="02070309020205020404" pitchFamily="49" charset="0"/>
              <a:buChar char="o"/>
            </a:pPr>
            <a:r>
              <a:rPr lang="en-US" sz="3900" dirty="0" err="1">
                <a:solidFill>
                  <a:schemeClr val="bg1">
                    <a:lumMod val="95000"/>
                  </a:schemeClr>
                </a:solidFill>
              </a:rPr>
              <a:t>Tadabbur</a:t>
            </a:r>
            <a:endParaRPr lang="en-US" sz="3900" dirty="0">
              <a:solidFill>
                <a:schemeClr val="bg1">
                  <a:lumMod val="95000"/>
                </a:schemeClr>
              </a:solidFill>
            </a:endParaRPr>
          </a:p>
          <a:p>
            <a:pPr>
              <a:buFont typeface="Courier New" panose="02070309020205020404" pitchFamily="49" charset="0"/>
              <a:buChar char="o"/>
            </a:pPr>
            <a:r>
              <a:rPr lang="en-US" sz="3900" dirty="0" err="1">
                <a:solidFill>
                  <a:schemeClr val="bg1">
                    <a:lumMod val="95000"/>
                  </a:schemeClr>
                </a:solidFill>
              </a:rPr>
              <a:t>Taghanni</a:t>
            </a:r>
            <a:r>
              <a:rPr lang="en-US" sz="3900" dirty="0">
                <a:solidFill>
                  <a:schemeClr val="bg1">
                    <a:lumMod val="95000"/>
                  </a:schemeClr>
                </a:solidFill>
              </a:rPr>
              <a:t>(n)</a:t>
            </a:r>
            <a:endParaRPr lang="en-GB" sz="3900" dirty="0">
              <a:solidFill>
                <a:schemeClr val="bg1">
                  <a:lumMod val="95000"/>
                </a:schemeClr>
              </a:solidFill>
            </a:endParaRPr>
          </a:p>
        </p:txBody>
      </p:sp>
    </p:spTree>
    <p:extLst>
      <p:ext uri="{BB962C8B-B14F-4D97-AF65-F5344CB8AC3E}">
        <p14:creationId xmlns:p14="http://schemas.microsoft.com/office/powerpoint/2010/main" val="2619053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688A-526A-49F6-B07D-A5B754C20AFB}"/>
              </a:ext>
            </a:extLst>
          </p:cNvPr>
          <p:cNvSpPr>
            <a:spLocks noGrp="1"/>
          </p:cNvSpPr>
          <p:nvPr>
            <p:ph type="title"/>
          </p:nvPr>
        </p:nvSpPr>
        <p:spPr/>
        <p:txBody>
          <a:bodyPr/>
          <a:lstStyle/>
          <a:p>
            <a:r>
              <a:rPr lang="en-GB" dirty="0" err="1"/>
              <a:t>Tartil</a:t>
            </a:r>
            <a:endParaRPr lang="en-GB" dirty="0"/>
          </a:p>
        </p:txBody>
      </p:sp>
      <p:sp>
        <p:nvSpPr>
          <p:cNvPr id="3" name="Content Placeholder 2">
            <a:extLst>
              <a:ext uri="{FF2B5EF4-FFF2-40B4-BE49-F238E27FC236}">
                <a16:creationId xmlns:a16="http://schemas.microsoft.com/office/drawing/2014/main" id="{ED3C951C-2692-4863-A1DE-514FA3E71BFB}"/>
              </a:ext>
            </a:extLst>
          </p:cNvPr>
          <p:cNvSpPr>
            <a:spLocks noGrp="1"/>
          </p:cNvSpPr>
          <p:nvPr>
            <p:ph idx="1"/>
          </p:nvPr>
        </p:nvSpPr>
        <p:spPr/>
        <p:txBody>
          <a:bodyPr>
            <a:normAutofit/>
          </a:bodyPr>
          <a:lstStyle/>
          <a:p>
            <a:r>
              <a:rPr lang="en-GB" sz="2000" dirty="0"/>
              <a:t>[A] Write 73:4</a:t>
            </a:r>
          </a:p>
          <a:p>
            <a:pPr marL="0" indent="0" algn="ctr" rtl="1">
              <a:buNone/>
            </a:pPr>
            <a:r>
              <a:rPr lang="ar-IQ" sz="4000" dirty="0">
                <a:latin typeface="Sakkal Majalla" panose="02000000000000000000" pitchFamily="2" charset="-78"/>
                <a:cs typeface="Sakkal Majalla" panose="02000000000000000000" pitchFamily="2" charset="-78"/>
              </a:rPr>
              <a:t>أَوْ زِدْ عَلَيْهِ وَرَتِّلِ ٱلْقُرْءَانَ تَرْتِيلًا </a:t>
            </a:r>
            <a:r>
              <a:rPr lang="ar-IQ" sz="4000" dirty="0">
                <a:effectLst/>
                <a:latin typeface="Sakkal Majalla" panose="02000000000000000000" pitchFamily="2" charset="-78"/>
                <a:cs typeface="Sakkal Majalla" panose="02000000000000000000" pitchFamily="2" charset="-78"/>
              </a:rPr>
              <a:t>‎﴿٤﴾</a:t>
            </a:r>
            <a:endParaRPr lang="en-GB" sz="4000" dirty="0">
              <a:effectLst/>
              <a:latin typeface="Sakkal Majalla" panose="02000000000000000000" pitchFamily="2" charset="-78"/>
              <a:cs typeface="Sakkal Majalla" panose="02000000000000000000" pitchFamily="2" charset="-78"/>
            </a:endParaRPr>
          </a:p>
          <a:p>
            <a:pPr algn="l">
              <a:lnSpc>
                <a:spcPct val="120000"/>
              </a:lnSpc>
            </a:pPr>
            <a:r>
              <a:rPr lang="en-US" sz="2000" dirty="0" err="1"/>
              <a:t>Tartil</a:t>
            </a:r>
            <a:r>
              <a:rPr lang="en-US" sz="2000" dirty="0"/>
              <a:t>: reciting slowly and calmly, making each word distinct, and not exceeding the limits. </a:t>
            </a:r>
            <a:endParaRPr lang="en-GB" sz="2000" dirty="0"/>
          </a:p>
          <a:p>
            <a:r>
              <a:rPr lang="en-GB" sz="2000" dirty="0"/>
              <a:t>The recitation of the Prophet </a:t>
            </a:r>
            <a:r>
              <a:rPr lang="en-GB" sz="2000" dirty="0">
                <a:latin typeface="KFGQPC Arabic Symbols 01" panose="02000000000000000000" pitchFamily="2" charset="2"/>
              </a:rPr>
              <a:t>g</a:t>
            </a:r>
          </a:p>
          <a:p>
            <a:pPr marL="0" indent="0">
              <a:buNone/>
            </a:pPr>
            <a:endParaRPr lang="en-GB" dirty="0">
              <a:latin typeface="KFGQPC Arabic Symbols 01" panose="02000000000000000000" pitchFamily="2" charset="2"/>
            </a:endParaRPr>
          </a:p>
          <a:p>
            <a:endParaRPr lang="en-GB" dirty="0"/>
          </a:p>
        </p:txBody>
      </p:sp>
      <p:graphicFrame>
        <p:nvGraphicFramePr>
          <p:cNvPr id="4" name="Table 4">
            <a:extLst>
              <a:ext uri="{FF2B5EF4-FFF2-40B4-BE49-F238E27FC236}">
                <a16:creationId xmlns:a16="http://schemas.microsoft.com/office/drawing/2014/main" id="{7607044A-4CEB-4173-8DC4-9E722BB249A5}"/>
              </a:ext>
            </a:extLst>
          </p:cNvPr>
          <p:cNvGraphicFramePr>
            <a:graphicFrameLocks noGrp="1"/>
          </p:cNvGraphicFramePr>
          <p:nvPr>
            <p:extLst>
              <p:ext uri="{D42A27DB-BD31-4B8C-83A1-F6EECF244321}">
                <p14:modId xmlns:p14="http://schemas.microsoft.com/office/powerpoint/2010/main" val="433815332"/>
              </p:ext>
            </p:extLst>
          </p:nvPr>
        </p:nvGraphicFramePr>
        <p:xfrm>
          <a:off x="489857" y="4183743"/>
          <a:ext cx="8382000" cy="2560320"/>
        </p:xfrm>
        <a:graphic>
          <a:graphicData uri="http://schemas.openxmlformats.org/drawingml/2006/table">
            <a:tbl>
              <a:tblPr firstRow="1" bandRow="1">
                <a:tableStyleId>{5C22544A-7EE6-4342-B048-85BDC9FD1C3A}</a:tableStyleId>
              </a:tblPr>
              <a:tblGrid>
                <a:gridCol w="8382000">
                  <a:extLst>
                    <a:ext uri="{9D8B030D-6E8A-4147-A177-3AD203B41FA5}">
                      <a16:colId xmlns:a16="http://schemas.microsoft.com/office/drawing/2014/main" val="3500349631"/>
                    </a:ext>
                  </a:extLst>
                </a:gridCol>
              </a:tblGrid>
              <a:tr h="2206171">
                <a:tc>
                  <a:txBody>
                    <a:body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Mulish Light" pitchFamily="2" charset="0"/>
                          <a:ea typeface="Open Sans Light" panose="020B0306030504020204" pitchFamily="34" charset="0"/>
                          <a:cs typeface="Open Sans Light" panose="020B0306030504020204" pitchFamily="34" charset="0"/>
                        </a:rPr>
                        <a:t>A man came to </a:t>
                      </a:r>
                      <a:r>
                        <a:rPr kumimoji="0" lang="en-GB" sz="2000" b="0" i="0" u="none" strike="noStrike" kern="1200" cap="none" spc="0" normalizeH="0" baseline="0" noProof="0" dirty="0" err="1">
                          <a:ln>
                            <a:noFill/>
                          </a:ln>
                          <a:solidFill>
                            <a:prstClr val="black"/>
                          </a:solidFill>
                          <a:effectLst/>
                          <a:uLnTx/>
                          <a:uFillTx/>
                          <a:latin typeface="Mulish Light" pitchFamily="2" charset="0"/>
                          <a:ea typeface="Open Sans Light" panose="020B0306030504020204" pitchFamily="34" charset="0"/>
                          <a:cs typeface="Open Sans Light" panose="020B0306030504020204" pitchFamily="34" charset="0"/>
                        </a:rPr>
                        <a:t>ʿAbdullāh</a:t>
                      </a:r>
                      <a:r>
                        <a:rPr kumimoji="0" lang="en-GB" sz="2000" b="0" i="0" u="none" strike="noStrike" kern="1200" cap="none" spc="0" normalizeH="0" baseline="0" noProof="0" dirty="0">
                          <a:ln>
                            <a:noFill/>
                          </a:ln>
                          <a:solidFill>
                            <a:prstClr val="black"/>
                          </a:solidFill>
                          <a:effectLst/>
                          <a:uLnTx/>
                          <a:uFillTx/>
                          <a:latin typeface="Mulish Light" pitchFamily="2" charset="0"/>
                          <a:ea typeface="Open Sans Light" panose="020B0306030504020204" pitchFamily="34" charset="0"/>
                          <a:cs typeface="Open Sans Light" panose="020B0306030504020204" pitchFamily="34" charset="0"/>
                        </a:rPr>
                        <a:t> b. </a:t>
                      </a:r>
                      <a:r>
                        <a:rPr kumimoji="0" lang="en-GB" sz="2000" b="0" i="0" u="none" strike="noStrike" kern="1200" cap="none" spc="0" normalizeH="0" baseline="0" noProof="0" dirty="0" err="1">
                          <a:ln>
                            <a:noFill/>
                          </a:ln>
                          <a:solidFill>
                            <a:prstClr val="black"/>
                          </a:solidFill>
                          <a:effectLst/>
                          <a:uLnTx/>
                          <a:uFillTx/>
                          <a:latin typeface="Mulish Light" pitchFamily="2" charset="0"/>
                          <a:ea typeface="Open Sans Light" panose="020B0306030504020204" pitchFamily="34" charset="0"/>
                          <a:cs typeface="Open Sans Light" panose="020B0306030504020204" pitchFamily="34" charset="0"/>
                        </a:rPr>
                        <a:t>Masʿūd</a:t>
                      </a:r>
                      <a:r>
                        <a:rPr kumimoji="0" lang="en-GB" sz="2000" b="0" i="0" u="none" strike="noStrike" kern="1200" cap="none" spc="0" normalizeH="0" baseline="0" noProof="0" dirty="0">
                          <a:ln>
                            <a:noFill/>
                          </a:ln>
                          <a:solidFill>
                            <a:prstClr val="black"/>
                          </a:solidFill>
                          <a:effectLst/>
                          <a:uLnTx/>
                          <a:uFillTx/>
                          <a:latin typeface="Mulish Light" pitchFamily="2" charset="0"/>
                          <a:ea typeface="Open Sans Light" panose="020B0306030504020204" pitchFamily="34" charset="0"/>
                          <a:cs typeface="Open Sans Light" panose="020B0306030504020204" pitchFamily="34" charset="0"/>
                        </a:rPr>
                        <a:t> and said, “I recite all the </a:t>
                      </a:r>
                      <a:r>
                        <a:rPr kumimoji="0" lang="en-GB" sz="2000" b="0" i="0" u="none" strike="noStrike" kern="1200" cap="none" spc="0" normalizeH="0" baseline="0" noProof="0" dirty="0" err="1">
                          <a:ln>
                            <a:noFill/>
                          </a:ln>
                          <a:solidFill>
                            <a:prstClr val="black"/>
                          </a:solidFill>
                          <a:effectLst/>
                          <a:uLnTx/>
                          <a:uFillTx/>
                          <a:latin typeface="Mulish Light" pitchFamily="2" charset="0"/>
                          <a:ea typeface="Open Sans Light" panose="020B0306030504020204" pitchFamily="34" charset="0"/>
                          <a:cs typeface="Open Sans Light" panose="020B0306030504020204" pitchFamily="34" charset="0"/>
                        </a:rPr>
                        <a:t>mufaṣṣal</a:t>
                      </a:r>
                      <a:r>
                        <a:rPr kumimoji="0" lang="en-GB" sz="2000" b="0" i="0" u="none" strike="noStrike" kern="1200" cap="none" spc="0" normalizeH="0" baseline="0" noProof="0" dirty="0">
                          <a:ln>
                            <a:noFill/>
                          </a:ln>
                          <a:solidFill>
                            <a:prstClr val="black"/>
                          </a:solidFill>
                          <a:effectLst/>
                          <a:uLnTx/>
                          <a:uFillTx/>
                          <a:latin typeface="Mulish Light" pitchFamily="2" charset="0"/>
                          <a:ea typeface="Open Sans Light" panose="020B0306030504020204" pitchFamily="34" charset="0"/>
                          <a:cs typeface="Open Sans Light" panose="020B0306030504020204" pitchFamily="34" charset="0"/>
                        </a:rPr>
                        <a:t> </a:t>
                      </a:r>
                      <a:r>
                        <a:rPr kumimoji="0" lang="en-GB" sz="2000" b="0" i="0" u="none" strike="noStrike" kern="1200" cap="none" spc="0" normalizeH="0" baseline="0" noProof="0" dirty="0" err="1">
                          <a:ln>
                            <a:noFill/>
                          </a:ln>
                          <a:solidFill>
                            <a:prstClr val="black"/>
                          </a:solidFill>
                          <a:effectLst/>
                          <a:uLnTx/>
                          <a:uFillTx/>
                          <a:latin typeface="Mulish Light" pitchFamily="2" charset="0"/>
                          <a:ea typeface="Open Sans Light" panose="020B0306030504020204" pitchFamily="34" charset="0"/>
                          <a:cs typeface="Open Sans Light" panose="020B0306030504020204" pitchFamily="34" charset="0"/>
                        </a:rPr>
                        <a:t>sūrahs</a:t>
                      </a:r>
                      <a:r>
                        <a:rPr kumimoji="0" lang="en-GB" sz="2000" b="0" i="0" u="none" strike="noStrike" kern="1200" cap="none" spc="0" normalizeH="0" baseline="0" noProof="0" dirty="0">
                          <a:ln>
                            <a:noFill/>
                          </a:ln>
                          <a:solidFill>
                            <a:prstClr val="black"/>
                          </a:solidFill>
                          <a:effectLst/>
                          <a:uLnTx/>
                          <a:uFillTx/>
                          <a:latin typeface="Mulish Light" pitchFamily="2" charset="0"/>
                          <a:ea typeface="Open Sans Light" panose="020B0306030504020204" pitchFamily="34" charset="0"/>
                          <a:cs typeface="Open Sans Light" panose="020B0306030504020204" pitchFamily="34" charset="0"/>
                        </a:rPr>
                        <a:t> in one </a:t>
                      </a:r>
                      <a:r>
                        <a:rPr kumimoji="0" lang="en-GB" sz="2000" b="0" i="0" u="none" strike="noStrike" kern="1200" cap="none" spc="0" normalizeH="0" baseline="0" noProof="0" dirty="0" err="1">
                          <a:ln>
                            <a:noFill/>
                          </a:ln>
                          <a:solidFill>
                            <a:prstClr val="black"/>
                          </a:solidFill>
                          <a:effectLst/>
                          <a:uLnTx/>
                          <a:uFillTx/>
                          <a:latin typeface="Mulish Light" pitchFamily="2" charset="0"/>
                          <a:ea typeface="Open Sans Light" panose="020B0306030504020204" pitchFamily="34" charset="0"/>
                          <a:cs typeface="Open Sans Light" panose="020B0306030504020204" pitchFamily="34" charset="0"/>
                        </a:rPr>
                        <a:t>rakʿah</a:t>
                      </a:r>
                      <a:r>
                        <a:rPr kumimoji="0" lang="en-GB" sz="2000" b="0" i="0" u="none" strike="noStrike" kern="1200" cap="none" spc="0" normalizeH="0" baseline="0" noProof="0" dirty="0">
                          <a:ln>
                            <a:noFill/>
                          </a:ln>
                          <a:solidFill>
                            <a:prstClr val="black"/>
                          </a:solidFill>
                          <a:effectLst/>
                          <a:uLnTx/>
                          <a:uFillTx/>
                          <a:latin typeface="Mulish Light" pitchFamily="2" charset="0"/>
                          <a:ea typeface="Open Sans Light" panose="020B0306030504020204" pitchFamily="34" charset="0"/>
                          <a:cs typeface="Open Sans Light" panose="020B0306030504020204" pitchFamily="34" charset="0"/>
                        </a:rPr>
                        <a:t>.” Upon this </a:t>
                      </a:r>
                      <a:r>
                        <a:rPr kumimoji="0" lang="en-GB" sz="2000" b="0" i="0" u="none" strike="noStrike" kern="1200" cap="none" spc="0" normalizeH="0" baseline="0" noProof="0" dirty="0" err="1">
                          <a:ln>
                            <a:noFill/>
                          </a:ln>
                          <a:solidFill>
                            <a:prstClr val="black"/>
                          </a:solidFill>
                          <a:effectLst/>
                          <a:uLnTx/>
                          <a:uFillTx/>
                          <a:latin typeface="Mulish Light" pitchFamily="2" charset="0"/>
                          <a:ea typeface="Open Sans Light" panose="020B0306030504020204" pitchFamily="34" charset="0"/>
                          <a:cs typeface="Open Sans Light" panose="020B0306030504020204" pitchFamily="34" charset="0"/>
                        </a:rPr>
                        <a:t>ʿAbdullāh</a:t>
                      </a:r>
                      <a:r>
                        <a:rPr kumimoji="0" lang="en-GB" sz="2000" b="0" i="0" u="none" strike="noStrike" kern="1200" cap="none" spc="0" normalizeH="0" baseline="0" noProof="0" dirty="0">
                          <a:ln>
                            <a:noFill/>
                          </a:ln>
                          <a:solidFill>
                            <a:prstClr val="black"/>
                          </a:solidFill>
                          <a:effectLst/>
                          <a:uLnTx/>
                          <a:uFillTx/>
                          <a:latin typeface="Mulish Light" pitchFamily="2" charset="0"/>
                          <a:ea typeface="Open Sans Light" panose="020B0306030504020204" pitchFamily="34" charset="0"/>
                          <a:cs typeface="Open Sans Light" panose="020B0306030504020204" pitchFamily="34" charset="0"/>
                        </a:rPr>
                        <a:t> said, “(Do you recite it) hastily like the recitation of poetry? Indeed, there are people who recite the Qur’ān, but it does not go down beyond their collar bones. However, it benefits when </a:t>
                      </a:r>
                      <a:r>
                        <a:rPr kumimoji="0" lang="en-GB" sz="2000" b="0" i="0" u="none" strike="noStrike" kern="1200" cap="none" spc="0" normalizeH="0" baseline="0" noProof="0" dirty="0">
                          <a:ln>
                            <a:noFill/>
                          </a:ln>
                          <a:solidFill>
                            <a:prstClr val="black"/>
                          </a:solidFill>
                          <a:effectLst/>
                          <a:highlight>
                            <a:srgbClr val="E78E78"/>
                          </a:highlight>
                          <a:uLnTx/>
                          <a:uFillTx/>
                          <a:latin typeface="Mulish Light" pitchFamily="2" charset="0"/>
                          <a:ea typeface="Open Sans Light" panose="020B0306030504020204" pitchFamily="34" charset="0"/>
                          <a:cs typeface="Open Sans Light" panose="020B0306030504020204" pitchFamily="34" charset="0"/>
                        </a:rPr>
                        <a:t>it enters the heart and becomes deeply-rooted in it</a:t>
                      </a:r>
                      <a:r>
                        <a:rPr kumimoji="0" lang="en-GB" sz="2000" b="0" i="0" u="none" strike="noStrike" kern="1200" cap="none" spc="0" normalizeH="0" baseline="0" noProof="0" dirty="0">
                          <a:ln>
                            <a:noFill/>
                          </a:ln>
                          <a:solidFill>
                            <a:prstClr val="black"/>
                          </a:solidFill>
                          <a:effectLst/>
                          <a:uLnTx/>
                          <a:uFillTx/>
                          <a:latin typeface="Mulish Light" pitchFamily="2" charset="0"/>
                          <a:ea typeface="Open Sans Light" panose="020B0306030504020204" pitchFamily="34" charset="0"/>
                          <a:cs typeface="Open Sans Light" panose="020B0306030504020204" pitchFamily="34" charset="0"/>
                        </a:rPr>
                        <a:t>…</a:t>
                      </a:r>
                    </a:p>
                    <a:p>
                      <a:endParaRPr lang="en-GB" dirty="0">
                        <a:solidFill>
                          <a:srgbClr val="D1E7DE"/>
                        </a:solidFill>
                      </a:endParaRPr>
                    </a:p>
                  </a:txBody>
                  <a:tcPr>
                    <a:solidFill>
                      <a:srgbClr val="D1E7DE"/>
                    </a:solidFill>
                  </a:tcPr>
                </a:tc>
                <a:extLst>
                  <a:ext uri="{0D108BD9-81ED-4DB2-BD59-A6C34878D82A}">
                    <a16:rowId xmlns:a16="http://schemas.microsoft.com/office/drawing/2014/main" val="2711175125"/>
                  </a:ext>
                </a:extLst>
              </a:tr>
            </a:tbl>
          </a:graphicData>
        </a:graphic>
      </p:graphicFrame>
      <p:pic>
        <p:nvPicPr>
          <p:cNvPr id="5" name="Content Placeholder 4">
            <a:extLst>
              <a:ext uri="{FF2B5EF4-FFF2-40B4-BE49-F238E27FC236}">
                <a16:creationId xmlns:a16="http://schemas.microsoft.com/office/drawing/2014/main" id="{30B36369-5DA3-4104-B26F-3303F7DA9C27}"/>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911511" y="366054"/>
            <a:ext cx="1007021" cy="838112"/>
          </a:xfrm>
          <a:prstGeom prst="rect">
            <a:avLst/>
          </a:prstGeom>
        </p:spPr>
      </p:pic>
    </p:spTree>
    <p:extLst>
      <p:ext uri="{BB962C8B-B14F-4D97-AF65-F5344CB8AC3E}">
        <p14:creationId xmlns:p14="http://schemas.microsoft.com/office/powerpoint/2010/main" val="111088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E52D-686A-4484-946C-BA5AE2ED6EBE}"/>
              </a:ext>
            </a:extLst>
          </p:cNvPr>
          <p:cNvSpPr>
            <a:spLocks noGrp="1"/>
          </p:cNvSpPr>
          <p:nvPr>
            <p:ph type="title"/>
          </p:nvPr>
        </p:nvSpPr>
        <p:spPr/>
        <p:txBody>
          <a:bodyPr/>
          <a:lstStyle/>
          <a:p>
            <a:r>
              <a:rPr lang="en-GB" dirty="0" err="1">
                <a:solidFill>
                  <a:srgbClr val="43846E"/>
                </a:solidFill>
              </a:rPr>
              <a:t>Taghanni</a:t>
            </a:r>
            <a:endParaRPr lang="en-GB" dirty="0">
              <a:solidFill>
                <a:srgbClr val="43846E"/>
              </a:solidFill>
            </a:endParaRPr>
          </a:p>
        </p:txBody>
      </p:sp>
      <p:sp>
        <p:nvSpPr>
          <p:cNvPr id="3" name="Content Placeholder 2">
            <a:extLst>
              <a:ext uri="{FF2B5EF4-FFF2-40B4-BE49-F238E27FC236}">
                <a16:creationId xmlns:a16="http://schemas.microsoft.com/office/drawing/2014/main" id="{A2153E47-0284-4A47-A7E4-C3AB62922B39}"/>
              </a:ext>
            </a:extLst>
          </p:cNvPr>
          <p:cNvSpPr>
            <a:spLocks noGrp="1"/>
          </p:cNvSpPr>
          <p:nvPr>
            <p:ph sz="half" idx="1"/>
          </p:nvPr>
        </p:nvSpPr>
        <p:spPr>
          <a:prstGeom prst="roundRect">
            <a:avLst/>
          </a:prstGeom>
          <a:solidFill>
            <a:srgbClr val="D1E7DE"/>
          </a:solidFill>
        </p:spPr>
        <p:txBody>
          <a:bodyPr>
            <a:normAutofit/>
          </a:bodyPr>
          <a:lstStyle/>
          <a:p>
            <a:endParaRPr lang="en-GB" dirty="0"/>
          </a:p>
          <a:p>
            <a:endParaRPr lang="en-GB" dirty="0"/>
          </a:p>
          <a:p>
            <a:pPr marL="0" indent="0" algn="ctr">
              <a:buNone/>
            </a:pPr>
            <a:r>
              <a:rPr lang="en-GB" sz="3200" dirty="0"/>
              <a:t>“He who does not recite the Qur’ān melodiously is not one of us.” </a:t>
            </a:r>
          </a:p>
          <a:p>
            <a:pPr marL="0" indent="0" algn="ctr">
              <a:buNone/>
            </a:pPr>
            <a:r>
              <a:rPr lang="en-GB" sz="1600" dirty="0"/>
              <a:t>(Abū Dāwūd)</a:t>
            </a:r>
          </a:p>
          <a:p>
            <a:endParaRPr lang="en-GB" dirty="0"/>
          </a:p>
          <a:p>
            <a:endParaRPr lang="en-GB" dirty="0"/>
          </a:p>
          <a:p>
            <a:endParaRPr lang="en-GB" dirty="0"/>
          </a:p>
        </p:txBody>
      </p:sp>
      <p:sp>
        <p:nvSpPr>
          <p:cNvPr id="4" name="Content Placeholder 3">
            <a:extLst>
              <a:ext uri="{FF2B5EF4-FFF2-40B4-BE49-F238E27FC236}">
                <a16:creationId xmlns:a16="http://schemas.microsoft.com/office/drawing/2014/main" id="{835F0F3E-175C-4F8A-949C-41A8B8BB9136}"/>
              </a:ext>
            </a:extLst>
          </p:cNvPr>
          <p:cNvSpPr>
            <a:spLocks noGrp="1"/>
          </p:cNvSpPr>
          <p:nvPr>
            <p:ph sz="half" idx="2"/>
          </p:nvPr>
        </p:nvSpPr>
        <p:spPr>
          <a:prstGeom prst="roundRect">
            <a:avLst/>
          </a:prstGeom>
          <a:solidFill>
            <a:srgbClr val="ECEEF0"/>
          </a:solidFill>
        </p:spPr>
        <p:txBody>
          <a:bodyPr>
            <a:normAutofit/>
          </a:bodyPr>
          <a:lstStyle/>
          <a:p>
            <a:pPr marL="0" indent="0" algn="ctr">
              <a:buNone/>
            </a:pPr>
            <a:endParaRPr lang="en-GB" dirty="0"/>
          </a:p>
          <a:p>
            <a:pPr marL="0" indent="0" algn="ctr">
              <a:buNone/>
            </a:pPr>
            <a:endParaRPr lang="en-GB" dirty="0"/>
          </a:p>
          <a:p>
            <a:pPr marL="0" indent="0" algn="ctr">
              <a:buNone/>
            </a:pPr>
            <a:r>
              <a:rPr lang="en-GB" dirty="0"/>
              <a:t>“Of those who recite the Qur’ān with the best voice is the one who, when you hear him recite, you think that he fears Allah.” </a:t>
            </a:r>
            <a:r>
              <a:rPr lang="en-GB" sz="1600" dirty="0"/>
              <a:t>(Ibn </a:t>
            </a:r>
            <a:r>
              <a:rPr lang="en-GB" sz="1600" dirty="0" err="1"/>
              <a:t>Mājah</a:t>
            </a:r>
            <a:r>
              <a:rPr lang="en-GB" sz="1600" dirty="0"/>
              <a:t>)</a:t>
            </a:r>
          </a:p>
          <a:p>
            <a:endParaRPr lang="en-GB" dirty="0"/>
          </a:p>
        </p:txBody>
      </p:sp>
    </p:spTree>
    <p:extLst>
      <p:ext uri="{BB962C8B-B14F-4D97-AF65-F5344CB8AC3E}">
        <p14:creationId xmlns:p14="http://schemas.microsoft.com/office/powerpoint/2010/main" val="531093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3F9C-0233-4805-A4BA-5517B0364A7E}"/>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45C2D85C-E996-4FE9-875F-259196E9522D}"/>
              </a:ext>
            </a:extLst>
          </p:cNvPr>
          <p:cNvSpPr>
            <a:spLocks noGrp="1"/>
          </p:cNvSpPr>
          <p:nvPr>
            <p:ph idx="1"/>
          </p:nvPr>
        </p:nvSpPr>
        <p:spPr>
          <a:solidFill>
            <a:srgbClr val="ECEEF0"/>
          </a:solidFill>
        </p:spPr>
        <p:txBody>
          <a:bodyPr/>
          <a:lstStyle/>
          <a:p>
            <a:endParaRPr lang="en-GB" dirty="0"/>
          </a:p>
        </p:txBody>
      </p:sp>
      <p:sp>
        <p:nvSpPr>
          <p:cNvPr id="4" name="Rectangle 3">
            <a:extLst>
              <a:ext uri="{FF2B5EF4-FFF2-40B4-BE49-F238E27FC236}">
                <a16:creationId xmlns:a16="http://schemas.microsoft.com/office/drawing/2014/main" id="{B20B1673-29AB-44DD-A192-26AFB74E3EDC}"/>
              </a:ext>
            </a:extLst>
          </p:cNvPr>
          <p:cNvSpPr/>
          <p:nvPr/>
        </p:nvSpPr>
        <p:spPr>
          <a:xfrm>
            <a:off x="97536" y="1027907"/>
            <a:ext cx="1645920" cy="1918143"/>
          </a:xfrm>
          <a:prstGeom prst="rect">
            <a:avLst/>
          </a:prstGeom>
          <a:solidFill>
            <a:srgbClr val="E78E78"/>
          </a:solidFill>
          <a:ln>
            <a:solidFill>
              <a:srgbClr val="E78E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9900" dirty="0">
                <a:solidFill>
                  <a:srgbClr val="43846E"/>
                </a:solidFill>
                <a:latin typeface="Arial" panose="020B0604020202020204" pitchFamily="34" charset="0"/>
                <a:cs typeface="Arial" panose="020B0604020202020204" pitchFamily="34" charset="0"/>
              </a:rPr>
              <a:t>“</a:t>
            </a:r>
            <a:endParaRPr lang="en-GB" sz="19900" dirty="0">
              <a:solidFill>
                <a:srgbClr val="43846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8B977F3-E4EC-4F48-9986-46500E8B9BF1}"/>
              </a:ext>
            </a:extLst>
          </p:cNvPr>
          <p:cNvSpPr txBox="1"/>
          <p:nvPr/>
        </p:nvSpPr>
        <p:spPr>
          <a:xfrm>
            <a:off x="2099691" y="2708632"/>
            <a:ext cx="6059424" cy="2585323"/>
          </a:xfrm>
          <a:prstGeom prst="rect">
            <a:avLst/>
          </a:prstGeom>
          <a:noFill/>
        </p:spPr>
        <p:txBody>
          <a:bodyPr wrap="square" rtlCol="0">
            <a:spAutoFit/>
          </a:bodyPr>
          <a:lstStyle/>
          <a:p>
            <a:r>
              <a:rPr lang="en-GB" sz="2400" dirty="0">
                <a:latin typeface="Mulish SemiBold Italic" pitchFamily="2" charset="0"/>
              </a:rPr>
              <a:t>“Do whatever you wish to get close to Allah, but know you will never get closer to Him with anything more beloved to Him than His own words (i.e. the Qur’ān).” </a:t>
            </a:r>
          </a:p>
          <a:p>
            <a:r>
              <a:rPr lang="en-GB" sz="2400" dirty="0">
                <a:latin typeface="Mulish SemiBold Italic" pitchFamily="2" charset="0"/>
              </a:rPr>
              <a:t>- </a:t>
            </a:r>
            <a:r>
              <a:rPr lang="en-GB" sz="2400" dirty="0" err="1">
                <a:latin typeface="Mulish SemiBold Italic" pitchFamily="2" charset="0"/>
              </a:rPr>
              <a:t>Khabbāb</a:t>
            </a:r>
            <a:r>
              <a:rPr lang="en-GB" sz="2400" dirty="0">
                <a:latin typeface="Mulish SemiBold Italic" pitchFamily="2" charset="0"/>
              </a:rPr>
              <a:t> </a:t>
            </a:r>
            <a:r>
              <a:rPr lang="en-GB" sz="2400" dirty="0" err="1">
                <a:latin typeface="Mulish SemiBold Italic" pitchFamily="2" charset="0"/>
              </a:rPr>
              <a:t>radiyallahu</a:t>
            </a:r>
            <a:r>
              <a:rPr lang="en-GB" sz="2400" dirty="0">
                <a:latin typeface="Mulish SemiBold Italic" pitchFamily="2" charset="0"/>
              </a:rPr>
              <a:t> ‘</a:t>
            </a:r>
            <a:r>
              <a:rPr lang="en-GB" sz="2400" dirty="0" err="1">
                <a:latin typeface="Mulish SemiBold Italic" pitchFamily="2" charset="0"/>
              </a:rPr>
              <a:t>anhu</a:t>
            </a:r>
            <a:endParaRPr lang="en-GB" sz="2400" dirty="0">
              <a:latin typeface="Mulish SemiBold Italic" pitchFamily="2" charset="0"/>
            </a:endParaRPr>
          </a:p>
          <a:p>
            <a:endParaRPr lang="en-GB" dirty="0"/>
          </a:p>
        </p:txBody>
      </p:sp>
    </p:spTree>
    <p:extLst>
      <p:ext uri="{BB962C8B-B14F-4D97-AF65-F5344CB8AC3E}">
        <p14:creationId xmlns:p14="http://schemas.microsoft.com/office/powerpoint/2010/main" val="2436247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A08F-BC77-4564-B181-96A0D7FB9DEE}"/>
              </a:ext>
            </a:extLst>
          </p:cNvPr>
          <p:cNvSpPr>
            <a:spLocks noGrp="1"/>
          </p:cNvSpPr>
          <p:nvPr>
            <p:ph type="title"/>
          </p:nvPr>
        </p:nvSpPr>
        <p:spPr/>
        <p:txBody>
          <a:bodyPr/>
          <a:lstStyle/>
          <a:p>
            <a:r>
              <a:rPr lang="en-GB" dirty="0" err="1"/>
              <a:t>Tadabbur</a:t>
            </a:r>
            <a:endParaRPr lang="en-GB" dirty="0"/>
          </a:p>
        </p:txBody>
      </p:sp>
      <p:sp>
        <p:nvSpPr>
          <p:cNvPr id="3" name="Content Placeholder 2">
            <a:extLst>
              <a:ext uri="{FF2B5EF4-FFF2-40B4-BE49-F238E27FC236}">
                <a16:creationId xmlns:a16="http://schemas.microsoft.com/office/drawing/2014/main" id="{80E62DD1-ED9B-49D0-ACC6-2BB75A59D267}"/>
              </a:ext>
            </a:extLst>
          </p:cNvPr>
          <p:cNvSpPr>
            <a:spLocks noGrp="1"/>
          </p:cNvSpPr>
          <p:nvPr>
            <p:ph idx="1"/>
          </p:nvPr>
        </p:nvSpPr>
        <p:spPr>
          <a:xfrm>
            <a:off x="628650" y="1825625"/>
            <a:ext cx="3871914" cy="4351338"/>
          </a:xfrm>
        </p:spPr>
        <p:txBody>
          <a:bodyPr>
            <a:normAutofit lnSpcReduction="10000"/>
          </a:bodyPr>
          <a:lstStyle/>
          <a:p>
            <a:r>
              <a:rPr lang="en-GB" dirty="0"/>
              <a:t>Know what the Qur’an is. </a:t>
            </a:r>
          </a:p>
          <a:p>
            <a:endParaRPr lang="en-GB" dirty="0"/>
          </a:p>
          <a:p>
            <a:endParaRPr lang="en-GB" dirty="0"/>
          </a:p>
          <a:p>
            <a:pPr marL="0" indent="0">
              <a:buNone/>
            </a:pPr>
            <a:r>
              <a:rPr lang="en-GB" dirty="0"/>
              <a:t>[A] How can we start doing </a:t>
            </a:r>
            <a:r>
              <a:rPr lang="en-GB" dirty="0" err="1"/>
              <a:t>tadabbur</a:t>
            </a:r>
            <a:r>
              <a:rPr lang="en-GB" dirty="0"/>
              <a:t>?</a:t>
            </a:r>
          </a:p>
          <a:p>
            <a:pPr marL="0" indent="0">
              <a:buNone/>
            </a:pPr>
            <a:endParaRPr lang="en-GB" dirty="0"/>
          </a:p>
          <a:p>
            <a:pPr marL="0" indent="0">
              <a:buNone/>
            </a:pPr>
            <a:endParaRPr lang="en-GB" dirty="0"/>
          </a:p>
          <a:p>
            <a:pPr marL="0" indent="0">
              <a:buNone/>
            </a:pPr>
            <a:r>
              <a:rPr lang="en-GB" dirty="0"/>
              <a:t>[A] Complete the worksheet</a:t>
            </a:r>
          </a:p>
          <a:p>
            <a:endParaRPr lang="en-GB" dirty="0"/>
          </a:p>
          <a:p>
            <a:endParaRPr lang="en-GB" dirty="0"/>
          </a:p>
        </p:txBody>
      </p:sp>
      <p:pic>
        <p:nvPicPr>
          <p:cNvPr id="4" name="Picture 3">
            <a:extLst>
              <a:ext uri="{FF2B5EF4-FFF2-40B4-BE49-F238E27FC236}">
                <a16:creationId xmlns:a16="http://schemas.microsoft.com/office/drawing/2014/main" id="{ABB49206-A03F-4AA2-9131-978FF22EA4DE}"/>
              </a:ext>
            </a:extLst>
          </p:cNvPr>
          <p:cNvPicPr>
            <a:picLocks noChangeAspect="1"/>
          </p:cNvPicPr>
          <p:nvPr/>
        </p:nvPicPr>
        <p:blipFill>
          <a:blip r:embed="rId3"/>
          <a:stretch>
            <a:fillRect/>
          </a:stretch>
        </p:blipFill>
        <p:spPr>
          <a:xfrm>
            <a:off x="4643438" y="0"/>
            <a:ext cx="4500563" cy="6858000"/>
          </a:xfrm>
          <a:prstGeom prst="rect">
            <a:avLst/>
          </a:prstGeom>
        </p:spPr>
      </p:pic>
      <p:pic>
        <p:nvPicPr>
          <p:cNvPr id="5" name="Content Placeholder 4">
            <a:extLst>
              <a:ext uri="{FF2B5EF4-FFF2-40B4-BE49-F238E27FC236}">
                <a16:creationId xmlns:a16="http://schemas.microsoft.com/office/drawing/2014/main" id="{CC857C2C-F7F8-4799-B5B7-27E59F0121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1753" y="5273172"/>
            <a:ext cx="1018809" cy="1219701"/>
          </a:xfrm>
          <a:prstGeom prst="rect">
            <a:avLst/>
          </a:prstGeom>
        </p:spPr>
      </p:pic>
    </p:spTree>
    <p:extLst>
      <p:ext uri="{BB962C8B-B14F-4D97-AF65-F5344CB8AC3E}">
        <p14:creationId xmlns:p14="http://schemas.microsoft.com/office/powerpoint/2010/main" val="40726319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27637</TotalTime>
  <Words>1233</Words>
  <Application>Microsoft Office PowerPoint</Application>
  <PresentationFormat>On-screen Show (4:3)</PresentationFormat>
  <Paragraphs>121</Paragraphs>
  <Slides>15</Slides>
  <Notes>10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15</vt:i4>
      </vt:variant>
    </vt:vector>
  </HeadingPairs>
  <TitlesOfParts>
    <vt:vector size="31" baseType="lpstr">
      <vt:lpstr>Roboto</vt:lpstr>
      <vt:lpstr>KFGQPC Uthman Taha Naskh</vt:lpstr>
      <vt:lpstr>Times New Roman</vt:lpstr>
      <vt:lpstr>Montserrat Medium</vt:lpstr>
      <vt:lpstr>Mulish SemiBold Italic</vt:lpstr>
      <vt:lpstr>Mulish</vt:lpstr>
      <vt:lpstr>Cabin Medium</vt:lpstr>
      <vt:lpstr>Courier New</vt:lpstr>
      <vt:lpstr>Calibri</vt:lpstr>
      <vt:lpstr>Mulish Light</vt:lpstr>
      <vt:lpstr>Sakkal Majalla</vt:lpstr>
      <vt:lpstr>KFGQPC Arabic Symbols 01</vt:lpstr>
      <vt:lpstr>Cabin</vt:lpstr>
      <vt:lpstr>Arial</vt:lpstr>
      <vt:lpstr>Calibri Light</vt:lpstr>
      <vt:lpstr>Office Theme</vt:lpstr>
      <vt:lpstr>Starter</vt:lpstr>
      <vt:lpstr>Lesson 3</vt:lpstr>
      <vt:lpstr>LOs</vt:lpstr>
      <vt:lpstr>Qur’an and Khushu‘</vt:lpstr>
      <vt:lpstr>PowerPoint Presentation</vt:lpstr>
      <vt:lpstr>Tartil</vt:lpstr>
      <vt:lpstr>Taghanni</vt:lpstr>
      <vt:lpstr>PowerPoint Presentation</vt:lpstr>
      <vt:lpstr>Tadabbur</vt:lpstr>
      <vt:lpstr>Tadabbur Tips</vt:lpstr>
      <vt:lpstr>Story Time</vt:lpstr>
      <vt:lpstr>PowerPoint Presentation</vt:lpstr>
      <vt:lpstr>The Adhkar Bank</vt:lpstr>
      <vt:lpstr>Plenary</vt:lpstr>
      <vt:lpstr>Practising What We’re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UH</dc:creator>
  <cp:lastModifiedBy>UH</cp:lastModifiedBy>
  <cp:revision>59</cp:revision>
  <dcterms:created xsi:type="dcterms:W3CDTF">2020-11-25T11:56:11Z</dcterms:created>
  <dcterms:modified xsi:type="dcterms:W3CDTF">2022-06-09T14:52:01Z</dcterms:modified>
</cp:coreProperties>
</file>