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ebp" ContentType="image/webp"/>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sldIdLst>
    <p:sldId id="321" r:id="rId2"/>
    <p:sldId id="279" r:id="rId3"/>
    <p:sldId id="306" r:id="rId4"/>
    <p:sldId id="315" r:id="rId5"/>
    <p:sldId id="312" r:id="rId6"/>
    <p:sldId id="322" r:id="rId7"/>
    <p:sldId id="314" r:id="rId8"/>
    <p:sldId id="316" r:id="rId9"/>
    <p:sldId id="310" r:id="rId10"/>
    <p:sldId id="317" r:id="rId11"/>
    <p:sldId id="318" r:id="rId12"/>
    <p:sldId id="319" r:id="rId13"/>
    <p:sldId id="290" r:id="rId14"/>
    <p:sldId id="293" r:id="rId15"/>
  </p:sldIdLst>
  <p:sldSz cx="9144000" cy="6858000" type="screen4x3"/>
  <p:notesSz cx="6858000" cy="9144000"/>
  <p:embeddedFontLst>
    <p:embeddedFont>
      <p:font typeface="(A) Arslan Wessam B" panose="03020402040406030203" pitchFamily="66" charset="-78"/>
      <p:regular r:id="rId17"/>
    </p:embeddedFont>
    <p:embeddedFont>
      <p:font typeface="Cabin" panose="00000500000000000000" pitchFamily="2" charset="0"/>
      <p:regular r:id="rId18"/>
      <p:bold r:id="rId19"/>
      <p:italic r:id="rId20"/>
      <p:boldItalic r:id="rId21"/>
    </p:embeddedFont>
    <p:embeddedFont>
      <p:font typeface="Cabin Medium" panose="00000600000000000000" pitchFamily="2" charset="0"/>
      <p:regular r:id="rId22"/>
      <p:italic r:id="rId23"/>
    </p:embeddedFont>
    <p:embeddedFont>
      <p:font typeface="Calibri" panose="020F0502020204030204" pitchFamily="34" charset="0"/>
      <p:regular r:id="rId24"/>
      <p:bold r:id="rId25"/>
    </p:embeddedFont>
    <p:embeddedFont>
      <p:font typeface="Calibri Light" panose="020F0302020204030204" pitchFamily="34" charset="0"/>
      <p:regular r:id="rId26"/>
    </p:embeddedFont>
    <p:embeddedFont>
      <p:font typeface="KFGQPC Arabic Symbols 01" panose="02000000000000000000" pitchFamily="2" charset="2"/>
      <p:regular r:id="rId27"/>
    </p:embeddedFont>
    <p:embeddedFont>
      <p:font typeface="KFGQPC Uthman Taha Naskh" panose="02000000000000000000" pitchFamily="2" charset="-78"/>
      <p:regular r:id="rId28"/>
      <p:bold r:id="rId29"/>
    </p:embeddedFont>
    <p:embeddedFont>
      <p:font typeface="Mulish Light" pitchFamily="2" charset="0"/>
      <p:regular r:id="rId30"/>
      <p:italic r:id="rId31"/>
    </p:embeddedFont>
    <p:embeddedFont>
      <p:font typeface="Sakkal Majalla" panose="02000000000000000000" pitchFamily="2" charset="-78"/>
      <p:regular r:id="rId32"/>
      <p:bold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7B7E"/>
    <a:srgbClr val="BA9674"/>
    <a:srgbClr val="3F5F55"/>
    <a:srgbClr val="216175"/>
    <a:srgbClr val="F6ABAF"/>
    <a:srgbClr val="EFB164"/>
    <a:srgbClr val="F2D2BE"/>
    <a:srgbClr val="014D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668" autoAdjust="0"/>
  </p:normalViewPr>
  <p:slideViewPr>
    <p:cSldViewPr snapToGrid="0">
      <p:cViewPr varScale="1">
        <p:scale>
          <a:sx n="53" d="100"/>
          <a:sy n="53" d="100"/>
        </p:scale>
        <p:origin x="227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45887-54B2-4734-807D-F2204D959812}" type="datetimeFigureOut">
              <a:rPr lang="en-GB" smtClean="0"/>
              <a:t>18/05/2022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66EDD-B9C2-46E4-8727-C4EA0228B052}" type="slidenum">
              <a:rPr lang="en-GB" smtClean="0"/>
              <a:t>‹#›</a:t>
            </a:fld>
            <a:endParaRPr lang="en-GB"/>
          </a:p>
        </p:txBody>
      </p:sp>
    </p:spTree>
    <p:extLst>
      <p:ext uri="{BB962C8B-B14F-4D97-AF65-F5344CB8AC3E}">
        <p14:creationId xmlns:p14="http://schemas.microsoft.com/office/powerpoint/2010/main" val="476214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two components of ibadah?</a:t>
            </a:r>
          </a:p>
          <a:p>
            <a:endParaRPr lang="en-US" dirty="0"/>
          </a:p>
          <a:p>
            <a:r>
              <a:rPr lang="en-US" dirty="0"/>
              <a:t>What is </a:t>
            </a:r>
            <a:r>
              <a:rPr lang="en-US" dirty="0" err="1"/>
              <a:t>khushu</a:t>
            </a:r>
            <a:r>
              <a:rPr lang="en-US" dirty="0"/>
              <a:t>?</a:t>
            </a:r>
          </a:p>
          <a:p>
            <a:endParaRPr lang="en-US" dirty="0"/>
          </a:p>
          <a:p>
            <a:r>
              <a:rPr lang="en-US" dirty="0"/>
              <a:t>What is </a:t>
            </a:r>
            <a:r>
              <a:rPr lang="en-US" dirty="0" err="1"/>
              <a:t>ihsan</a:t>
            </a:r>
            <a:r>
              <a:rPr lang="en-US" dirty="0"/>
              <a:t>?</a:t>
            </a:r>
          </a:p>
          <a:p>
            <a:endParaRPr lang="en-US" dirty="0"/>
          </a:p>
          <a:p>
            <a:r>
              <a:rPr lang="en-US" dirty="0"/>
              <a:t>Tell learners there will be a class quiz today.</a:t>
            </a:r>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1</a:t>
            </a:fld>
            <a:endParaRPr lang="en-GB"/>
          </a:p>
        </p:txBody>
      </p:sp>
    </p:spTree>
    <p:extLst>
      <p:ext uri="{BB962C8B-B14F-4D97-AF65-F5344CB8AC3E}">
        <p14:creationId xmlns:p14="http://schemas.microsoft.com/office/powerpoint/2010/main" val="4077386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dirty="0">
              <a:effectLst/>
              <a:latin typeface="Calibri Light" panose="020F03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B866EDD-B9C2-46E4-8727-C4EA0228B052}" type="slidenum">
              <a:rPr lang="en-GB" smtClean="0"/>
              <a:t>13</a:t>
            </a:fld>
            <a:endParaRPr lang="en-GB"/>
          </a:p>
        </p:txBody>
      </p:sp>
    </p:spTree>
    <p:extLst>
      <p:ext uri="{BB962C8B-B14F-4D97-AF65-F5344CB8AC3E}">
        <p14:creationId xmlns:p14="http://schemas.microsoft.com/office/powerpoint/2010/main" val="359606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Pray Salah al-</a:t>
            </a:r>
            <a:r>
              <a:rPr lang="en-GB" dirty="0" err="1"/>
              <a:t>Duha</a:t>
            </a:r>
            <a:r>
              <a:rPr lang="en-GB" dirty="0"/>
              <a:t>/upcoming </a:t>
            </a:r>
            <a:r>
              <a:rPr lang="en-GB" dirty="0" err="1"/>
              <a:t>fard</a:t>
            </a:r>
            <a:r>
              <a:rPr lang="en-GB" dirty="0"/>
              <a:t> prayer/2 </a:t>
            </a:r>
            <a:r>
              <a:rPr lang="en-GB" dirty="0" err="1"/>
              <a:t>rak’ah</a:t>
            </a:r>
            <a:r>
              <a:rPr lang="en-GB" dirty="0"/>
              <a:t> </a:t>
            </a:r>
            <a:r>
              <a:rPr lang="en-GB" dirty="0" err="1"/>
              <a:t>nafl</a:t>
            </a:r>
            <a:r>
              <a:rPr lang="en-GB" dirty="0"/>
              <a:t> etc with a full focus on Allah, and try to practice something we </a:t>
            </a:r>
            <a:r>
              <a:rPr lang="en-GB"/>
              <a:t>have learnt today.</a:t>
            </a:r>
          </a:p>
        </p:txBody>
      </p:sp>
      <p:sp>
        <p:nvSpPr>
          <p:cNvPr id="4" name="Slide Number Placeholder 3"/>
          <p:cNvSpPr>
            <a:spLocks noGrp="1"/>
          </p:cNvSpPr>
          <p:nvPr>
            <p:ph type="sldNum" sz="quarter" idx="5"/>
          </p:nvPr>
        </p:nvSpPr>
        <p:spPr/>
        <p:txBody>
          <a:bodyPr/>
          <a:lstStyle/>
          <a:p>
            <a:fld id="{9B866EDD-B9C2-46E4-8727-C4EA0228B052}" type="slidenum">
              <a:rPr lang="en-GB" smtClean="0"/>
              <a:t>14</a:t>
            </a:fld>
            <a:endParaRPr lang="en-GB"/>
          </a:p>
        </p:txBody>
      </p:sp>
    </p:spTree>
    <p:extLst>
      <p:ext uri="{BB962C8B-B14F-4D97-AF65-F5344CB8AC3E}">
        <p14:creationId xmlns:p14="http://schemas.microsoft.com/office/powerpoint/2010/main" val="1039213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1F20"/>
                </a:solidFill>
                <a:effectLst/>
                <a:latin typeface="Times New Roman" panose="02020603050405020304" pitchFamily="18" charset="0"/>
                <a:ea typeface="Times New Roman" panose="02020603050405020304" pitchFamily="18" charset="0"/>
              </a:rPr>
              <a:t>Whilst</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its </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outer dimension is to purify the body’s various parts from physical dirt, its inner</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dimension</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is</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to</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purify</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yourself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from</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‘dirt’</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sins.</a:t>
            </a:r>
          </a:p>
          <a:p>
            <a:r>
              <a:rPr lang="en-US" sz="1800" dirty="0">
                <a:solidFill>
                  <a:srgbClr val="231F20"/>
                </a:solidFill>
                <a:effectLst/>
                <a:latin typeface="Times New Roman" panose="02020603050405020304" pitchFamily="18" charset="0"/>
                <a:ea typeface="Times New Roman" panose="02020603050405020304" pitchFamily="18" charset="0"/>
              </a:rPr>
              <a:t>The Messenger of Allah g said, “Whoever performs </a:t>
            </a:r>
            <a:r>
              <a:rPr lang="en-US" sz="1800" dirty="0" err="1">
                <a:solidFill>
                  <a:srgbClr val="231F20"/>
                </a:solidFill>
                <a:effectLst/>
                <a:latin typeface="Times New Roman" panose="02020603050405020304" pitchFamily="18" charset="0"/>
                <a:ea typeface="Times New Roman" panose="02020603050405020304" pitchFamily="18" charset="0"/>
              </a:rPr>
              <a:t>wuḍū</a:t>
            </a:r>
            <a:r>
              <a:rPr lang="en-US" sz="1800" dirty="0">
                <a:solidFill>
                  <a:srgbClr val="231F20"/>
                </a:solidFill>
                <a:effectLst/>
                <a:latin typeface="Times New Roman" panose="02020603050405020304" pitchFamily="18" charset="0"/>
                <a:ea typeface="Times New Roman" panose="02020603050405020304" pitchFamily="18" charset="0"/>
              </a:rPr>
              <a:t>’, and does so in an</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excellent manner, his sins will leave from his body, even coming out from under</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his nails”</a:t>
            </a:r>
            <a:r>
              <a:rPr lang="en-US" sz="180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(Muslim).</a:t>
            </a:r>
            <a:r>
              <a:rPr lang="en-US" sz="1800" spc="5" dirty="0">
                <a:solidFill>
                  <a:srgbClr val="231F20"/>
                </a:solidFill>
                <a:effectLst/>
                <a:latin typeface="Times New Roman" panose="02020603050405020304" pitchFamily="18" charset="0"/>
                <a:ea typeface="Times New Roman" panose="02020603050405020304" pitchFamily="18" charset="0"/>
              </a:rPr>
              <a:t> </a:t>
            </a:r>
          </a:p>
          <a:p>
            <a:endParaRPr lang="en-US" sz="1800" spc="5" dirty="0">
              <a:solidFill>
                <a:srgbClr val="231F20"/>
              </a:solidFill>
              <a:effectLst/>
              <a:latin typeface="Times New Roman" panose="02020603050405020304" pitchFamily="18" charset="0"/>
            </a:endParaRPr>
          </a:p>
          <a:p>
            <a:r>
              <a:rPr lang="en-US" sz="1800" dirty="0">
                <a:solidFill>
                  <a:srgbClr val="231F20"/>
                </a:solidFill>
                <a:effectLst/>
                <a:latin typeface="Times New Roman" panose="02020603050405020304" pitchFamily="18" charset="0"/>
                <a:ea typeface="Times New Roman" panose="02020603050405020304" pitchFamily="18" charset="0"/>
              </a:rPr>
              <a:t>If you are going to meet an important leader or king, you will make sure that you</a:t>
            </a:r>
            <a:r>
              <a:rPr lang="en-US" sz="1800" spc="-2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are</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prepared.</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will</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shower,</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perfume</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wear</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smartest</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clothes.</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When</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preparing for ṣalāh, you are actually preparing to meet the King of all kings:</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Allah</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b</a:t>
            </a:r>
            <a:r>
              <a:rPr lang="en-US" sz="1800" spc="-7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Himself.</a:t>
            </a:r>
            <a:r>
              <a:rPr lang="en-US" sz="1800" spc="-10" dirty="0">
                <a:solidFill>
                  <a:srgbClr val="231F20"/>
                </a:solidFill>
                <a:effectLst/>
                <a:latin typeface="Times New Roman" panose="02020603050405020304" pitchFamily="18" charset="0"/>
                <a:ea typeface="Times New Roman" panose="02020603050405020304" pitchFamily="18" charset="0"/>
              </a:rPr>
              <a:t> </a:t>
            </a:r>
          </a:p>
          <a:p>
            <a:endParaRPr lang="en-US" sz="1800" spc="-10" dirty="0">
              <a:solidFill>
                <a:srgbClr val="231F20"/>
              </a:solidFill>
              <a:effectLst/>
              <a:latin typeface="Times New Roman" panose="02020603050405020304" pitchFamily="18" charset="0"/>
            </a:endParaRPr>
          </a:p>
          <a:p>
            <a:r>
              <a:rPr lang="en-US" sz="1800" dirty="0">
                <a:solidFill>
                  <a:srgbClr val="231F20"/>
                </a:solidFill>
                <a:effectLst/>
                <a:latin typeface="Times New Roman" panose="02020603050405020304" pitchFamily="18" charset="0"/>
                <a:ea typeface="Times New Roman" panose="02020603050405020304" pitchFamily="18" charset="0"/>
              </a:rPr>
              <a:t>Whilst turning your face in the direction of the </a:t>
            </a:r>
            <a:r>
              <a:rPr lang="en-US" sz="1800" dirty="0" err="1">
                <a:solidFill>
                  <a:srgbClr val="231F20"/>
                </a:solidFill>
                <a:effectLst/>
                <a:latin typeface="Times New Roman" panose="02020603050405020304" pitchFamily="18" charset="0"/>
                <a:ea typeface="Times New Roman" panose="02020603050405020304" pitchFamily="18" charset="0"/>
              </a:rPr>
              <a:t>Kaʿbah</a:t>
            </a:r>
            <a:r>
              <a:rPr lang="en-US" sz="1800" dirty="0">
                <a:solidFill>
                  <a:srgbClr val="231F20"/>
                </a:solidFill>
                <a:effectLst/>
                <a:latin typeface="Times New Roman" panose="02020603050405020304" pitchFamily="18" charset="0"/>
                <a:ea typeface="Times New Roman" panose="02020603050405020304" pitchFamily="18" charset="0"/>
              </a:rPr>
              <a:t>, simultaneously turn</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 heart towards the Lord of the </a:t>
            </a:r>
            <a:r>
              <a:rPr lang="en-US" sz="1800" dirty="0" err="1">
                <a:solidFill>
                  <a:srgbClr val="231F20"/>
                </a:solidFill>
                <a:effectLst/>
                <a:latin typeface="Times New Roman" panose="02020603050405020304" pitchFamily="18" charset="0"/>
                <a:ea typeface="Times New Roman" panose="02020603050405020304" pitchFamily="18" charset="0"/>
              </a:rPr>
              <a:t>Kaʿbah</a:t>
            </a:r>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4</a:t>
            </a:fld>
            <a:endParaRPr lang="en-GB"/>
          </a:p>
        </p:txBody>
      </p:sp>
    </p:spTree>
    <p:extLst>
      <p:ext uri="{BB962C8B-B14F-4D97-AF65-F5344CB8AC3E}">
        <p14:creationId xmlns:p14="http://schemas.microsoft.com/office/powerpoint/2010/main" val="399679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1F20"/>
                </a:solidFill>
                <a:effectLst/>
                <a:latin typeface="Times New Roman" panose="02020603050405020304" pitchFamily="18" charset="0"/>
                <a:ea typeface="Times New Roman" panose="02020603050405020304" pitchFamily="18" charset="0"/>
              </a:rPr>
              <a:t>When</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soldiers</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or</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opponents</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surrender,</a:t>
            </a:r>
            <a:r>
              <a:rPr lang="en-US" sz="1800" spc="1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they</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will</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raise</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their</a:t>
            </a:r>
            <a:r>
              <a:rPr lang="en-US" sz="1800" spc="1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hands,</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as</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if</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say</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‘You’ve</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got</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me.</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I’m</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yours!’</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Similarly,</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raising</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hands</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ṣalāh</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is</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physical</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manifestation</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of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your</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surrender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Allah</a:t>
            </a:r>
            <a:r>
              <a:rPr lang="en-US" sz="1800" spc="-50" dirty="0">
                <a:solidFill>
                  <a:srgbClr val="231F20"/>
                </a:solidFill>
                <a:effectLst/>
                <a:latin typeface="Times New Roman" panose="02020603050405020304" pitchFamily="18" charset="0"/>
                <a:ea typeface="Times New Roman" panose="02020603050405020304" pitchFamily="18" charset="0"/>
              </a:rPr>
              <a:t> </a:t>
            </a:r>
          </a:p>
          <a:p>
            <a:endParaRPr lang="en-US" sz="1800" spc="-50" dirty="0">
              <a:solidFill>
                <a:srgbClr val="231F2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5" dirty="0">
                <a:solidFill>
                  <a:srgbClr val="231F20"/>
                </a:solidFill>
                <a:effectLst/>
                <a:latin typeface="Times New Roman" panose="02020603050405020304" pitchFamily="18" charset="0"/>
                <a:ea typeface="Times New Roman" panose="02020603050405020304" pitchFamily="18" charset="0"/>
              </a:rPr>
              <a:t>As</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you</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raise</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hands,</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throw</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world</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behind</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get</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ready</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converse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with</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Creator.</a:t>
            </a:r>
            <a:endParaRPr lang="en-GB" sz="1800" dirty="0">
              <a:effectLst/>
              <a:latin typeface="Times New Roman" panose="02020603050405020304" pitchFamily="18" charset="0"/>
              <a:ea typeface="Times New Roman" panose="02020603050405020304" pitchFamily="18" charset="0"/>
            </a:endParaRPr>
          </a:p>
          <a:p>
            <a:endParaRPr lang="en-US" sz="1800" spc="-50" dirty="0">
              <a:solidFill>
                <a:srgbClr val="231F20"/>
              </a:solidFill>
              <a:effectLst/>
              <a:latin typeface="Times New Roman" panose="02020603050405020304" pitchFamily="18" charset="0"/>
            </a:endParaRPr>
          </a:p>
          <a:p>
            <a:r>
              <a:rPr lang="en-US" sz="1800" spc="-50" dirty="0">
                <a:solidFill>
                  <a:srgbClr val="231F20"/>
                </a:solidFill>
                <a:effectLst/>
                <a:latin typeface="Times New Roman" panose="02020603050405020304" pitchFamily="18" charset="0"/>
              </a:rPr>
              <a:t>In Arabic, you may say: Zayd is bigger than </a:t>
            </a:r>
            <a:r>
              <a:rPr lang="en-US" sz="1800" spc="-50" dirty="0" err="1">
                <a:solidFill>
                  <a:srgbClr val="231F20"/>
                </a:solidFill>
                <a:effectLst/>
                <a:latin typeface="Times New Roman" panose="02020603050405020304" pitchFamily="18" charset="0"/>
              </a:rPr>
              <a:t>Maḥmūd</a:t>
            </a:r>
            <a:r>
              <a:rPr lang="en-US" sz="1800" spc="-50" dirty="0">
                <a:solidFill>
                  <a:srgbClr val="231F20"/>
                </a:solidFill>
                <a:effectLst/>
                <a:latin typeface="Times New Roman" panose="02020603050405020304" pitchFamily="18" charset="0"/>
              </a:rPr>
              <a:t> (</a:t>
            </a:r>
            <a:r>
              <a:rPr lang="ar-IQ" sz="1800" spc="-50" dirty="0">
                <a:solidFill>
                  <a:srgbClr val="231F20"/>
                </a:solidFill>
                <a:effectLst/>
                <a:latin typeface="Times New Roman" panose="02020603050405020304" pitchFamily="18" charset="0"/>
              </a:rPr>
              <a:t>ممود من أكب زيد). </a:t>
            </a:r>
            <a:r>
              <a:rPr lang="en-US" sz="1800" spc="-50" dirty="0">
                <a:solidFill>
                  <a:srgbClr val="231F20"/>
                </a:solidFill>
                <a:effectLst/>
                <a:latin typeface="Times New Roman" panose="02020603050405020304" pitchFamily="18" charset="0"/>
              </a:rPr>
              <a:t>Here we say </a:t>
            </a:r>
            <a:r>
              <a:rPr lang="en-US" sz="1800" spc="-50" dirty="0" err="1">
                <a:solidFill>
                  <a:srgbClr val="231F20"/>
                </a:solidFill>
                <a:effectLst/>
                <a:latin typeface="Times New Roman" panose="02020603050405020304" pitchFamily="18" charset="0"/>
              </a:rPr>
              <a:t>Allāhu</a:t>
            </a:r>
            <a:r>
              <a:rPr lang="en-US" sz="1800" spc="-50" dirty="0">
                <a:solidFill>
                  <a:srgbClr val="231F20"/>
                </a:solidFill>
                <a:effectLst/>
                <a:latin typeface="Times New Roman" panose="02020603050405020304" pitchFamily="18" charset="0"/>
              </a:rPr>
              <a:t> Akbar, hence, Allah b is greater than … Thus, what He is greater</a:t>
            </a:r>
          </a:p>
          <a:p>
            <a:r>
              <a:rPr lang="en-US" sz="1800" spc="-50" dirty="0">
                <a:solidFill>
                  <a:srgbClr val="231F20"/>
                </a:solidFill>
                <a:effectLst/>
                <a:latin typeface="Times New Roman" panose="02020603050405020304" pitchFamily="18" charset="0"/>
              </a:rPr>
              <a:t>than has not been specified. This lack of specification (also known as ellipsis) indicates that Allah b is greater than everything.</a:t>
            </a:r>
          </a:p>
          <a:p>
            <a:r>
              <a:rPr lang="en-US" sz="1800" spc="-5" dirty="0">
                <a:solidFill>
                  <a:srgbClr val="231F20"/>
                </a:solidFill>
                <a:effectLst/>
                <a:latin typeface="Times New Roman" panose="02020603050405020304" pitchFamily="18" charset="0"/>
                <a:ea typeface="Times New Roman" panose="02020603050405020304" pitchFamily="18" charset="0"/>
              </a:rPr>
              <a:t>Allah b is Greater than anything we can </a:t>
            </a:r>
            <a:r>
              <a:rPr lang="en-US" sz="1800" dirty="0">
                <a:solidFill>
                  <a:srgbClr val="231F20"/>
                </a:solidFill>
                <a:effectLst/>
                <a:latin typeface="Times New Roman" panose="02020603050405020304" pitchFamily="18" charset="0"/>
                <a:ea typeface="Times New Roman" panose="02020603050405020304" pitchFamily="18" charset="0"/>
              </a:rPr>
              <a:t>imagine. </a:t>
            </a:r>
          </a:p>
          <a:p>
            <a:endParaRPr lang="en-US" sz="1800" spc="-50" dirty="0">
              <a:solidFill>
                <a:srgbClr val="231F2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Times New Roman" panose="02020603050405020304" pitchFamily="18" charset="0"/>
                <a:ea typeface="Times New Roman" panose="02020603050405020304" pitchFamily="18" charset="0"/>
              </a:rPr>
              <a:t>Each</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time</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utter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words</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t>
            </a:r>
            <a:r>
              <a:rPr lang="en-US" sz="1800" dirty="0" err="1">
                <a:solidFill>
                  <a:srgbClr val="231F20"/>
                </a:solidFill>
                <a:effectLst/>
                <a:latin typeface="Times New Roman" panose="02020603050405020304" pitchFamily="18" charset="0"/>
                <a:ea typeface="Times New Roman" panose="02020603050405020304" pitchFamily="18" charset="0"/>
              </a:rPr>
              <a:t>Allāhu</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Akbar’,</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remind</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yourself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Greatness</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2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Allah and say: Allah is Greater… He is greater than me, greater than my desires,</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greater than my loved ones, greater than my hobbies, greater than the most</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powerful</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armies</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empires,</a:t>
            </a:r>
            <a:r>
              <a:rPr lang="en-US" sz="1800" spc="-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greater</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than</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everything.</a:t>
            </a:r>
            <a:endParaRPr lang="en-GB" sz="1800" dirty="0">
              <a:solidFill>
                <a:schemeClr val="tx1"/>
              </a:solidFill>
              <a:effectLst/>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tx1"/>
              </a:solidFill>
              <a:effectLst/>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tx1"/>
              </a:solidFill>
              <a:effectLst/>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Why</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do</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you</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fold</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your</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hands</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and</a:t>
            </a:r>
            <a:r>
              <a:rPr lang="en-US" sz="1800" spc="-6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place</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them</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over</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each</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other?</a:t>
            </a:r>
            <a:endParaRPr lang="en-GB" sz="1800" dirty="0">
              <a:effectLst/>
              <a:latin typeface="Times New Roman" panose="02020603050405020304" pitchFamily="18" charset="0"/>
              <a:ea typeface="Times New Roman" panose="02020603050405020304" pitchFamily="18" charset="0"/>
            </a:endParaRPr>
          </a:p>
          <a:p>
            <a:pPr>
              <a:spcBef>
                <a:spcPts val="40"/>
              </a:spcBef>
            </a:pPr>
            <a:endPar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40"/>
              </a:spcBef>
            </a:pPr>
            <a:r>
              <a:rPr lang="en-US" sz="1800" dirty="0">
                <a:solidFill>
                  <a:srgbClr val="231F20"/>
                </a:solidFill>
                <a:effectLst/>
                <a:latin typeface="Times New Roman" panose="02020603050405020304" pitchFamily="18" charset="0"/>
                <a:ea typeface="Times New Roman" panose="02020603050405020304" pitchFamily="18" charset="0"/>
              </a:rPr>
              <a:t>Imagine</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walk</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into</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palace</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see</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two</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groups</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people:</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one</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group</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have</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their hands on their hips, eyes roaming around everywhere, whilst the second</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group have their hands neatly clasped together and are respectfully looking</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down. Seeing this, you would easily identify those who are royalty and those</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who</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are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slaves.</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Similarly,</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as</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are</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slave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standing</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front</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Allah,</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placing</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one</a:t>
            </a:r>
            <a:r>
              <a:rPr lang="en-US" sz="1800" spc="-6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hand</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on</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6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other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respectfully</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err="1">
                <a:solidFill>
                  <a:srgbClr val="231F20"/>
                </a:solidFill>
                <a:effectLst/>
                <a:latin typeface="Times New Roman" panose="02020603050405020304" pitchFamily="18" charset="0"/>
                <a:ea typeface="Times New Roman" panose="02020603050405020304" pitchFamily="18" charset="0"/>
              </a:rPr>
              <a:t>symbolises</a:t>
            </a:r>
            <a:r>
              <a:rPr lang="en-US" sz="1800" spc="-6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humility</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front</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Him.</a:t>
            </a:r>
            <a:endParaRPr lang="en-GB" sz="1800" dirty="0">
              <a:effectLst/>
              <a:latin typeface="Times New Roman" panose="02020603050405020304" pitchFamily="18" charset="0"/>
              <a:ea typeface="Times New Roman" panose="02020603050405020304" pitchFamily="18" charset="0"/>
            </a:endParaRPr>
          </a:p>
          <a:p>
            <a:endParaRPr lang="en-US" sz="1800" spc="-50" dirty="0">
              <a:solidFill>
                <a:srgbClr val="231F20"/>
              </a:solidFill>
              <a:effectLst/>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5</a:t>
            </a:fld>
            <a:endParaRPr lang="en-GB"/>
          </a:p>
        </p:txBody>
      </p:sp>
    </p:spTree>
    <p:extLst>
      <p:ext uri="{BB962C8B-B14F-4D97-AF65-F5344CB8AC3E}">
        <p14:creationId xmlns:p14="http://schemas.microsoft.com/office/powerpoint/2010/main" val="4222102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31F20"/>
                </a:solidFill>
                <a:effectLst/>
                <a:latin typeface="Times New Roman" panose="02020603050405020304" pitchFamily="18" charset="0"/>
                <a:ea typeface="Times New Roman" panose="02020603050405020304" pitchFamily="18" charset="0"/>
              </a:rPr>
              <a:t>When</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soldiers</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or</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opponents</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surrender,</a:t>
            </a:r>
            <a:r>
              <a:rPr lang="en-US" sz="1800" spc="1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they</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will</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raise</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their</a:t>
            </a:r>
            <a:r>
              <a:rPr lang="en-US" sz="1800" spc="1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hands,</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as</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if</a:t>
            </a:r>
            <a:r>
              <a:rPr lang="en-US" sz="1800" spc="1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say</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‘You’ve</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got</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me.</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I’m</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yours!’</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Similarly,</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raising</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hands</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ṣalāh</a:t>
            </a:r>
            <a:r>
              <a:rPr lang="en-US" sz="1800" spc="-1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is</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physical</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manifestation</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of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your</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surrender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Allah</a:t>
            </a:r>
            <a:r>
              <a:rPr lang="en-US" sz="1800" spc="-50" dirty="0">
                <a:solidFill>
                  <a:srgbClr val="231F20"/>
                </a:solidFill>
                <a:effectLst/>
                <a:latin typeface="Times New Roman" panose="02020603050405020304" pitchFamily="18" charset="0"/>
                <a:ea typeface="Times New Roman" panose="02020603050405020304" pitchFamily="18" charset="0"/>
              </a:rPr>
              <a:t> </a:t>
            </a:r>
          </a:p>
          <a:p>
            <a:endParaRPr lang="en-US" sz="1800" spc="-50" dirty="0">
              <a:solidFill>
                <a:srgbClr val="231F2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spc="-5" dirty="0">
                <a:solidFill>
                  <a:srgbClr val="231F20"/>
                </a:solidFill>
                <a:effectLst/>
                <a:latin typeface="Times New Roman" panose="02020603050405020304" pitchFamily="18" charset="0"/>
                <a:ea typeface="Times New Roman" panose="02020603050405020304" pitchFamily="18" charset="0"/>
              </a:rPr>
              <a:t>As</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you</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raise</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hands,</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throw</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world</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behind</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get</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ready</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converse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with</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Creator.</a:t>
            </a:r>
            <a:endParaRPr lang="en-GB" sz="1800" dirty="0">
              <a:effectLst/>
              <a:latin typeface="Times New Roman" panose="02020603050405020304" pitchFamily="18" charset="0"/>
              <a:ea typeface="Times New Roman" panose="02020603050405020304" pitchFamily="18" charset="0"/>
            </a:endParaRPr>
          </a:p>
          <a:p>
            <a:endParaRPr lang="en-US" sz="1800" spc="-50" dirty="0">
              <a:solidFill>
                <a:srgbClr val="231F20"/>
              </a:solidFill>
              <a:effectLst/>
              <a:latin typeface="Times New Roman" panose="02020603050405020304" pitchFamily="18" charset="0"/>
            </a:endParaRPr>
          </a:p>
          <a:p>
            <a:r>
              <a:rPr lang="en-US" sz="1800" spc="-50" dirty="0">
                <a:solidFill>
                  <a:srgbClr val="231F20"/>
                </a:solidFill>
                <a:effectLst/>
                <a:latin typeface="Times New Roman" panose="02020603050405020304" pitchFamily="18" charset="0"/>
              </a:rPr>
              <a:t>In Arabic, you may say: Zayd is bigger than </a:t>
            </a:r>
            <a:r>
              <a:rPr lang="en-US" sz="1800" spc="-50" dirty="0" err="1">
                <a:solidFill>
                  <a:srgbClr val="231F20"/>
                </a:solidFill>
                <a:effectLst/>
                <a:latin typeface="Times New Roman" panose="02020603050405020304" pitchFamily="18" charset="0"/>
              </a:rPr>
              <a:t>Maḥmūd</a:t>
            </a:r>
            <a:r>
              <a:rPr lang="en-US" sz="1800" spc="-50" dirty="0">
                <a:solidFill>
                  <a:srgbClr val="231F20"/>
                </a:solidFill>
                <a:effectLst/>
                <a:latin typeface="Times New Roman" panose="02020603050405020304" pitchFamily="18" charset="0"/>
              </a:rPr>
              <a:t> (</a:t>
            </a:r>
            <a:r>
              <a:rPr lang="ar-IQ" sz="1800" spc="-50" dirty="0">
                <a:solidFill>
                  <a:srgbClr val="231F20"/>
                </a:solidFill>
                <a:effectLst/>
                <a:latin typeface="Times New Roman" panose="02020603050405020304" pitchFamily="18" charset="0"/>
              </a:rPr>
              <a:t>ممود من أكب زيد). </a:t>
            </a:r>
            <a:r>
              <a:rPr lang="en-US" sz="1800" spc="-50" dirty="0">
                <a:solidFill>
                  <a:srgbClr val="231F20"/>
                </a:solidFill>
                <a:effectLst/>
                <a:latin typeface="Times New Roman" panose="02020603050405020304" pitchFamily="18" charset="0"/>
              </a:rPr>
              <a:t>Here we say </a:t>
            </a:r>
            <a:r>
              <a:rPr lang="en-US" sz="1800" spc="-50" dirty="0" err="1">
                <a:solidFill>
                  <a:srgbClr val="231F20"/>
                </a:solidFill>
                <a:effectLst/>
                <a:latin typeface="Times New Roman" panose="02020603050405020304" pitchFamily="18" charset="0"/>
              </a:rPr>
              <a:t>Allāhu</a:t>
            </a:r>
            <a:r>
              <a:rPr lang="en-US" sz="1800" spc="-50" dirty="0">
                <a:solidFill>
                  <a:srgbClr val="231F20"/>
                </a:solidFill>
                <a:effectLst/>
                <a:latin typeface="Times New Roman" panose="02020603050405020304" pitchFamily="18" charset="0"/>
              </a:rPr>
              <a:t> Akbar, hence, Allah b is greater than … Thus, what He is greater</a:t>
            </a:r>
          </a:p>
          <a:p>
            <a:r>
              <a:rPr lang="en-US" sz="1800" spc="-50" dirty="0">
                <a:solidFill>
                  <a:srgbClr val="231F20"/>
                </a:solidFill>
                <a:effectLst/>
                <a:latin typeface="Times New Roman" panose="02020603050405020304" pitchFamily="18" charset="0"/>
              </a:rPr>
              <a:t>than has not been specified. This lack of specification (also known as ellipsis) indicates that Allah b is greater than everything.</a:t>
            </a:r>
          </a:p>
          <a:p>
            <a:r>
              <a:rPr lang="en-US" sz="1800" spc="-5" dirty="0">
                <a:solidFill>
                  <a:srgbClr val="231F20"/>
                </a:solidFill>
                <a:effectLst/>
                <a:latin typeface="Times New Roman" panose="02020603050405020304" pitchFamily="18" charset="0"/>
                <a:ea typeface="Times New Roman" panose="02020603050405020304" pitchFamily="18" charset="0"/>
              </a:rPr>
              <a:t>Allah b is Greater than anything we can </a:t>
            </a:r>
            <a:r>
              <a:rPr lang="en-US" sz="1800" dirty="0">
                <a:solidFill>
                  <a:srgbClr val="231F20"/>
                </a:solidFill>
                <a:effectLst/>
                <a:latin typeface="Times New Roman" panose="02020603050405020304" pitchFamily="18" charset="0"/>
                <a:ea typeface="Times New Roman" panose="02020603050405020304" pitchFamily="18" charset="0"/>
              </a:rPr>
              <a:t>imagine. </a:t>
            </a:r>
          </a:p>
          <a:p>
            <a:endParaRPr lang="en-US" sz="1800" spc="-50" dirty="0">
              <a:solidFill>
                <a:srgbClr val="231F2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Times New Roman" panose="02020603050405020304" pitchFamily="18" charset="0"/>
                <a:ea typeface="Times New Roman" panose="02020603050405020304" pitchFamily="18" charset="0"/>
              </a:rPr>
              <a:t>Each</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time</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utter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words</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t>
            </a:r>
            <a:r>
              <a:rPr lang="en-US" sz="1800" dirty="0" err="1">
                <a:solidFill>
                  <a:srgbClr val="231F20"/>
                </a:solidFill>
                <a:effectLst/>
                <a:latin typeface="Times New Roman" panose="02020603050405020304" pitchFamily="18" charset="0"/>
                <a:ea typeface="Times New Roman" panose="02020603050405020304" pitchFamily="18" charset="0"/>
              </a:rPr>
              <a:t>Allāhu</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Akbar’,</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remind</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yourself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Greatness</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2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Allah and say: Allah is Greater… He is greater than me, greater than my desires,</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greater than my loved ones, greater than my hobbies, greater than the most</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powerful</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armies</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empires,</a:t>
            </a:r>
            <a:r>
              <a:rPr lang="en-US" sz="1800" spc="-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greater</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than</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everything.</a:t>
            </a:r>
            <a:endParaRPr lang="en-GB" sz="1800" dirty="0">
              <a:solidFill>
                <a:schemeClr val="tx1"/>
              </a:solidFill>
              <a:effectLst/>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tx1"/>
              </a:solidFill>
              <a:effectLst/>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tx1"/>
              </a:solidFill>
              <a:effectLst/>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Why</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do</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you</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fold</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your</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hands</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and</a:t>
            </a:r>
            <a:r>
              <a:rPr lang="en-US" sz="1800" spc="-6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place</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them</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over</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each</a:t>
            </a:r>
            <a:r>
              <a:rPr lang="en-US" sz="1800" spc="-65"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rPr>
              <a:t>other?</a:t>
            </a:r>
            <a:endParaRPr lang="en-GB" sz="1800" dirty="0">
              <a:effectLst/>
              <a:latin typeface="Times New Roman" panose="02020603050405020304" pitchFamily="18" charset="0"/>
              <a:ea typeface="Times New Roman" panose="02020603050405020304" pitchFamily="18" charset="0"/>
            </a:endParaRPr>
          </a:p>
          <a:p>
            <a:pPr>
              <a:spcBef>
                <a:spcPts val="40"/>
              </a:spcBef>
            </a:pPr>
            <a:endParaRPr lang="en-US" sz="1800" dirty="0">
              <a:solidFill>
                <a:srgbClr val="231F20"/>
              </a:solidFill>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40"/>
              </a:spcBef>
            </a:pPr>
            <a:r>
              <a:rPr lang="en-US" sz="1800" dirty="0">
                <a:solidFill>
                  <a:srgbClr val="231F20"/>
                </a:solidFill>
                <a:effectLst/>
                <a:latin typeface="Times New Roman" panose="02020603050405020304" pitchFamily="18" charset="0"/>
                <a:ea typeface="Times New Roman" panose="02020603050405020304" pitchFamily="18" charset="0"/>
              </a:rPr>
              <a:t>Imagine</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walk</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into</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palace</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see</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two</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groups</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people:</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one</a:t>
            </a:r>
            <a:r>
              <a:rPr lang="en-US" sz="1800" spc="-1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group</a:t>
            </a:r>
            <a:r>
              <a:rPr lang="en-US" sz="1800" spc="-2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have</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their hands on their hips, eyes roaming around everywhere, whilst the second</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group have their hands neatly clasped together and are respectfully looking</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down. Seeing this, you would easily identify those who are royalty and those</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who</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are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slaves.</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Similarly,</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as</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are</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slave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standing</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front</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Allah,</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placing</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one</a:t>
            </a:r>
            <a:r>
              <a:rPr lang="en-US" sz="1800" spc="-6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hand</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on</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6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other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respectfully</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err="1">
                <a:solidFill>
                  <a:srgbClr val="231F20"/>
                </a:solidFill>
                <a:effectLst/>
                <a:latin typeface="Times New Roman" panose="02020603050405020304" pitchFamily="18" charset="0"/>
                <a:ea typeface="Times New Roman" panose="02020603050405020304" pitchFamily="18" charset="0"/>
              </a:rPr>
              <a:t>symbolises</a:t>
            </a:r>
            <a:r>
              <a:rPr lang="en-US" sz="1800" spc="-6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humility</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front</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Him.</a:t>
            </a:r>
            <a:endParaRPr lang="en-GB" sz="1800" dirty="0">
              <a:effectLst/>
              <a:latin typeface="Times New Roman" panose="02020603050405020304" pitchFamily="18" charset="0"/>
              <a:ea typeface="Times New Roman" panose="02020603050405020304" pitchFamily="18" charset="0"/>
            </a:endParaRPr>
          </a:p>
          <a:p>
            <a:endParaRPr lang="en-US" sz="1800" spc="-50" dirty="0">
              <a:solidFill>
                <a:srgbClr val="231F20"/>
              </a:solidFill>
              <a:effectLst/>
              <a:latin typeface="Times New Roman" panose="02020603050405020304" pitchFamily="18" charset="0"/>
            </a:endParaRPr>
          </a:p>
          <a:p>
            <a:endParaRPr lang="en-US" sz="1800" spc="-50" dirty="0">
              <a:solidFill>
                <a:srgbClr val="231F20"/>
              </a:solidFill>
              <a:effectLst/>
              <a:latin typeface="Times New Roman" panose="02020603050405020304" pitchFamily="18" charset="0"/>
            </a:endParaRPr>
          </a:p>
          <a:p>
            <a:pPr marL="0" indent="0">
              <a:buNone/>
            </a:pPr>
            <a:r>
              <a:rPr lang="en-GB" sz="4000" dirty="0"/>
              <a:t>Qur’anic Focus (QF)</a:t>
            </a:r>
          </a:p>
          <a:p>
            <a:pPr marL="0" indent="0">
              <a:buNone/>
            </a:pPr>
            <a:r>
              <a:rPr lang="en-GB" sz="4000" dirty="0"/>
              <a:t>This is an attempt to connect learners’ to the Qur’an and form a strong personal bond with it. </a:t>
            </a:r>
          </a:p>
          <a:p>
            <a:r>
              <a:rPr lang="en-GB" sz="4000" dirty="0"/>
              <a:t>At the beginning of the year, instruct learners to bring in their personal </a:t>
            </a:r>
            <a:r>
              <a:rPr lang="en-GB" sz="4000" dirty="0" err="1"/>
              <a:t>mushaf</a:t>
            </a:r>
            <a:r>
              <a:rPr lang="en-GB" sz="4000" dirty="0"/>
              <a:t> to every class.</a:t>
            </a:r>
          </a:p>
          <a:p>
            <a:r>
              <a:rPr lang="en-GB" sz="1800" dirty="0"/>
              <a:t>Each lesson (wherever possible), physically make them open the </a:t>
            </a:r>
            <a:r>
              <a:rPr lang="en-GB" sz="1800" dirty="0" err="1"/>
              <a:t>Mushaf</a:t>
            </a:r>
            <a:r>
              <a:rPr lang="en-GB" sz="1800" dirty="0"/>
              <a:t> at least once.</a:t>
            </a:r>
          </a:p>
          <a:p>
            <a:r>
              <a:rPr lang="en-GB" sz="4000" dirty="0"/>
              <a:t>Ask learners to write down the chosen ayah in their books. Ask one student to recite. Ask another student to attempt a translation. Discuss and explain the meaning of the ayah.  </a:t>
            </a:r>
          </a:p>
          <a:p>
            <a:endParaRPr lang="en-US" sz="1800" spc="-50" dirty="0">
              <a:solidFill>
                <a:srgbClr val="231F20"/>
              </a:solidFill>
              <a:effectLst/>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6</a:t>
            </a:fld>
            <a:endParaRPr lang="en-GB"/>
          </a:p>
        </p:txBody>
      </p:sp>
    </p:spTree>
    <p:extLst>
      <p:ext uri="{BB962C8B-B14F-4D97-AF65-F5344CB8AC3E}">
        <p14:creationId xmlns:p14="http://schemas.microsoft.com/office/powerpoint/2010/main" val="129374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meaning of the </a:t>
            </a:r>
            <a:r>
              <a:rPr lang="en-US" dirty="0" err="1"/>
              <a:t>dua</a:t>
            </a:r>
            <a:r>
              <a:rPr lang="en-US" dirty="0"/>
              <a:t> of </a:t>
            </a:r>
            <a:r>
              <a:rPr lang="en-US" dirty="0" err="1"/>
              <a:t>istiftah</a:t>
            </a:r>
            <a:r>
              <a:rPr lang="en-US" dirty="0"/>
              <a:t>. We enter our salah and we praise Allah. We affirm His Oneness. We praise His majesty and greatness.</a:t>
            </a:r>
          </a:p>
          <a:p>
            <a:endParaRPr lang="en-US" dirty="0"/>
          </a:p>
          <a:p>
            <a:r>
              <a:rPr lang="en-US" dirty="0"/>
              <a:t>Alternative </a:t>
            </a:r>
            <a:r>
              <a:rPr lang="en-US" dirty="0" err="1"/>
              <a:t>dua</a:t>
            </a:r>
            <a:r>
              <a:rPr lang="en-US" dirty="0"/>
              <a:t> – cleanse yourself before you start.</a:t>
            </a:r>
          </a:p>
          <a:p>
            <a:endParaRPr lang="en-US" dirty="0"/>
          </a:p>
          <a:p>
            <a:r>
              <a:rPr lang="en-US" sz="1800" dirty="0">
                <a:solidFill>
                  <a:srgbClr val="231F20"/>
                </a:solidFill>
                <a:effectLst/>
                <a:latin typeface="Times New Roman" panose="02020603050405020304" pitchFamily="18" charset="0"/>
                <a:ea typeface="Times New Roman" panose="02020603050405020304" pitchFamily="18" charset="0"/>
              </a:rPr>
              <a:t>Ṣalāh is the </a:t>
            </a:r>
            <a:r>
              <a:rPr lang="en-US" sz="1800" dirty="0" err="1">
                <a:solidFill>
                  <a:srgbClr val="231F20"/>
                </a:solidFill>
                <a:effectLst/>
                <a:latin typeface="Times New Roman" panose="02020603050405020304" pitchFamily="18" charset="0"/>
                <a:ea typeface="Times New Roman" panose="02020603050405020304" pitchFamily="18" charset="0"/>
              </a:rPr>
              <a:t>Shayṭān's</a:t>
            </a:r>
            <a:r>
              <a:rPr lang="en-US" sz="1800" dirty="0">
                <a:solidFill>
                  <a:srgbClr val="231F20"/>
                </a:solidFill>
                <a:effectLst/>
                <a:latin typeface="Times New Roman" panose="02020603050405020304" pitchFamily="18" charset="0"/>
                <a:ea typeface="Times New Roman" panose="02020603050405020304" pitchFamily="18" charset="0"/>
              </a:rPr>
              <a:t> battlefield. No other situation enrages and annoys </a:t>
            </a:r>
            <a:r>
              <a:rPr lang="en-US" sz="1800" dirty="0" err="1">
                <a:solidFill>
                  <a:srgbClr val="231F20"/>
                </a:solidFill>
                <a:effectLst/>
                <a:latin typeface="Times New Roman" panose="02020603050405020304" pitchFamily="18" charset="0"/>
                <a:ea typeface="Times New Roman" panose="02020603050405020304" pitchFamily="18" charset="0"/>
              </a:rPr>
              <a:t>Shayṭān</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more</a:t>
            </a:r>
            <a:r>
              <a:rPr lang="en-US" sz="1800" spc="-6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than</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ṣalāh.</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err="1">
                <a:solidFill>
                  <a:srgbClr val="231F20"/>
                </a:solidFill>
                <a:effectLst/>
                <a:latin typeface="Times New Roman" panose="02020603050405020304" pitchFamily="18" charset="0"/>
                <a:ea typeface="Times New Roman" panose="02020603050405020304" pitchFamily="18" charset="0"/>
              </a:rPr>
              <a:t>Shayṭān</a:t>
            </a:r>
            <a:r>
              <a:rPr lang="en-US" sz="1800" spc="-6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is</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thief</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who</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wants</a:t>
            </a:r>
            <a:r>
              <a:rPr lang="en-US" sz="1800" spc="-6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‘steal’ from your ṣalāh until you have nothing left in it. </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Times New Roman" panose="02020603050405020304" pitchFamily="18" charset="0"/>
                <a:ea typeface="Times New Roman" panose="02020603050405020304" pitchFamily="18" charset="0"/>
              </a:rPr>
              <a:t>You start by asking for the help of Allah. Through this, you are expressing</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servitude</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Him.</a:t>
            </a:r>
            <a:r>
              <a:rPr lang="en-US" sz="1800" spc="-50" dirty="0">
                <a:solidFill>
                  <a:srgbClr val="231F20"/>
                </a:solidFill>
                <a:effectLst/>
                <a:latin typeface="Times New Roman" panose="02020603050405020304" pitchFamily="18"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Times New Roman" panose="02020603050405020304" pitchFamily="18" charset="0"/>
                <a:ea typeface="Times New Roman" panose="02020603050405020304" pitchFamily="18" charset="0"/>
              </a:rPr>
              <a:t>By</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uttering</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His</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Name,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are</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also</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asking</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Him</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bless </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all</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that</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do.</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7</a:t>
            </a:fld>
            <a:endParaRPr lang="en-GB"/>
          </a:p>
        </p:txBody>
      </p:sp>
    </p:spTree>
    <p:extLst>
      <p:ext uri="{BB962C8B-B14F-4D97-AF65-F5344CB8AC3E}">
        <p14:creationId xmlns:p14="http://schemas.microsoft.com/office/powerpoint/2010/main" val="1081404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31F2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F20"/>
                </a:solidFill>
                <a:effectLst/>
                <a:latin typeface="Times New Roman" panose="02020603050405020304" pitchFamily="18" charset="0"/>
                <a:ea typeface="Times New Roman" panose="02020603050405020304" pitchFamily="18" charset="0"/>
              </a:rPr>
              <a:t>Lower</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head</a:t>
            </a:r>
            <a:r>
              <a:rPr lang="en-US" sz="1800" spc="-2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awe</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2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Lord</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2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worlds.</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Straighten</a:t>
            </a:r>
            <a:r>
              <a:rPr lang="en-US" sz="1800" spc="-2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back,</a:t>
            </a:r>
            <a:r>
              <a:rPr lang="en-US" sz="1800" spc="-3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let</a:t>
            </a:r>
            <a:r>
              <a:rPr lang="en-US" sz="1800" spc="-2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every</a:t>
            </a:r>
            <a:r>
              <a:rPr lang="en-US" sz="1800" spc="-2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joint</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your</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body</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relax,</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glorify</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Him</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by</a:t>
            </a:r>
            <a:r>
              <a:rPr lang="en-US" sz="1800" spc="-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uttering:</a:t>
            </a:r>
            <a:endParaRPr lang="en-GB" sz="1800" dirty="0">
              <a:effectLst/>
              <a:latin typeface="Times New Roman" panose="02020603050405020304" pitchFamily="18" charset="0"/>
              <a:ea typeface="Times New Roman" panose="02020603050405020304" pitchFamily="18" charset="0"/>
            </a:endParaRPr>
          </a:p>
          <a:p>
            <a:endParaRPr lang="en-GB" dirty="0"/>
          </a:p>
          <a:p>
            <a:r>
              <a:rPr lang="en-US" sz="1800" dirty="0">
                <a:solidFill>
                  <a:srgbClr val="231F20"/>
                </a:solidFill>
                <a:effectLst/>
                <a:latin typeface="Times New Roman" panose="02020603050405020304" pitchFamily="18" charset="0"/>
                <a:ea typeface="Times New Roman" panose="02020603050405020304" pitchFamily="18" charset="0"/>
              </a:rPr>
              <a:t>Rukūʿ</a:t>
            </a:r>
            <a:r>
              <a:rPr lang="en-US" sz="1800" spc="-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is</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one</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most</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significant</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pillars</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ṣalāh.</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Its</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position</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is</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one</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of</a:t>
            </a:r>
            <a:r>
              <a:rPr lang="en-US" sz="1800" spc="-3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4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most</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intense symbols of servitude, submission and humility. In rukūʿ, not only do you</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glorify Allah b but you also simultaneously humble: </a:t>
            </a:r>
            <a:r>
              <a:rPr lang="en-US" sz="1800" dirty="0">
                <a:solidFill>
                  <a:srgbClr val="231F20"/>
                </a:solidFill>
                <a:effectLst/>
                <a:latin typeface="Times New Roman" panose="02020603050405020304" pitchFamily="18" charset="0"/>
                <a:ea typeface="Times New Roman" panose="02020603050405020304" pitchFamily="18" charset="0"/>
              </a:rPr>
              <a:t>the heart, the tongue and</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 limbs. Feel your self-importance diminishing, whilst the awe and glory of</a:t>
            </a:r>
            <a:r>
              <a:rPr lang="en-US" sz="1800" spc="-250" dirty="0">
                <a:solidFill>
                  <a:srgbClr val="231F20"/>
                </a:solidFill>
                <a:effectLst/>
                <a:latin typeface="Times New Roman" panose="02020603050405020304" pitchFamily="18" charset="0"/>
                <a:ea typeface="Times New Roman" panose="02020603050405020304" pitchFamily="18" charset="0"/>
              </a:rPr>
              <a:t> </a:t>
            </a:r>
            <a:r>
              <a:rPr lang="en-US" sz="1800" spc="-5" dirty="0">
                <a:solidFill>
                  <a:srgbClr val="231F20"/>
                </a:solidFill>
                <a:effectLst/>
                <a:latin typeface="Times New Roman" panose="02020603050405020304" pitchFamily="18" charset="0"/>
                <a:ea typeface="Times New Roman" panose="02020603050405020304" pitchFamily="18" charset="0"/>
              </a:rPr>
              <a:t>Allah b expand in </a:t>
            </a:r>
            <a:r>
              <a:rPr lang="en-US" sz="1800" dirty="0">
                <a:solidFill>
                  <a:srgbClr val="231F20"/>
                </a:solidFill>
                <a:effectLst/>
                <a:latin typeface="Times New Roman" panose="02020603050405020304" pitchFamily="18" charset="0"/>
                <a:ea typeface="Times New Roman" panose="02020603050405020304" pitchFamily="18" charset="0"/>
              </a:rPr>
              <a:t>your heart. </a:t>
            </a:r>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8</a:t>
            </a:fld>
            <a:endParaRPr lang="en-GB"/>
          </a:p>
        </p:txBody>
      </p:sp>
    </p:spTree>
    <p:extLst>
      <p:ext uri="{BB962C8B-B14F-4D97-AF65-F5344CB8AC3E}">
        <p14:creationId xmlns:p14="http://schemas.microsoft.com/office/powerpoint/2010/main" val="806000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3864"/>
                </a:solidFill>
                <a:effectLst/>
                <a:highlight>
                  <a:srgbClr val="FFFF00"/>
                </a:highlight>
                <a:latin typeface="Calibri Light" panose="020F0302020204030204" pitchFamily="34" charset="0"/>
                <a:ea typeface="Calibri" panose="020F0502020204030204" pitchFamily="34" charset="0"/>
                <a:cs typeface="Arial" panose="020B0604020202020204" pitchFamily="34" charset="0"/>
              </a:rPr>
              <a:t>Abū Bakr (</a:t>
            </a:r>
            <a:r>
              <a:rPr lang="en-GB" sz="1800" b="1" dirty="0" err="1">
                <a:solidFill>
                  <a:srgbClr val="1F3864"/>
                </a:solidFill>
                <a:effectLst/>
                <a:highlight>
                  <a:srgbClr val="FFFF00"/>
                </a:highlight>
                <a:latin typeface="Calibri Light" panose="020F0302020204030204" pitchFamily="34" charset="0"/>
                <a:ea typeface="Calibri" panose="020F0502020204030204" pitchFamily="34" charset="0"/>
                <a:cs typeface="Arial" panose="020B0604020202020204" pitchFamily="34" charset="0"/>
              </a:rPr>
              <a:t>ra</a:t>
            </a:r>
            <a:r>
              <a:rPr lang="en-GB" sz="1800" b="1" dirty="0">
                <a:solidFill>
                  <a:srgbClr val="1F3864"/>
                </a:solidFill>
                <a:effectLst/>
                <a:highlight>
                  <a:srgbClr val="FFFF00"/>
                </a:highlight>
                <a:latin typeface="Calibri Light" panose="020F0302020204030204" pitchFamily="34" charset="0"/>
                <a:ea typeface="Calibri" panose="020F0502020204030204" pitchFamily="34" charset="0"/>
                <a:cs typeface="Arial" panose="020B0604020202020204" pitchFamily="34" charset="0"/>
              </a:rPr>
              <a:t>) was known for his excessive weeping. In Makkah, he built a masjid in his courtyard in which he would perform ṣalāh and recite Qur’ān. As he was a very soft-hearted person, he would not be able to control himself when he was reciting the Qur’ān and he would cry extensively. The women and children of the polytheists would gather to listen to his moving recitation, to the extent that it frightened the chiefs of the Quraysh.</a:t>
            </a:r>
            <a:endParaRPr lang="ar-EG" sz="1800" b="1" dirty="0">
              <a:solidFill>
                <a:srgbClr val="1F3864"/>
              </a:solidFill>
              <a:effectLst/>
              <a:highlight>
                <a:srgbClr val="FFFF00"/>
              </a:highlight>
              <a:latin typeface="Calibri Light" panose="020F03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800" b="1" dirty="0">
              <a:solidFill>
                <a:srgbClr val="1F3864"/>
              </a:solidFill>
              <a:effectLst/>
              <a:highlight>
                <a:srgbClr val="FFFF00"/>
              </a:highlight>
              <a:latin typeface="Calibri Light" panose="020F03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800" b="1" dirty="0">
              <a:solidFill>
                <a:srgbClr val="1F3864"/>
              </a:solidFill>
              <a:effectLst/>
              <a:highlight>
                <a:srgbClr val="FFFF00"/>
              </a:highlight>
              <a:latin typeface="Calibri Light" panose="020F03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ar-IQ" sz="2800" dirty="0"/>
              <a:t>.‏ قَالَتْ عَائِشَةُ قُلْتُ إِنَّ أَبَا بَكْرٍ إِذَا قَامَ فِي مَقَامِكَ لَمْ يُسْمِعِ النَّاسَ مِنَ الْبُكَاءِ، فَمُرْ عُمَرَ فَلْيُصَلِّ‏.</a:t>
            </a:r>
            <a:endParaRPr lang="ar-EG" sz="1800" b="1" dirty="0">
              <a:solidFill>
                <a:srgbClr val="1F3864"/>
              </a:solidFill>
              <a:effectLst/>
              <a:highlight>
                <a:srgbClr val="FFFF00"/>
              </a:highlight>
              <a:latin typeface="Calibri Light" panose="020F03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ar-EG" sz="1800" b="1" dirty="0">
              <a:solidFill>
                <a:srgbClr val="1F3864"/>
              </a:solidFill>
              <a:effectLst/>
              <a:highlight>
                <a:srgbClr val="FFFF00"/>
              </a:highlight>
              <a:latin typeface="Calibri Light" panose="020F03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3864"/>
                </a:solidFill>
                <a:effectLst/>
                <a:latin typeface="Calibri Light" panose="020F0302020204030204" pitchFamily="34" charset="0"/>
                <a:ea typeface="Calibri" panose="020F0502020204030204" pitchFamily="34" charset="0"/>
                <a:cs typeface="Arial" panose="020B0604020202020204" pitchFamily="34" charset="0"/>
              </a:rPr>
              <a:t>https://sunnah.com/bukhari:7303</a:t>
            </a:r>
            <a:endParaRPr lang="ar-EG" sz="1800" b="1" dirty="0">
              <a:solidFill>
                <a:srgbClr val="1F3864"/>
              </a:solidFill>
              <a:effectLst/>
              <a:highlight>
                <a:srgbClr val="FFFF00"/>
              </a:highlight>
              <a:latin typeface="Calibri Light" panose="020F03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1F3864"/>
              </a:solidFill>
              <a:effectLst/>
              <a:latin typeface="Calibri Light" panose="020F03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9</a:t>
            </a:fld>
            <a:endParaRPr lang="en-GB"/>
          </a:p>
        </p:txBody>
      </p:sp>
    </p:spTree>
    <p:extLst>
      <p:ext uri="{BB962C8B-B14F-4D97-AF65-F5344CB8AC3E}">
        <p14:creationId xmlns:p14="http://schemas.microsoft.com/office/powerpoint/2010/main" val="3792374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5"/>
              </a:spcBef>
              <a:spcAft>
                <a:spcPts val="0"/>
              </a:spcAft>
              <a:buClrTx/>
              <a:buSzTx/>
              <a:buFontTx/>
              <a:buNone/>
              <a:tabLst/>
              <a:defRPr/>
            </a:pPr>
            <a:r>
              <a:rPr lang="en-US" sz="1800" i="1" dirty="0">
                <a:solidFill>
                  <a:srgbClr val="231F20"/>
                </a:solidFill>
                <a:effectLst/>
                <a:latin typeface="Times New Roman" panose="02020603050405020304" pitchFamily="18" charset="0"/>
                <a:ea typeface="Times New Roman" panose="02020603050405020304" pitchFamily="18" charset="0"/>
              </a:rPr>
              <a:t>May</a:t>
            </a:r>
            <a:r>
              <a:rPr lang="en-US" sz="1800" i="1" spc="-10"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Allah</a:t>
            </a:r>
            <a:r>
              <a:rPr lang="en-US" sz="1800" i="1" spc="-1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respond</a:t>
            </a:r>
            <a:r>
              <a:rPr lang="en-US" sz="1800" i="1" spc="-10"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to</a:t>
            </a:r>
            <a:r>
              <a:rPr lang="en-US" sz="1800" i="1" spc="-1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the</a:t>
            </a:r>
            <a:r>
              <a:rPr lang="en-US" sz="1800" i="1" spc="-1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one</a:t>
            </a:r>
            <a:r>
              <a:rPr lang="en-US" sz="1800" i="1" spc="-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who</a:t>
            </a:r>
            <a:r>
              <a:rPr lang="en-US" sz="1800" i="1" spc="-10"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praises</a:t>
            </a:r>
            <a:r>
              <a:rPr lang="en-US" sz="1800" i="1" spc="-10"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Him.</a:t>
            </a:r>
            <a:endParaRPr lang="en-GB" sz="1800" dirty="0">
              <a:effectLst/>
              <a:latin typeface="Times New Roman" panose="02020603050405020304" pitchFamily="18" charset="0"/>
              <a:ea typeface="Times New Roman" panose="02020603050405020304" pitchFamily="18" charset="0"/>
            </a:endParaRPr>
          </a:p>
          <a:p>
            <a:pPr>
              <a:spcBef>
                <a:spcPts val="35"/>
              </a:spcBef>
            </a:pPr>
            <a:r>
              <a:rPr lang="en-GB" sz="1800" dirty="0">
                <a:effectLst/>
                <a:latin typeface="Times New Roman" panose="02020603050405020304" pitchFamily="18" charset="0"/>
                <a:ea typeface="Times New Roman" panose="02020603050405020304" pitchFamily="18" charset="0"/>
              </a:rPr>
              <a:t>Arabic learners: Past tense used for </a:t>
            </a:r>
            <a:r>
              <a:rPr lang="en-GB" sz="1800" dirty="0" err="1">
                <a:effectLst/>
                <a:latin typeface="Times New Roman" panose="02020603050405020304" pitchFamily="18" charset="0"/>
                <a:ea typeface="Times New Roman" panose="02020603050405020304" pitchFamily="18" charset="0"/>
              </a:rPr>
              <a:t>du’a</a:t>
            </a:r>
            <a:endParaRPr lang="en-GB" sz="1800" dirty="0">
              <a:effectLst/>
              <a:latin typeface="Times New Roman" panose="02020603050405020304" pitchFamily="18" charset="0"/>
              <a:ea typeface="Times New Roman" panose="02020603050405020304" pitchFamily="18" charset="0"/>
            </a:endParaRPr>
          </a:p>
          <a:p>
            <a:pPr>
              <a:spcBef>
                <a:spcPts val="35"/>
              </a:spcBef>
            </a:pPr>
            <a:endParaRPr lang="en-GB" sz="1800" dirty="0">
              <a:solidFill>
                <a:schemeClr val="tx1"/>
              </a:solidFill>
              <a:effectLst/>
              <a:latin typeface="Times New Roman" panose="02020603050405020304" pitchFamily="18" charset="0"/>
              <a:ea typeface="Times New Roman" panose="02020603050405020304" pitchFamily="18" charset="0"/>
            </a:endParaRPr>
          </a:p>
          <a:p>
            <a:pPr>
              <a:spcBef>
                <a:spcPts val="35"/>
              </a:spcBef>
            </a:pPr>
            <a:endParaRPr lang="en-GB" sz="1800" dirty="0">
              <a:solidFill>
                <a:schemeClr val="tx1"/>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35"/>
              </a:spcBef>
              <a:spcAft>
                <a:spcPts val="0"/>
              </a:spcAft>
              <a:buClrTx/>
              <a:buSzTx/>
              <a:buFontTx/>
              <a:buNone/>
              <a:tabLst/>
              <a:defRPr/>
            </a:pPr>
            <a:r>
              <a:rPr lang="en-GB" sz="1800" dirty="0">
                <a:solidFill>
                  <a:schemeClr val="tx1"/>
                </a:solidFill>
                <a:effectLst/>
                <a:latin typeface="Times New Roman" panose="02020603050405020304" pitchFamily="18" charset="0"/>
                <a:ea typeface="Times New Roman" panose="02020603050405020304" pitchFamily="18" charset="0"/>
              </a:rPr>
              <a:t>Arabic learners: What do you notice about the placement of </a:t>
            </a:r>
            <a:r>
              <a:rPr lang="en-GB" sz="1800" dirty="0" err="1">
                <a:solidFill>
                  <a:schemeClr val="tx1"/>
                </a:solidFill>
                <a:effectLst/>
                <a:latin typeface="Times New Roman" panose="02020603050405020304" pitchFamily="18" charset="0"/>
                <a:ea typeface="Times New Roman" panose="02020603050405020304" pitchFamily="18" charset="0"/>
              </a:rPr>
              <a:t>laka</a:t>
            </a:r>
            <a:r>
              <a:rPr lang="en-GB" sz="1800" dirty="0">
                <a:solidFill>
                  <a:schemeClr val="tx1"/>
                </a:solidFill>
                <a:effectLst/>
                <a:latin typeface="Times New Roman" panose="02020603050405020304" pitchFamily="18" charset="0"/>
                <a:ea typeface="Times New Roman" panose="02020603050405020304" pitchFamily="18" charset="0"/>
              </a:rPr>
              <a:t>? Muqaddam </a:t>
            </a:r>
            <a:r>
              <a:rPr lang="en-GB" sz="1800" dirty="0" err="1">
                <a:solidFill>
                  <a:schemeClr val="tx1"/>
                </a:solidFill>
                <a:effectLst/>
                <a:latin typeface="Times New Roman" panose="02020603050405020304" pitchFamily="18" charset="0"/>
                <a:ea typeface="Times New Roman" panose="02020603050405020304" pitchFamily="18" charset="0"/>
              </a:rPr>
              <a:t>lil-hasr</a:t>
            </a:r>
            <a:r>
              <a:rPr lang="en-GB" sz="1800" dirty="0">
                <a:solidFill>
                  <a:schemeClr val="tx1"/>
                </a:solidFill>
                <a:effectLst/>
                <a:latin typeface="Times New Roman" panose="02020603050405020304" pitchFamily="18" charset="0"/>
                <a:ea typeface="Times New Roman" panose="02020603050405020304" pitchFamily="18" charset="0"/>
              </a:rPr>
              <a:t>….For You Alone…</a:t>
            </a:r>
          </a:p>
          <a:p>
            <a:pPr marL="0" marR="0" lvl="0" indent="0" algn="l" defTabSz="914400" rtl="0" eaLnBrk="1" fontAlgn="auto" latinLnBrk="0" hangingPunct="1">
              <a:lnSpc>
                <a:spcPct val="100000"/>
              </a:lnSpc>
              <a:spcBef>
                <a:spcPts val="35"/>
              </a:spcBef>
              <a:spcAft>
                <a:spcPts val="0"/>
              </a:spcAft>
              <a:buClrTx/>
              <a:buSzTx/>
              <a:buFontTx/>
              <a:buNone/>
              <a:tabLst/>
              <a:defRPr/>
            </a:pPr>
            <a:r>
              <a:rPr lang="en-US" sz="1800" i="1" dirty="0">
                <a:solidFill>
                  <a:srgbClr val="231F20"/>
                </a:solidFill>
                <a:effectLst/>
                <a:latin typeface="Times New Roman" panose="02020603050405020304" pitchFamily="18" charset="0"/>
                <a:ea typeface="Times New Roman" panose="02020603050405020304" pitchFamily="18" charset="0"/>
              </a:rPr>
              <a:t>O</a:t>
            </a:r>
            <a:r>
              <a:rPr lang="en-US" sz="1800" i="1" spc="3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Allah,</a:t>
            </a:r>
            <a:r>
              <a:rPr lang="en-US" sz="1800" i="1" spc="3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our</a:t>
            </a:r>
            <a:r>
              <a:rPr lang="en-US" sz="1800" i="1" spc="40"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Lord,</a:t>
            </a:r>
            <a:r>
              <a:rPr lang="en-US" sz="1800" i="1" spc="3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to</a:t>
            </a:r>
            <a:r>
              <a:rPr lang="en-US" sz="1800" i="1" spc="3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You</a:t>
            </a:r>
            <a:r>
              <a:rPr lang="en-US" sz="1800" i="1" spc="40"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Alone</a:t>
            </a:r>
            <a:r>
              <a:rPr lang="en-US" sz="1800" i="1" spc="30"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belongs</a:t>
            </a:r>
            <a:r>
              <a:rPr lang="en-US" sz="1800" i="1" spc="40"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all</a:t>
            </a:r>
            <a:r>
              <a:rPr lang="en-US" sz="1800" i="1" spc="35" dirty="0">
                <a:solidFill>
                  <a:srgbClr val="231F20"/>
                </a:solidFill>
                <a:effectLst/>
                <a:latin typeface="Times New Roman" panose="02020603050405020304" pitchFamily="18" charset="0"/>
                <a:ea typeface="Times New Roman" panose="02020603050405020304" pitchFamily="18" charset="0"/>
              </a:rPr>
              <a:t> </a:t>
            </a:r>
            <a:r>
              <a:rPr lang="en-US" sz="1800" i="1" dirty="0">
                <a:solidFill>
                  <a:srgbClr val="231F20"/>
                </a:solidFill>
                <a:effectLst/>
                <a:latin typeface="Times New Roman" panose="02020603050405020304" pitchFamily="18" charset="0"/>
                <a:ea typeface="Times New Roman" panose="02020603050405020304" pitchFamily="18" charset="0"/>
              </a:rPr>
              <a:t>praise.</a:t>
            </a:r>
            <a:endParaRPr lang="en-GB" sz="1800" dirty="0">
              <a:solidFill>
                <a:schemeClr val="tx1"/>
              </a:solidFill>
              <a:effectLst/>
              <a:latin typeface="Times New Roman" panose="02020603050405020304" pitchFamily="18" charset="0"/>
              <a:ea typeface="Times New Roman" panose="02020603050405020304" pitchFamily="18" charset="0"/>
            </a:endParaRPr>
          </a:p>
          <a:p>
            <a:pPr>
              <a:spcBef>
                <a:spcPts val="35"/>
              </a:spcBef>
            </a:pPr>
            <a:endParaRPr lang="en-GB" sz="1800" dirty="0">
              <a:solidFill>
                <a:schemeClr val="tx1"/>
              </a:solidFill>
              <a:effectLst/>
              <a:latin typeface="Times New Roman" panose="02020603050405020304" pitchFamily="18" charset="0"/>
              <a:ea typeface="Times New Roman" panose="02020603050405020304" pitchFamily="18" charset="0"/>
            </a:endParaRPr>
          </a:p>
          <a:p>
            <a:pPr>
              <a:spcBef>
                <a:spcPts val="35"/>
              </a:spcBef>
            </a:pPr>
            <a:r>
              <a:rPr lang="en-US" sz="1800" dirty="0">
                <a:solidFill>
                  <a:srgbClr val="231F20"/>
                </a:solidFill>
                <a:effectLst/>
                <a:latin typeface="Times New Roman" panose="02020603050405020304" pitchFamily="18" charset="0"/>
                <a:ea typeface="Times New Roman" panose="02020603050405020304" pitchFamily="18" charset="0"/>
              </a:rPr>
              <a:t>Take your time in this posture as it is a unique posture that precedes and</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prepares you for the greatest pillar of ṣalāh: sujūd. Stand up calmly and give this</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posture</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its</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due.</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The</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Prophet</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g</a:t>
            </a:r>
            <a:r>
              <a:rPr lang="en-US" sz="1800" spc="-1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used</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to</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lengthen</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this</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posture,</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just</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as</a:t>
            </a:r>
            <a:r>
              <a:rPr lang="en-US" sz="1800" spc="-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he would</a:t>
            </a:r>
            <a:r>
              <a:rPr lang="en-US" sz="1800" spc="-25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lengthen</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his</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rukūʿ</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and</a:t>
            </a:r>
            <a:r>
              <a:rPr lang="en-US" sz="1800" spc="-45" dirty="0">
                <a:solidFill>
                  <a:srgbClr val="231F20"/>
                </a:solidFill>
                <a:effectLst/>
                <a:latin typeface="Times New Roman" panose="02020603050405020304" pitchFamily="18" charset="0"/>
                <a:ea typeface="Times New Roman" panose="02020603050405020304" pitchFamily="18" charset="0"/>
              </a:rPr>
              <a:t> </a:t>
            </a:r>
            <a:r>
              <a:rPr lang="en-US" sz="1800" dirty="0">
                <a:solidFill>
                  <a:srgbClr val="231F20"/>
                </a:solidFill>
                <a:effectLst/>
                <a:latin typeface="Times New Roman" panose="02020603050405020304" pitchFamily="18" charset="0"/>
                <a:ea typeface="Times New Roman" panose="02020603050405020304" pitchFamily="18" charset="0"/>
              </a:rPr>
              <a:t>sujūd.</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10</a:t>
            </a:fld>
            <a:endParaRPr lang="en-GB"/>
          </a:p>
        </p:txBody>
      </p:sp>
    </p:spTree>
    <p:extLst>
      <p:ext uri="{BB962C8B-B14F-4D97-AF65-F5344CB8AC3E}">
        <p14:creationId xmlns:p14="http://schemas.microsoft.com/office/powerpoint/2010/main" val="2194049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learners a few minutes to review their notes. Divide the class into groups. Write the scores on the board. Reward the winning group.</a:t>
            </a:r>
            <a:endParaRPr lang="en-GB" dirty="0"/>
          </a:p>
        </p:txBody>
      </p:sp>
      <p:sp>
        <p:nvSpPr>
          <p:cNvPr id="4" name="Slide Number Placeholder 3"/>
          <p:cNvSpPr>
            <a:spLocks noGrp="1"/>
          </p:cNvSpPr>
          <p:nvPr>
            <p:ph type="sldNum" sz="quarter" idx="5"/>
          </p:nvPr>
        </p:nvSpPr>
        <p:spPr/>
        <p:txBody>
          <a:bodyPr/>
          <a:lstStyle/>
          <a:p>
            <a:fld id="{9B866EDD-B9C2-46E4-8727-C4EA0228B052}" type="slidenum">
              <a:rPr lang="en-GB" smtClean="0"/>
              <a:t>11</a:t>
            </a:fld>
            <a:endParaRPr lang="en-GB"/>
          </a:p>
        </p:txBody>
      </p:sp>
    </p:spTree>
    <p:extLst>
      <p:ext uri="{BB962C8B-B14F-4D97-AF65-F5344CB8AC3E}">
        <p14:creationId xmlns:p14="http://schemas.microsoft.com/office/powerpoint/2010/main" val="317445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87447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8486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BB973C-B174-4017-9BE1-ADAB9678EB57}"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44340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CBB973C-B174-4017-9BE1-ADAB9678EB57}"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129144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BB973C-B174-4017-9BE1-ADAB9678EB57}" type="datetimeFigureOut">
              <a:rPr lang="en-GB" smtClean="0"/>
              <a:t>18/05/2022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1146655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BB973C-B174-4017-9BE1-ADAB9678EB57}"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990103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6CBB973C-B174-4017-9BE1-ADAB9678EB57}" type="datetimeFigureOut">
              <a:rPr lang="en-GB" smtClean="0"/>
              <a:t>18/05/2022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29407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 calcmode="lin" valueType="num">
                                      <p:cBhvr additive="base">
                                        <p:cTn id="4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additive="base">
                                        <p:cTn id="4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additive="base">
                                        <p:cTn id="5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xEl>
                                              <p:pRg st="4" end="4"/>
                                            </p:txEl>
                                          </p:spTgt>
                                        </p:tgtEl>
                                        <p:attrNameLst>
                                          <p:attrName>style.visibility</p:attrName>
                                        </p:attrNameLst>
                                      </p:cBhvr>
                                      <p:to>
                                        <p:strVal val="visible"/>
                                      </p:to>
                                    </p:set>
                                    <p:anim calcmode="lin" valueType="num">
                                      <p:cBhvr additive="base">
                                        <p:cTn id="6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6" grpId="0" build="p">
        <p:tmplLst>
          <p:tmpl lvl="1">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ppt_x"/>
                          </p:val>
                        </p:tav>
                        <p:tav tm="100000">
                          <p:val>
                            <p:strVal val="#ppt_x"/>
                          </p:val>
                        </p:tav>
                      </p:tavLst>
                    </p:anim>
                    <p:anim calcmode="lin" valueType="num">
                      <p:cBhvr additive="base">
                        <p:cTn dur="500" fill="hold"/>
                        <p:tgtEl>
                          <p:spTgt spid="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BB973C-B174-4017-9BE1-ADAB9678EB57}" type="datetimeFigureOut">
              <a:rPr lang="en-GB" smtClean="0"/>
              <a:t>18/05/2022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586959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BB973C-B174-4017-9BE1-ADAB9678EB57}" type="datetimeFigureOut">
              <a:rPr lang="en-GB" smtClean="0"/>
              <a:t>18/05/2022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330786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733890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BB973C-B174-4017-9BE1-ADAB9678EB57}" type="datetimeFigureOut">
              <a:rPr lang="en-GB" smtClean="0"/>
              <a:t>18/05/2022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071372-4FD6-402E-AE1B-BA47B7410715}" type="slidenum">
              <a:rPr lang="en-GB" smtClean="0"/>
              <a:t>‹#›</a:t>
            </a:fld>
            <a:endParaRPr lang="en-GB"/>
          </a:p>
        </p:txBody>
      </p:sp>
    </p:spTree>
    <p:extLst>
      <p:ext uri="{BB962C8B-B14F-4D97-AF65-F5344CB8AC3E}">
        <p14:creationId xmlns:p14="http://schemas.microsoft.com/office/powerpoint/2010/main" val="2839165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B973C-B174-4017-9BE1-ADAB9678EB57}" type="datetimeFigureOut">
              <a:rPr lang="en-GB" smtClean="0"/>
              <a:t>18/05/2022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71372-4FD6-402E-AE1B-BA47B7410715}" type="slidenum">
              <a:rPr lang="en-GB" smtClean="0"/>
              <a:t>‹#›</a:t>
            </a:fld>
            <a:endParaRPr lang="en-GB"/>
          </a:p>
        </p:txBody>
      </p:sp>
    </p:spTree>
    <p:extLst>
      <p:ext uri="{BB962C8B-B14F-4D97-AF65-F5344CB8AC3E}">
        <p14:creationId xmlns:p14="http://schemas.microsoft.com/office/powerpoint/2010/main" val="812492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txStyles>
    <p:titleStyle>
      <a:lvl1pPr algn="l" defTabSz="914400" rtl="0" eaLnBrk="1" latinLnBrk="0" hangingPunct="1">
        <a:lnSpc>
          <a:spcPct val="90000"/>
        </a:lnSpc>
        <a:spcBef>
          <a:spcPct val="0"/>
        </a:spcBef>
        <a:buNone/>
        <a:defRPr sz="4400" kern="1200">
          <a:solidFill>
            <a:srgbClr val="3F5F55"/>
          </a:solidFill>
          <a:latin typeface="Cabin Medium" panose="000006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Light" pitchFamily="2"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Light" pitchFamily="2"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Light" pitchFamily="2"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Light" pitchFamily="2"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Light" pitchFamily="2"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web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Uy8DT0jemE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20EE-3030-444D-B52D-FB21FED1718C}"/>
              </a:ext>
            </a:extLst>
          </p:cNvPr>
          <p:cNvSpPr>
            <a:spLocks noGrp="1"/>
          </p:cNvSpPr>
          <p:nvPr>
            <p:ph type="title"/>
          </p:nvPr>
        </p:nvSpPr>
        <p:spPr/>
        <p:txBody>
          <a:bodyPr/>
          <a:lstStyle/>
          <a:p>
            <a:r>
              <a:rPr lang="en-US" dirty="0"/>
              <a:t>Starter: What’s The Question?</a:t>
            </a:r>
            <a:endParaRPr lang="en-GB" dirty="0"/>
          </a:p>
        </p:txBody>
      </p:sp>
      <p:sp>
        <p:nvSpPr>
          <p:cNvPr id="3" name="Content Placeholder 2">
            <a:extLst>
              <a:ext uri="{FF2B5EF4-FFF2-40B4-BE49-F238E27FC236}">
                <a16:creationId xmlns:a16="http://schemas.microsoft.com/office/drawing/2014/main" id="{E3D59593-4C28-4E87-96FD-AAE96A4DD531}"/>
              </a:ext>
            </a:extLst>
          </p:cNvPr>
          <p:cNvSpPr>
            <a:spLocks noGrp="1"/>
          </p:cNvSpPr>
          <p:nvPr>
            <p:ph idx="1"/>
          </p:nvPr>
        </p:nvSpPr>
        <p:spPr/>
        <p:txBody>
          <a:bodyPr>
            <a:normAutofit fontScale="92500"/>
          </a:bodyPr>
          <a:lstStyle/>
          <a:p>
            <a:endParaRPr lang="en-US" dirty="0"/>
          </a:p>
          <a:p>
            <a:pPr marL="0" indent="0">
              <a:buNone/>
            </a:pPr>
            <a:r>
              <a:rPr lang="en-GB" dirty="0">
                <a:highlight>
                  <a:srgbClr val="BA9674"/>
                </a:highlight>
              </a:rPr>
              <a:t>Q1: _____________________________</a:t>
            </a:r>
          </a:p>
          <a:p>
            <a:pPr marL="0" indent="0">
              <a:buNone/>
            </a:pPr>
            <a:r>
              <a:rPr lang="en-GB" dirty="0"/>
              <a:t>A: Utmost humility and utmost love.</a:t>
            </a:r>
          </a:p>
          <a:p>
            <a:pPr marL="0" indent="0">
              <a:buNone/>
            </a:pPr>
            <a:endParaRPr lang="en-GB" dirty="0"/>
          </a:p>
          <a:p>
            <a:pPr marL="0" indent="0">
              <a:buNone/>
            </a:pPr>
            <a:r>
              <a:rPr lang="en-GB" dirty="0">
                <a:highlight>
                  <a:srgbClr val="BA9674"/>
                </a:highlight>
              </a:rPr>
              <a:t>Q2: _____________________________</a:t>
            </a:r>
          </a:p>
          <a:p>
            <a:pPr marL="0" indent="0">
              <a:buNone/>
            </a:pPr>
            <a:r>
              <a:rPr lang="en-GB" dirty="0"/>
              <a:t>A: Humility and fully focusing your heart on Allah.</a:t>
            </a:r>
          </a:p>
          <a:p>
            <a:pPr marL="0" indent="0">
              <a:buNone/>
            </a:pPr>
            <a:endParaRPr lang="en-GB" dirty="0"/>
          </a:p>
          <a:p>
            <a:pPr marL="0" indent="0">
              <a:buNone/>
            </a:pPr>
            <a:r>
              <a:rPr lang="en-GB" dirty="0">
                <a:highlight>
                  <a:srgbClr val="BA9674"/>
                </a:highlight>
              </a:rPr>
              <a:t>Q3: _____________________________</a:t>
            </a:r>
          </a:p>
          <a:p>
            <a:pPr marL="0" indent="0">
              <a:buNone/>
            </a:pPr>
            <a:r>
              <a:rPr lang="en-GB" dirty="0"/>
              <a:t>A: Worship Allah as though you can see Him.</a:t>
            </a:r>
          </a:p>
        </p:txBody>
      </p:sp>
    </p:spTree>
    <p:extLst>
      <p:ext uri="{BB962C8B-B14F-4D97-AF65-F5344CB8AC3E}">
        <p14:creationId xmlns:p14="http://schemas.microsoft.com/office/powerpoint/2010/main" val="2738271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2396-7B79-49AA-A662-8104999B4990}"/>
              </a:ext>
            </a:extLst>
          </p:cNvPr>
          <p:cNvSpPr>
            <a:spLocks noGrp="1"/>
          </p:cNvSpPr>
          <p:nvPr>
            <p:ph type="title"/>
          </p:nvPr>
        </p:nvSpPr>
        <p:spPr>
          <a:xfrm>
            <a:off x="5104262" y="365126"/>
            <a:ext cx="3411087" cy="1325563"/>
          </a:xfrm>
        </p:spPr>
        <p:txBody>
          <a:bodyPr/>
          <a:lstStyle/>
          <a:p>
            <a:r>
              <a:rPr lang="en-GB" dirty="0"/>
              <a:t>Standing Up From </a:t>
            </a:r>
            <a:r>
              <a:rPr lang="en-GB" dirty="0" err="1"/>
              <a:t>Ruku</a:t>
            </a:r>
            <a:endParaRPr lang="en-GB" dirty="0"/>
          </a:p>
        </p:txBody>
      </p:sp>
      <p:sp>
        <p:nvSpPr>
          <p:cNvPr id="3" name="Content Placeholder 2">
            <a:extLst>
              <a:ext uri="{FF2B5EF4-FFF2-40B4-BE49-F238E27FC236}">
                <a16:creationId xmlns:a16="http://schemas.microsoft.com/office/drawing/2014/main" id="{000E0E11-998F-4C66-A18E-CC0D22A8F961}"/>
              </a:ext>
            </a:extLst>
          </p:cNvPr>
          <p:cNvSpPr>
            <a:spLocks noGrp="1"/>
          </p:cNvSpPr>
          <p:nvPr>
            <p:ph idx="1"/>
          </p:nvPr>
        </p:nvSpPr>
        <p:spPr>
          <a:xfrm>
            <a:off x="5274527" y="2352907"/>
            <a:ext cx="3240822" cy="3479181"/>
          </a:xfrm>
        </p:spPr>
        <p:txBody>
          <a:bodyPr/>
          <a:lstStyle/>
          <a:p>
            <a:pPr marL="0" indent="0" algn="ctr" rtl="1">
              <a:buNone/>
            </a:pPr>
            <a:r>
              <a:rPr lang="ar-SA" sz="4000" dirty="0">
                <a:solidFill>
                  <a:srgbClr val="3F5F55"/>
                </a:solidFill>
                <a:effectLst/>
                <a:latin typeface="KFGQPC Uthman Taha Naskh" panose="02000000000000000000" pitchFamily="2" charset="-78"/>
                <a:ea typeface="Calibri" panose="020F0502020204030204" pitchFamily="34" charset="0"/>
                <a:cs typeface="KFGQPC Uthman Taha Naskh" panose="02000000000000000000" pitchFamily="2" charset="-78"/>
              </a:rPr>
              <a:t>سَمِعَ اللَّهُ لِمَنْ حَمِدَهُ</a:t>
            </a:r>
            <a:endParaRPr lang="en-US" sz="4000" dirty="0">
              <a:solidFill>
                <a:srgbClr val="3F5F55"/>
              </a:solidFill>
              <a:effectLst/>
              <a:latin typeface="KFGQPC Uthman Taha Naskh" panose="02000000000000000000" pitchFamily="2" charset="-78"/>
              <a:ea typeface="Calibri" panose="020F0502020204030204" pitchFamily="34" charset="0"/>
              <a:cs typeface="KFGQPC Uthman Taha Naskh" panose="02000000000000000000" pitchFamily="2" charset="-78"/>
            </a:endParaRPr>
          </a:p>
          <a:p>
            <a:pPr marL="0" indent="0" algn="ctr" rtl="1">
              <a:buNone/>
            </a:pPr>
            <a:endParaRPr lang="en-US" sz="4000" dirty="0">
              <a:latin typeface="KFGQPC Uthman Taha Naskh" panose="02000000000000000000" pitchFamily="2" charset="-78"/>
              <a:ea typeface="Calibri" panose="020F0502020204030204" pitchFamily="34" charset="0"/>
              <a:cs typeface="KFGQPC Uthman Taha Naskh" panose="02000000000000000000" pitchFamily="2" charset="-78"/>
            </a:endParaRPr>
          </a:p>
          <a:p>
            <a:pPr marL="0" indent="0" algn="ctr" rtl="1">
              <a:buNone/>
            </a:pPr>
            <a:endParaRPr lang="en-GB" sz="4000" dirty="0">
              <a:effectLst/>
              <a:latin typeface="KFGQPC Uthman Taha Naskh" panose="02000000000000000000" pitchFamily="2" charset="-78"/>
              <a:ea typeface="Calibri" panose="020F0502020204030204" pitchFamily="34" charset="0"/>
              <a:cs typeface="KFGQPC Uthman Taha Naskh" panose="02000000000000000000" pitchFamily="2" charset="-78"/>
            </a:endParaRPr>
          </a:p>
          <a:p>
            <a:pPr marL="0" indent="0" algn="ctr" rtl="1">
              <a:buNone/>
            </a:pPr>
            <a:r>
              <a:rPr lang="ar-SA" sz="4000" dirty="0">
                <a:solidFill>
                  <a:srgbClr val="BA9674"/>
                </a:solidFill>
                <a:effectLst/>
                <a:latin typeface="KFGQPC Uthman Taha Naskh" panose="02000000000000000000" pitchFamily="2" charset="-78"/>
                <a:ea typeface="Calibri" panose="020F0502020204030204" pitchFamily="34" charset="0"/>
                <a:cs typeface="KFGQPC Uthman Taha Naskh" panose="02000000000000000000" pitchFamily="2" charset="-78"/>
              </a:rPr>
              <a:t>اللهم رَبَّنَا لَكَ الْحَمْدُ</a:t>
            </a:r>
            <a:endParaRPr lang="en-GB" sz="4000" dirty="0">
              <a:solidFill>
                <a:srgbClr val="BA9674"/>
              </a:solidFill>
              <a:effectLst/>
              <a:latin typeface="KFGQPC Uthman Taha Naskh" panose="02000000000000000000" pitchFamily="2" charset="-78"/>
              <a:ea typeface="Calibri" panose="020F0502020204030204" pitchFamily="34" charset="0"/>
              <a:cs typeface="KFGQPC Uthman Taha Naskh" panose="02000000000000000000" pitchFamily="2" charset="-78"/>
            </a:endParaRPr>
          </a:p>
          <a:p>
            <a:pPr marL="0" indent="0">
              <a:buNone/>
            </a:pPr>
            <a:endParaRPr lang="en-GB" dirty="0"/>
          </a:p>
        </p:txBody>
      </p:sp>
      <p:graphicFrame>
        <p:nvGraphicFramePr>
          <p:cNvPr id="4" name="Object 3">
            <a:extLst>
              <a:ext uri="{FF2B5EF4-FFF2-40B4-BE49-F238E27FC236}">
                <a16:creationId xmlns:a16="http://schemas.microsoft.com/office/drawing/2014/main" id="{8A5FAB22-2048-41C7-A4A5-5F8172BC24B1}"/>
              </a:ext>
            </a:extLst>
          </p:cNvPr>
          <p:cNvGraphicFramePr>
            <a:graphicFrameLocks noChangeAspect="1"/>
          </p:cNvGraphicFramePr>
          <p:nvPr>
            <p:extLst>
              <p:ext uri="{D42A27DB-BD31-4B8C-83A1-F6EECF244321}">
                <p14:modId xmlns:p14="http://schemas.microsoft.com/office/powerpoint/2010/main" val="1364299659"/>
              </p:ext>
            </p:extLst>
          </p:nvPr>
        </p:nvGraphicFramePr>
        <p:xfrm>
          <a:off x="0" y="0"/>
          <a:ext cx="4562178" cy="6858000"/>
        </p:xfrm>
        <a:graphic>
          <a:graphicData uri="http://schemas.openxmlformats.org/presentationml/2006/ole">
            <mc:AlternateContent xmlns:mc="http://schemas.openxmlformats.org/markup-compatibility/2006">
              <mc:Choice xmlns:v="urn:schemas-microsoft-com:vml" Requires="v">
                <p:oleObj spid="_x0000_s2063" name="Bitmap Image" r:id="rId4" imgW="6499800" imgH="9753480" progId="Paint.Picture">
                  <p:embed/>
                </p:oleObj>
              </mc:Choice>
              <mc:Fallback>
                <p:oleObj name="Bitmap Image" r:id="rId4" imgW="6499800" imgH="9753480" progId="Paint.Picture">
                  <p:embed/>
                  <p:pic>
                    <p:nvPicPr>
                      <p:cNvPr id="4" name="Object 3">
                        <a:extLst>
                          <a:ext uri="{FF2B5EF4-FFF2-40B4-BE49-F238E27FC236}">
                            <a16:creationId xmlns:a16="http://schemas.microsoft.com/office/drawing/2014/main" id="{B66027D3-98B7-4C7B-A7D8-A5BFE75938AB}"/>
                          </a:ext>
                        </a:extLst>
                      </p:cNvPr>
                      <p:cNvPicPr/>
                      <p:nvPr/>
                    </p:nvPicPr>
                    <p:blipFill>
                      <a:blip r:embed="rId5"/>
                      <a:stretch>
                        <a:fillRect/>
                      </a:stretch>
                    </p:blipFill>
                    <p:spPr>
                      <a:xfrm>
                        <a:off x="0" y="0"/>
                        <a:ext cx="4562178" cy="6858000"/>
                      </a:xfrm>
                      <a:prstGeom prst="rect">
                        <a:avLst/>
                      </a:prstGeom>
                    </p:spPr>
                  </p:pic>
                </p:oleObj>
              </mc:Fallback>
            </mc:AlternateContent>
          </a:graphicData>
        </a:graphic>
      </p:graphicFrame>
    </p:spTree>
    <p:extLst>
      <p:ext uri="{BB962C8B-B14F-4D97-AF65-F5344CB8AC3E}">
        <p14:creationId xmlns:p14="http://schemas.microsoft.com/office/powerpoint/2010/main" val="499151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753C0-85B7-412D-AD88-7CA185F4077B}"/>
              </a:ext>
            </a:extLst>
          </p:cNvPr>
          <p:cNvSpPr>
            <a:spLocks noGrp="1"/>
          </p:cNvSpPr>
          <p:nvPr>
            <p:ph type="title"/>
          </p:nvPr>
        </p:nvSpPr>
        <p:spPr/>
        <p:txBody>
          <a:bodyPr/>
          <a:lstStyle/>
          <a:p>
            <a:r>
              <a:rPr lang="en-GB" dirty="0"/>
              <a:t>Class Quiz</a:t>
            </a:r>
          </a:p>
        </p:txBody>
      </p:sp>
      <p:sp>
        <p:nvSpPr>
          <p:cNvPr id="3" name="Content Placeholder 2">
            <a:extLst>
              <a:ext uri="{FF2B5EF4-FFF2-40B4-BE49-F238E27FC236}">
                <a16:creationId xmlns:a16="http://schemas.microsoft.com/office/drawing/2014/main" id="{75BEAB74-E556-4B0C-945F-93FDFA729CAC}"/>
              </a:ext>
            </a:extLst>
          </p:cNvPr>
          <p:cNvSpPr>
            <a:spLocks noGrp="1"/>
          </p:cNvSpPr>
          <p:nvPr>
            <p:ph idx="1"/>
          </p:nvPr>
        </p:nvSpPr>
        <p:spPr/>
        <p:txBody>
          <a:bodyPr/>
          <a:lstStyle/>
          <a:p>
            <a:r>
              <a:rPr lang="en-GB" dirty="0"/>
              <a:t>1 point for a decent-</a:t>
            </a:r>
            <a:r>
              <a:rPr lang="en-GB" dirty="0" err="1"/>
              <a:t>ish</a:t>
            </a:r>
            <a:r>
              <a:rPr lang="en-GB" dirty="0"/>
              <a:t> answer</a:t>
            </a:r>
          </a:p>
          <a:p>
            <a:r>
              <a:rPr lang="en-GB" dirty="0"/>
              <a:t>2 points for a good answer</a:t>
            </a:r>
          </a:p>
          <a:p>
            <a:r>
              <a:rPr lang="en-GB" dirty="0"/>
              <a:t>3 points for an outstanding answer!</a:t>
            </a:r>
          </a:p>
          <a:p>
            <a:endParaRPr lang="en-GB" dirty="0"/>
          </a:p>
          <a:p>
            <a:pPr marL="0" indent="0" algn="ctr">
              <a:buNone/>
            </a:pPr>
            <a:r>
              <a:rPr lang="ar-EG" sz="11500" dirty="0">
                <a:solidFill>
                  <a:schemeClr val="bg1">
                    <a:lumMod val="65000"/>
                  </a:schemeClr>
                </a:solidFill>
                <a:latin typeface="(A) Arslan Wessam B" panose="03020402040406030203" pitchFamily="66" charset="-78"/>
                <a:cs typeface="(A) Arslan Wessam B" panose="03020402040406030203" pitchFamily="66" charset="-78"/>
              </a:rPr>
              <a:t>بالتوفيق!</a:t>
            </a:r>
            <a:endParaRPr lang="en-GB" sz="11500" dirty="0">
              <a:solidFill>
                <a:schemeClr val="bg1">
                  <a:lumMod val="65000"/>
                </a:schemeClr>
              </a:solidFill>
              <a:latin typeface="(A) Arslan Wessam B" panose="03020402040406030203" pitchFamily="66" charset="-78"/>
              <a:cs typeface="(A) Arslan Wessam B" panose="03020402040406030203" pitchFamily="66" charset="-78"/>
            </a:endParaRPr>
          </a:p>
          <a:p>
            <a:pPr marL="0" indent="0">
              <a:buNone/>
            </a:pPr>
            <a:endParaRPr lang="en-GB" dirty="0"/>
          </a:p>
        </p:txBody>
      </p:sp>
    </p:spTree>
    <p:extLst>
      <p:ext uri="{BB962C8B-B14F-4D97-AF65-F5344CB8AC3E}">
        <p14:creationId xmlns:p14="http://schemas.microsoft.com/office/powerpoint/2010/main" val="323396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0E1D-A187-4959-827A-E5379A93D15F}"/>
              </a:ext>
            </a:extLst>
          </p:cNvPr>
          <p:cNvSpPr>
            <a:spLocks noGrp="1"/>
          </p:cNvSpPr>
          <p:nvPr>
            <p:ph type="title"/>
          </p:nvPr>
        </p:nvSpPr>
        <p:spPr/>
        <p:txBody>
          <a:bodyPr/>
          <a:lstStyle/>
          <a:p>
            <a:r>
              <a:rPr lang="en-GB" dirty="0"/>
              <a:t>Quiz questions</a:t>
            </a:r>
          </a:p>
        </p:txBody>
      </p:sp>
      <p:sp>
        <p:nvSpPr>
          <p:cNvPr id="3" name="Content Placeholder 2">
            <a:extLst>
              <a:ext uri="{FF2B5EF4-FFF2-40B4-BE49-F238E27FC236}">
                <a16:creationId xmlns:a16="http://schemas.microsoft.com/office/drawing/2014/main" id="{7864192C-9B12-4A63-BBAF-695D7DBFA223}"/>
              </a:ext>
            </a:extLst>
          </p:cNvPr>
          <p:cNvSpPr>
            <a:spLocks noGrp="1"/>
          </p:cNvSpPr>
          <p:nvPr>
            <p:ph idx="1"/>
          </p:nvPr>
        </p:nvSpPr>
        <p:spPr/>
        <p:txBody>
          <a:bodyPr>
            <a:normAutofit fontScale="55000" lnSpcReduction="20000"/>
          </a:bodyPr>
          <a:lstStyle/>
          <a:p>
            <a:pPr marL="514350" indent="-514350">
              <a:buFont typeface="+mj-lt"/>
              <a:buAutoNum type="arabicPeriod"/>
            </a:pPr>
            <a:r>
              <a:rPr lang="en-GB" dirty="0"/>
              <a:t>What can you think of when you are doing wudu?</a:t>
            </a:r>
          </a:p>
          <a:p>
            <a:pPr marL="514350" indent="-514350">
              <a:buFont typeface="+mj-lt"/>
              <a:buAutoNum type="arabicPeriod"/>
            </a:pPr>
            <a:r>
              <a:rPr lang="en-GB" dirty="0"/>
              <a:t>Why should you dress nicely for salah?</a:t>
            </a:r>
          </a:p>
          <a:p>
            <a:pPr marL="514350" indent="-514350">
              <a:buFont typeface="+mj-lt"/>
              <a:buAutoNum type="arabicPeriod"/>
            </a:pPr>
            <a:r>
              <a:rPr lang="en-GB" dirty="0"/>
              <a:t>What is the spiritual significance of facing the </a:t>
            </a:r>
            <a:r>
              <a:rPr lang="en-GB" dirty="0" err="1"/>
              <a:t>qiblah</a:t>
            </a:r>
            <a:r>
              <a:rPr lang="en-GB" dirty="0"/>
              <a:t>?</a:t>
            </a:r>
          </a:p>
          <a:p>
            <a:pPr marL="514350" indent="-514350">
              <a:buFont typeface="+mj-lt"/>
              <a:buAutoNum type="arabicPeriod"/>
            </a:pPr>
            <a:r>
              <a:rPr lang="en-GB" dirty="0"/>
              <a:t>Just before you start salah, what you can tell yourself?</a:t>
            </a:r>
          </a:p>
          <a:p>
            <a:pPr marL="514350" indent="-514350">
              <a:buFont typeface="+mj-lt"/>
              <a:buAutoNum type="arabicPeriod"/>
            </a:pPr>
            <a:r>
              <a:rPr lang="en-GB" dirty="0"/>
              <a:t>What is the significance of raising our hands when we start salah?</a:t>
            </a:r>
          </a:p>
          <a:p>
            <a:pPr marL="514350" indent="-514350">
              <a:buFont typeface="+mj-lt"/>
              <a:buAutoNum type="arabicPeriod"/>
            </a:pPr>
            <a:r>
              <a:rPr lang="en-GB" dirty="0"/>
              <a:t>What does ‘Allahu Akbar’ mean beyond a simple translation?</a:t>
            </a:r>
          </a:p>
          <a:p>
            <a:pPr marL="514350" indent="-514350">
              <a:buFont typeface="+mj-lt"/>
              <a:buAutoNum type="arabicPeriod"/>
            </a:pPr>
            <a:r>
              <a:rPr lang="en-GB" dirty="0"/>
              <a:t>Why do we put our right hands on our left hands, and look down?</a:t>
            </a:r>
          </a:p>
          <a:p>
            <a:pPr marL="514350" indent="-514350">
              <a:buFont typeface="+mj-lt"/>
              <a:buAutoNum type="arabicPeriod"/>
            </a:pPr>
            <a:r>
              <a:rPr lang="en-GB" dirty="0"/>
              <a:t>What are we doing when we start our salah with the ‘opening </a:t>
            </a:r>
            <a:r>
              <a:rPr lang="en-GB" dirty="0" err="1"/>
              <a:t>du’a</a:t>
            </a:r>
            <a:r>
              <a:rPr lang="en-GB" dirty="0"/>
              <a:t>’?</a:t>
            </a:r>
          </a:p>
          <a:p>
            <a:pPr marL="514350" indent="-514350">
              <a:buFont typeface="+mj-lt"/>
              <a:buAutoNum type="arabicPeriod"/>
            </a:pPr>
            <a:r>
              <a:rPr lang="en-GB" dirty="0"/>
              <a:t>Why do we recite the </a:t>
            </a:r>
            <a:r>
              <a:rPr lang="en-GB" dirty="0" err="1"/>
              <a:t>isti’adhah</a:t>
            </a:r>
            <a:r>
              <a:rPr lang="en-GB" dirty="0"/>
              <a:t>?</a:t>
            </a:r>
          </a:p>
          <a:p>
            <a:pPr marL="514350" indent="-514350">
              <a:buFont typeface="+mj-lt"/>
              <a:buAutoNum type="arabicPeriod"/>
            </a:pPr>
            <a:r>
              <a:rPr lang="en-GB" dirty="0"/>
              <a:t>What does the ‘baa’ in Bismillah denote?</a:t>
            </a:r>
          </a:p>
          <a:p>
            <a:pPr marL="514350" indent="-514350">
              <a:buFont typeface="+mj-lt"/>
              <a:buAutoNum type="arabicPeriod"/>
            </a:pPr>
            <a:r>
              <a:rPr lang="en-GB" dirty="0"/>
              <a:t>How should we recite Qur’an in salah?</a:t>
            </a:r>
          </a:p>
          <a:p>
            <a:pPr marL="514350" indent="-514350">
              <a:buFont typeface="+mj-lt"/>
              <a:buAutoNum type="arabicPeriod"/>
            </a:pPr>
            <a:r>
              <a:rPr lang="en-GB" dirty="0"/>
              <a:t>Why is Surah al-Fatihah in salah one of the most amazing conversations?</a:t>
            </a:r>
          </a:p>
          <a:p>
            <a:pPr marL="514350" indent="-514350">
              <a:buFont typeface="+mj-lt"/>
              <a:buAutoNum type="arabicPeriod"/>
            </a:pPr>
            <a:r>
              <a:rPr lang="en-GB" dirty="0"/>
              <a:t>What does   </a:t>
            </a:r>
            <a:r>
              <a:rPr lang="ar-SA" dirty="0">
                <a:solidFill>
                  <a:srgbClr val="3F5F55"/>
                </a:solidFill>
                <a:latin typeface="KFGQPC Uthman Taha Naskh" panose="02000000000000000000" pitchFamily="2" charset="-78"/>
                <a:ea typeface="Calibri" panose="020F0502020204030204" pitchFamily="34" charset="0"/>
                <a:cs typeface="KFGQPC Uthman Taha Naskh" panose="02000000000000000000" pitchFamily="2" charset="-78"/>
              </a:rPr>
              <a:t>سَمِعَ اللَّهُ لِمَنْ حَمِدَهُ</a:t>
            </a:r>
            <a:r>
              <a:rPr lang="en-US" dirty="0">
                <a:solidFill>
                  <a:srgbClr val="3F5F55"/>
                </a:solidFill>
                <a:latin typeface="KFGQPC Uthman Taha Naskh" panose="02000000000000000000" pitchFamily="2" charset="-78"/>
                <a:ea typeface="Calibri" panose="020F0502020204030204" pitchFamily="34" charset="0"/>
                <a:cs typeface="KFGQPC Uthman Taha Naskh" panose="02000000000000000000" pitchFamily="2" charset="-78"/>
              </a:rPr>
              <a:t> </a:t>
            </a:r>
            <a:r>
              <a:rPr lang="en-GB" dirty="0"/>
              <a:t>mean?</a:t>
            </a:r>
          </a:p>
          <a:p>
            <a:pPr marL="514350" indent="-514350">
              <a:buFont typeface="+mj-lt"/>
              <a:buAutoNum type="arabicPeriod"/>
            </a:pPr>
            <a:r>
              <a:rPr lang="en-GB" dirty="0"/>
              <a:t>What does </a:t>
            </a:r>
            <a:r>
              <a:rPr lang="en-GB" dirty="0" err="1"/>
              <a:t>ruku</a:t>
            </a:r>
            <a:r>
              <a:rPr lang="en-GB" dirty="0"/>
              <a:t>’ symbolise?</a:t>
            </a:r>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180557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33AE3-AC72-4230-A856-5D6059282101}"/>
              </a:ext>
            </a:extLst>
          </p:cNvPr>
          <p:cNvSpPr>
            <a:spLocks noGrp="1"/>
          </p:cNvSpPr>
          <p:nvPr>
            <p:ph type="title"/>
          </p:nvPr>
        </p:nvSpPr>
        <p:spPr/>
        <p:txBody>
          <a:bodyPr/>
          <a:lstStyle/>
          <a:p>
            <a:r>
              <a:rPr lang="en-US" dirty="0"/>
              <a:t>The </a:t>
            </a:r>
            <a:r>
              <a:rPr lang="en-US" dirty="0" err="1"/>
              <a:t>Adhkar</a:t>
            </a:r>
            <a:r>
              <a:rPr lang="en-US" dirty="0"/>
              <a:t> Bank</a:t>
            </a:r>
            <a:endParaRPr lang="en-GB" dirty="0"/>
          </a:p>
        </p:txBody>
      </p:sp>
      <p:sp>
        <p:nvSpPr>
          <p:cNvPr id="3" name="Content Placeholder 2">
            <a:extLst>
              <a:ext uri="{FF2B5EF4-FFF2-40B4-BE49-F238E27FC236}">
                <a16:creationId xmlns:a16="http://schemas.microsoft.com/office/drawing/2014/main" id="{C0E453BE-29A8-47FF-BE77-074D3C23401A}"/>
              </a:ext>
            </a:extLst>
          </p:cNvPr>
          <p:cNvSpPr>
            <a:spLocks noGrp="1"/>
          </p:cNvSpPr>
          <p:nvPr>
            <p:ph idx="1"/>
          </p:nvPr>
        </p:nvSpPr>
        <p:spPr>
          <a:xfrm>
            <a:off x="628650" y="1545771"/>
            <a:ext cx="7886700" cy="4631192"/>
          </a:xfrm>
        </p:spPr>
        <p:txBody>
          <a:bodyPr>
            <a:normAutofit fontScale="92500" lnSpcReduction="10000"/>
          </a:bodyPr>
          <a:lstStyle/>
          <a:p>
            <a:pPr marL="0" indent="0" algn="ctr">
              <a:lnSpc>
                <a:spcPct val="120000"/>
              </a:lnSpc>
              <a:buNone/>
            </a:pPr>
            <a:r>
              <a:rPr lang="en-US" dirty="0">
                <a:effectLst/>
              </a:rPr>
              <a:t>Standing up from </a:t>
            </a:r>
            <a:r>
              <a:rPr lang="en-US" dirty="0" err="1">
                <a:effectLst/>
              </a:rPr>
              <a:t>Ruku</a:t>
            </a:r>
            <a:r>
              <a:rPr lang="en-US" dirty="0">
                <a:effectLst/>
              </a:rPr>
              <a:t>‘</a:t>
            </a:r>
          </a:p>
          <a:p>
            <a:pPr marL="0" lvl="0" indent="0" algn="ctr" rtl="1">
              <a:lnSpc>
                <a:spcPct val="120000"/>
              </a:lnSpc>
              <a:spcAft>
                <a:spcPts val="800"/>
              </a:spcAft>
              <a:buSzPts val="1100"/>
              <a:buNone/>
            </a:pPr>
            <a:r>
              <a:rPr lang="ar-SA" sz="4400" dirty="0">
                <a:solidFill>
                  <a:srgbClr val="BA9674"/>
                </a:solidFill>
                <a:effectLst/>
                <a:latin typeface="KFGQPC Uthman Taha Naskh" panose="02000000000000000000" pitchFamily="2" charset="-78"/>
                <a:ea typeface="Calibri" panose="020F0502020204030204" pitchFamily="34" charset="0"/>
                <a:cs typeface="KFGQPC Uthman Taha Naskh" panose="02000000000000000000" pitchFamily="2" charset="-78"/>
              </a:rPr>
              <a:t>رَبَّنَا وَلَكَ الْحَمْدُ، حَمْدًا كَثِيْرًا طَيِّبًا مُّبَارَكًا فِيْهِ.</a:t>
            </a:r>
            <a:endParaRPr lang="en-GB" sz="4400" dirty="0">
              <a:solidFill>
                <a:srgbClr val="BA9674"/>
              </a:solidFill>
              <a:effectLst/>
              <a:latin typeface="KFGQPC Uthman Taha Naskh" panose="02000000000000000000" pitchFamily="2" charset="-78"/>
              <a:ea typeface="Calibri" panose="020F0502020204030204" pitchFamily="34" charset="0"/>
              <a:cs typeface="KFGQPC Uthman Taha Naskh" panose="02000000000000000000" pitchFamily="2" charset="-78"/>
            </a:endParaRPr>
          </a:p>
          <a:p>
            <a:pPr marL="0" indent="0" algn="ctr">
              <a:lnSpc>
                <a:spcPct val="107000"/>
              </a:lnSpc>
              <a:spcAft>
                <a:spcPts val="800"/>
              </a:spcAft>
              <a:buNone/>
            </a:pPr>
            <a:r>
              <a:rPr lang="en-GB" sz="1800" i="1" dirty="0">
                <a:effectLst/>
                <a:ea typeface="Calibri" panose="020F0502020204030204" pitchFamily="34" charset="0"/>
                <a:cs typeface="Arial" panose="020B0604020202020204" pitchFamily="34" charset="0"/>
              </a:rPr>
              <a:t>Our Lord, to You Alone belongs all praise; abundant, pure and blessed praise </a:t>
            </a:r>
            <a:r>
              <a:rPr lang="en-GB" sz="1500" i="1" dirty="0">
                <a:effectLst/>
                <a:ea typeface="Calibri" panose="020F0502020204030204" pitchFamily="34" charset="0"/>
                <a:cs typeface="Arial" panose="020B0604020202020204" pitchFamily="34" charset="0"/>
              </a:rPr>
              <a:t>(Bukhārī).</a:t>
            </a:r>
            <a:endParaRPr lang="en-GB" sz="1500" dirty="0">
              <a:effectLst/>
              <a:ea typeface="Calibri" panose="020F0502020204030204" pitchFamily="34" charset="0"/>
              <a:cs typeface="Arial" panose="020B0604020202020204" pitchFamily="34" charset="0"/>
            </a:endParaRPr>
          </a:p>
          <a:p>
            <a:pPr marL="0" indent="0" algn="ctr">
              <a:lnSpc>
                <a:spcPct val="107000"/>
              </a:lnSpc>
              <a:spcAft>
                <a:spcPts val="800"/>
              </a:spcAft>
              <a:buNone/>
            </a:pPr>
            <a:r>
              <a:rPr lang="en-GB" sz="1900" dirty="0" err="1">
                <a:effectLst/>
                <a:ea typeface="Calibri" panose="020F0502020204030204" pitchFamily="34" charset="0"/>
                <a:cs typeface="Arial" panose="020B0604020202020204" pitchFamily="34" charset="0"/>
              </a:rPr>
              <a:t>Rifāʿah</a:t>
            </a:r>
            <a:r>
              <a:rPr lang="en-GB" sz="1900" dirty="0">
                <a:effectLst/>
                <a:ea typeface="Calibri" panose="020F0502020204030204" pitchFamily="34" charset="0"/>
                <a:cs typeface="Arial" panose="020B0604020202020204" pitchFamily="34" charset="0"/>
              </a:rPr>
              <a:t> b. </a:t>
            </a:r>
            <a:r>
              <a:rPr lang="en-GB" sz="1900" dirty="0" err="1">
                <a:effectLst/>
                <a:ea typeface="Calibri" panose="020F0502020204030204" pitchFamily="34" charset="0"/>
                <a:cs typeface="Arial" panose="020B0604020202020204" pitchFamily="34" charset="0"/>
              </a:rPr>
              <a:t>Rāfiʿ</a:t>
            </a:r>
            <a:r>
              <a:rPr lang="en-GB" sz="1900" dirty="0">
                <a:effectLst/>
                <a:ea typeface="Calibri" panose="020F0502020204030204" pitchFamily="34" charset="0"/>
                <a:cs typeface="Arial" panose="020B0604020202020204" pitchFamily="34" charset="0"/>
              </a:rPr>
              <a:t> narrated, “One day we were praying behind the Messenger of Allah </a:t>
            </a:r>
            <a:r>
              <a:rPr lang="en-GB" sz="1900" dirty="0">
                <a:effectLst/>
                <a:latin typeface="KFGQPC Arabic Symbols 01" panose="02000000000000000000" pitchFamily="2" charset="2"/>
                <a:ea typeface="Calibri" panose="020F0502020204030204" pitchFamily="34" charset="0"/>
                <a:cs typeface="KFGQPC Uthman Taha Naskh" panose="02000000000000000000" pitchFamily="2" charset="-78"/>
              </a:rPr>
              <a:t>g</a:t>
            </a:r>
            <a:r>
              <a:rPr lang="en-GB" sz="1900" dirty="0">
                <a:effectLst/>
                <a:ea typeface="Calibri" panose="020F0502020204030204" pitchFamily="34" charset="0"/>
                <a:cs typeface="Arial" panose="020B0604020202020204" pitchFamily="34" charset="0"/>
              </a:rPr>
              <a:t>. When he raised his head from rukūʿ, he </a:t>
            </a:r>
            <a:r>
              <a:rPr lang="en-GB" sz="1900" dirty="0">
                <a:effectLst/>
                <a:latin typeface="KFGQPC Arabic Symbols 01" panose="02000000000000000000" pitchFamily="2" charset="2"/>
                <a:ea typeface="Calibri" panose="020F0502020204030204" pitchFamily="34" charset="0"/>
                <a:cs typeface="KFGQPC Uthman Taha Naskh" panose="02000000000000000000" pitchFamily="2" charset="-78"/>
              </a:rPr>
              <a:t>g</a:t>
            </a:r>
            <a:r>
              <a:rPr lang="en-GB" sz="1900" dirty="0">
                <a:effectLst/>
                <a:ea typeface="Calibri" panose="020F0502020204030204" pitchFamily="34" charset="0"/>
                <a:cs typeface="KFGQPC Uthman Taha Naskh" panose="02000000000000000000" pitchFamily="2" charset="-78"/>
              </a:rPr>
              <a:t> </a:t>
            </a:r>
            <a:r>
              <a:rPr lang="en-GB" sz="1900" dirty="0">
                <a:effectLst/>
                <a:ea typeface="Calibri" panose="020F0502020204030204" pitchFamily="34" charset="0"/>
                <a:cs typeface="Arial" panose="020B0604020202020204" pitchFamily="34" charset="0"/>
              </a:rPr>
              <a:t>said</a:t>
            </a:r>
            <a:r>
              <a:rPr lang="en-GB" sz="1900" dirty="0">
                <a:effectLst/>
                <a:ea typeface="Calibri" panose="020F0502020204030204" pitchFamily="34" charset="0"/>
                <a:cs typeface="KFGQPC Uthman Taha Naskh" panose="02000000000000000000" pitchFamily="2" charset="-78"/>
              </a:rPr>
              <a:t> </a:t>
            </a:r>
            <a:r>
              <a:rPr lang="ar-SA" sz="1900" dirty="0">
                <a:effectLst/>
                <a:ea typeface="Calibri" panose="020F0502020204030204" pitchFamily="34" charset="0"/>
                <a:cs typeface="KFGQPC Uthman Taha Naskh" panose="02000000000000000000" pitchFamily="2" charset="-78"/>
              </a:rPr>
              <a:t>سَمِعَ اللّٰهُ لِمَنْ حَمِدَه</a:t>
            </a:r>
            <a:endParaRPr lang="en-GB" sz="1900" dirty="0">
              <a:effectLst/>
              <a:ea typeface="Calibri" panose="020F0502020204030204" pitchFamily="34" charset="0"/>
              <a:cs typeface="Arial" panose="020B0604020202020204" pitchFamily="34" charset="0"/>
            </a:endParaRPr>
          </a:p>
          <a:p>
            <a:pPr marL="0" indent="0" algn="ctr">
              <a:lnSpc>
                <a:spcPct val="107000"/>
              </a:lnSpc>
              <a:spcAft>
                <a:spcPts val="800"/>
              </a:spcAft>
              <a:buNone/>
            </a:pPr>
            <a:r>
              <a:rPr lang="en-GB" sz="1900" dirty="0">
                <a:effectLst/>
                <a:ea typeface="Calibri" panose="020F0502020204030204" pitchFamily="34" charset="0"/>
                <a:cs typeface="Arial" panose="020B0604020202020204" pitchFamily="34" charset="0"/>
              </a:rPr>
              <a:t>A man behind him</a:t>
            </a:r>
            <a:r>
              <a:rPr lang="en-GB" sz="1900" dirty="0">
                <a:effectLst/>
                <a:ea typeface="Calibri" panose="020F0502020204030204" pitchFamily="34" charset="0"/>
                <a:cs typeface="KFGQPC Uthman Taha Naskh" panose="02000000000000000000" pitchFamily="2" charset="-78"/>
              </a:rPr>
              <a:t> </a:t>
            </a:r>
            <a:r>
              <a:rPr lang="en-GB" sz="1900" dirty="0">
                <a:effectLst/>
                <a:ea typeface="Calibri" panose="020F0502020204030204" pitchFamily="34" charset="0"/>
                <a:cs typeface="Arial" panose="020B0604020202020204" pitchFamily="34" charset="0"/>
              </a:rPr>
              <a:t>said</a:t>
            </a:r>
            <a:r>
              <a:rPr lang="en-GB" sz="1900" dirty="0">
                <a:effectLst/>
                <a:ea typeface="Calibri" panose="020F0502020204030204" pitchFamily="34" charset="0"/>
                <a:cs typeface="Calibri Light" panose="020F0302020204030204" pitchFamily="34" charset="0"/>
              </a:rPr>
              <a:t> </a:t>
            </a:r>
            <a:r>
              <a:rPr lang="en-US" sz="1900" dirty="0">
                <a:effectLst/>
                <a:ea typeface="Calibri" panose="020F0502020204030204" pitchFamily="34" charset="0"/>
                <a:cs typeface="Calibri Light" panose="020F0302020204030204" pitchFamily="34" charset="0"/>
              </a:rPr>
              <a:t>[the above]. </a:t>
            </a:r>
            <a:r>
              <a:rPr lang="en-GB" sz="1900" dirty="0">
                <a:effectLst/>
                <a:ea typeface="Calibri" panose="020F0502020204030204" pitchFamily="34" charset="0"/>
                <a:cs typeface="Arial" panose="020B0604020202020204" pitchFamily="34" charset="0"/>
              </a:rPr>
              <a:t>When he </a:t>
            </a:r>
            <a:r>
              <a:rPr lang="en-GB" sz="1900" dirty="0">
                <a:effectLst/>
                <a:latin typeface="KFGQPC Arabic Symbols 01" panose="02000000000000000000" pitchFamily="2" charset="2"/>
                <a:ea typeface="Calibri" panose="020F0502020204030204" pitchFamily="34" charset="0"/>
                <a:cs typeface="KFGQPC Uthman Taha Naskh" panose="02000000000000000000" pitchFamily="2" charset="-78"/>
              </a:rPr>
              <a:t>g</a:t>
            </a:r>
            <a:r>
              <a:rPr lang="en-GB" sz="1900" dirty="0">
                <a:effectLst/>
                <a:ea typeface="Calibri" panose="020F0502020204030204" pitchFamily="34" charset="0"/>
                <a:cs typeface="Arial" panose="020B0604020202020204" pitchFamily="34" charset="0"/>
              </a:rPr>
              <a:t> finished, he asked, ‘Who uttered those words?’ The man replied, ‘Me.’ The Prophet </a:t>
            </a:r>
            <a:r>
              <a:rPr lang="en-GB" sz="1900" dirty="0">
                <a:effectLst/>
                <a:latin typeface="KFGQPC Arabic Symbols 01" panose="02000000000000000000" pitchFamily="2" charset="2"/>
                <a:ea typeface="Calibri" panose="020F0502020204030204" pitchFamily="34" charset="0"/>
                <a:cs typeface="KFGQPC Uthman Taha Naskh" panose="02000000000000000000" pitchFamily="2" charset="-78"/>
              </a:rPr>
              <a:t>g</a:t>
            </a:r>
            <a:r>
              <a:rPr lang="en-GB" sz="1900" dirty="0">
                <a:effectLst/>
                <a:ea typeface="Calibri" panose="020F0502020204030204" pitchFamily="34" charset="0"/>
                <a:cs typeface="Arial" panose="020B0604020202020204" pitchFamily="34" charset="0"/>
              </a:rPr>
              <a:t> said, ‘I saw some </a:t>
            </a:r>
            <a:r>
              <a:rPr lang="en-GB" sz="1900" b="1" dirty="0">
                <a:effectLst/>
                <a:ea typeface="Calibri" panose="020F0502020204030204" pitchFamily="34" charset="0"/>
                <a:cs typeface="Arial" panose="020B0604020202020204" pitchFamily="34" charset="0"/>
              </a:rPr>
              <a:t>thirty-something angels racing to write it first’</a:t>
            </a:r>
            <a:r>
              <a:rPr lang="en-GB" sz="1900" dirty="0">
                <a:effectLst/>
                <a:ea typeface="Calibri" panose="020F0502020204030204" pitchFamily="34" charset="0"/>
                <a:cs typeface="Arial" panose="020B0604020202020204" pitchFamily="34" charset="0"/>
              </a:rPr>
              <a:t>” (Bukhārī).</a:t>
            </a:r>
          </a:p>
          <a:p>
            <a:pPr marL="0" indent="0" algn="ctr">
              <a:buNone/>
            </a:pPr>
            <a:r>
              <a:rPr lang="en-GB" sz="2100" dirty="0"/>
              <a:t>.</a:t>
            </a:r>
            <a:endParaRPr lang="ar-IQ" sz="2100" b="1" dirty="0">
              <a:effectLst/>
            </a:endParaRPr>
          </a:p>
          <a:p>
            <a:endParaRPr lang="en-GB" dirty="0"/>
          </a:p>
        </p:txBody>
      </p:sp>
      <p:pic>
        <p:nvPicPr>
          <p:cNvPr id="5" name="Picture 4">
            <a:extLst>
              <a:ext uri="{FF2B5EF4-FFF2-40B4-BE49-F238E27FC236}">
                <a16:creationId xmlns:a16="http://schemas.microsoft.com/office/drawing/2014/main" id="{5804D858-6B2C-4C9E-A041-485A827AC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154" y="406449"/>
            <a:ext cx="1401461" cy="1098000"/>
          </a:xfrm>
          <a:prstGeom prst="rect">
            <a:avLst/>
          </a:prstGeom>
        </p:spPr>
      </p:pic>
    </p:spTree>
    <p:extLst>
      <p:ext uri="{BB962C8B-B14F-4D97-AF65-F5344CB8AC3E}">
        <p14:creationId xmlns:p14="http://schemas.microsoft.com/office/powerpoint/2010/main" val="345519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7432-1198-2D4D-A371-C63F262043A4}"/>
              </a:ext>
            </a:extLst>
          </p:cNvPr>
          <p:cNvSpPr>
            <a:spLocks noGrp="1"/>
          </p:cNvSpPr>
          <p:nvPr>
            <p:ph type="title"/>
          </p:nvPr>
        </p:nvSpPr>
        <p:spPr/>
        <p:txBody>
          <a:bodyPr/>
          <a:lstStyle/>
          <a:p>
            <a:r>
              <a:rPr lang="en-GB" dirty="0"/>
              <a:t>Practising What We’re Learning</a:t>
            </a:r>
          </a:p>
        </p:txBody>
      </p:sp>
      <p:sp>
        <p:nvSpPr>
          <p:cNvPr id="3" name="Content Placeholder 2">
            <a:extLst>
              <a:ext uri="{FF2B5EF4-FFF2-40B4-BE49-F238E27FC236}">
                <a16:creationId xmlns:a16="http://schemas.microsoft.com/office/drawing/2014/main" id="{A1702528-638B-85F3-1177-C799C7637DC1}"/>
              </a:ext>
            </a:extLst>
          </p:cNvPr>
          <p:cNvSpPr>
            <a:spLocks noGrp="1"/>
          </p:cNvSpPr>
          <p:nvPr>
            <p:ph idx="1"/>
          </p:nvPr>
        </p:nvSpPr>
        <p:spPr/>
        <p:txBody>
          <a:bodyPr>
            <a:normAutofit/>
          </a:bodyPr>
          <a:lstStyle/>
          <a:p>
            <a:pPr marL="0" indent="0">
              <a:buNone/>
            </a:pPr>
            <a:endParaRPr lang="en-GB" sz="4000" dirty="0"/>
          </a:p>
          <a:p>
            <a:pPr marL="0" indent="0">
              <a:buNone/>
            </a:pPr>
            <a:r>
              <a:rPr lang="en-GB" sz="4000" dirty="0"/>
              <a:t>2 </a:t>
            </a:r>
            <a:r>
              <a:rPr lang="en-GB" sz="4000" dirty="0" err="1"/>
              <a:t>rak’ah</a:t>
            </a:r>
            <a:r>
              <a:rPr lang="en-GB" sz="4000" dirty="0"/>
              <a:t> with the highest level of khushu you can, with the help of Allah </a:t>
            </a:r>
            <a:r>
              <a:rPr lang="en-GB" sz="4000" dirty="0">
                <a:latin typeface="KFGQPC Arabic Symbols 01" panose="02000000000000000000" pitchFamily="2" charset="2"/>
              </a:rPr>
              <a:t>b</a:t>
            </a:r>
          </a:p>
        </p:txBody>
      </p:sp>
    </p:spTree>
    <p:extLst>
      <p:ext uri="{BB962C8B-B14F-4D97-AF65-F5344CB8AC3E}">
        <p14:creationId xmlns:p14="http://schemas.microsoft.com/office/powerpoint/2010/main" val="277752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F5F5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6E8FC-4A46-49B8-8ABE-39A367AAFCEC}"/>
              </a:ext>
            </a:extLst>
          </p:cNvPr>
          <p:cNvSpPr>
            <a:spLocks noGrp="1"/>
          </p:cNvSpPr>
          <p:nvPr>
            <p:ph type="title"/>
          </p:nvPr>
        </p:nvSpPr>
        <p:spPr>
          <a:xfrm>
            <a:off x="628650" y="500062"/>
            <a:ext cx="7886700" cy="1325563"/>
          </a:xfrm>
        </p:spPr>
        <p:txBody>
          <a:bodyPr>
            <a:normAutofit/>
          </a:bodyPr>
          <a:lstStyle/>
          <a:p>
            <a:pPr algn="ctr"/>
            <a:r>
              <a:rPr lang="en-US" sz="4000" dirty="0">
                <a:solidFill>
                  <a:schemeClr val="bg1">
                    <a:lumMod val="85000"/>
                  </a:schemeClr>
                </a:solidFill>
              </a:rPr>
              <a:t>Lesson 4</a:t>
            </a:r>
            <a:endParaRPr lang="en-GB" sz="4000" dirty="0">
              <a:solidFill>
                <a:schemeClr val="bg1">
                  <a:lumMod val="85000"/>
                </a:schemeClr>
              </a:solidFill>
            </a:endParaRPr>
          </a:p>
        </p:txBody>
      </p:sp>
      <p:sp>
        <p:nvSpPr>
          <p:cNvPr id="3" name="Content Placeholder 2">
            <a:extLst>
              <a:ext uri="{FF2B5EF4-FFF2-40B4-BE49-F238E27FC236}">
                <a16:creationId xmlns:a16="http://schemas.microsoft.com/office/drawing/2014/main" id="{0D98824D-9A70-4485-A0A6-859DB8633D54}"/>
              </a:ext>
            </a:extLst>
          </p:cNvPr>
          <p:cNvSpPr>
            <a:spLocks noGrp="1"/>
          </p:cNvSpPr>
          <p:nvPr>
            <p:ph idx="1"/>
          </p:nvPr>
        </p:nvSpPr>
        <p:spPr>
          <a:xfrm>
            <a:off x="628650" y="1351744"/>
            <a:ext cx="7886700" cy="4351338"/>
          </a:xfrm>
        </p:spPr>
        <p:txBody>
          <a:bodyPr>
            <a:normAutofit/>
          </a:bodyPr>
          <a:lstStyle/>
          <a:p>
            <a:pPr marL="0" indent="0" algn="ctr">
              <a:buNone/>
            </a:pPr>
            <a:endParaRPr lang="en-US" sz="3200" dirty="0">
              <a:solidFill>
                <a:schemeClr val="bg1"/>
              </a:solidFill>
            </a:endParaRPr>
          </a:p>
          <a:p>
            <a:pPr marL="0" indent="0" algn="ctr">
              <a:buNone/>
            </a:pPr>
            <a:r>
              <a:rPr lang="en-US" sz="8800" dirty="0">
                <a:solidFill>
                  <a:srgbClr val="BA9674"/>
                </a:solidFill>
                <a:latin typeface="Cabin Medium" panose="00000600000000000000" pitchFamily="2" charset="0"/>
              </a:rPr>
              <a:t>The Journey Through Salah</a:t>
            </a:r>
            <a:endParaRPr lang="ar-IQ" sz="8800" dirty="0">
              <a:solidFill>
                <a:srgbClr val="BA9674"/>
              </a:solidFill>
              <a:latin typeface="Cabin Medium" panose="00000600000000000000" pitchFamily="2" charset="0"/>
            </a:endParaRPr>
          </a:p>
          <a:p>
            <a:pPr marL="0" indent="0" algn="ctr">
              <a:buNone/>
            </a:pPr>
            <a:r>
              <a:rPr lang="en-GB" sz="3200" dirty="0">
                <a:solidFill>
                  <a:schemeClr val="bg1"/>
                </a:solidFill>
              </a:rPr>
              <a:t>Preparation-Standing Up From </a:t>
            </a:r>
            <a:r>
              <a:rPr lang="en-GB" sz="3200" dirty="0" err="1">
                <a:solidFill>
                  <a:schemeClr val="bg1"/>
                </a:solidFill>
              </a:rPr>
              <a:t>Ruku</a:t>
            </a:r>
            <a:endParaRPr lang="en-US" sz="3200" dirty="0">
              <a:solidFill>
                <a:schemeClr val="bg1"/>
              </a:solidFill>
            </a:endParaRPr>
          </a:p>
        </p:txBody>
      </p:sp>
      <p:pic>
        <p:nvPicPr>
          <p:cNvPr id="4" name="Picture 3">
            <a:extLst>
              <a:ext uri="{FF2B5EF4-FFF2-40B4-BE49-F238E27FC236}">
                <a16:creationId xmlns:a16="http://schemas.microsoft.com/office/drawing/2014/main" id="{B7BCBE41-B853-4E00-AAB2-AEEE0D7CB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0756" y="5316285"/>
            <a:ext cx="1802487" cy="1412776"/>
          </a:xfrm>
          <a:prstGeom prst="rect">
            <a:avLst/>
          </a:prstGeom>
        </p:spPr>
      </p:pic>
      <p:sp>
        <p:nvSpPr>
          <p:cNvPr id="5" name="TextBox 4">
            <a:extLst>
              <a:ext uri="{FF2B5EF4-FFF2-40B4-BE49-F238E27FC236}">
                <a16:creationId xmlns:a16="http://schemas.microsoft.com/office/drawing/2014/main" id="{C9B5B209-AB9C-474E-9EBF-D0A28BF206E3}"/>
              </a:ext>
            </a:extLst>
          </p:cNvPr>
          <p:cNvSpPr txBox="1"/>
          <p:nvPr/>
        </p:nvSpPr>
        <p:spPr>
          <a:xfrm>
            <a:off x="7524328" y="247264"/>
            <a:ext cx="1619672" cy="408623"/>
          </a:xfrm>
          <a:prstGeom prst="roundRect">
            <a:avLst/>
          </a:prstGeom>
          <a:solidFill>
            <a:srgbClr val="BA9674"/>
          </a:solidFill>
        </p:spPr>
        <p:txBody>
          <a:bodyPr wrap="square" rtlCol="0">
            <a:spAutoFit/>
          </a:bodyPr>
          <a:lstStyle/>
          <a:p>
            <a:pPr algn="ctr"/>
            <a:r>
              <a:rPr lang="en-US" dirty="0">
                <a:latin typeface="Cabin" panose="00000500000000000000" pitchFamily="2" charset="0"/>
              </a:rPr>
              <a:t>Year 9</a:t>
            </a:r>
            <a:endParaRPr lang="en-GB" dirty="0">
              <a:latin typeface="Cabin" panose="00000500000000000000" pitchFamily="2" charset="0"/>
            </a:endParaRPr>
          </a:p>
        </p:txBody>
      </p:sp>
    </p:spTree>
    <p:extLst>
      <p:ext uri="{BB962C8B-B14F-4D97-AF65-F5344CB8AC3E}">
        <p14:creationId xmlns:p14="http://schemas.microsoft.com/office/powerpoint/2010/main" val="2951390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3BE5-24C9-4BA7-B828-F9A2470A7262}"/>
              </a:ext>
            </a:extLst>
          </p:cNvPr>
          <p:cNvSpPr>
            <a:spLocks noGrp="1"/>
          </p:cNvSpPr>
          <p:nvPr>
            <p:ph type="title"/>
          </p:nvPr>
        </p:nvSpPr>
        <p:spPr/>
        <p:txBody>
          <a:bodyPr/>
          <a:lstStyle/>
          <a:p>
            <a:r>
              <a:rPr lang="en-GB" dirty="0"/>
              <a:t>LOs</a:t>
            </a:r>
          </a:p>
        </p:txBody>
      </p:sp>
      <p:sp>
        <p:nvSpPr>
          <p:cNvPr id="3" name="Content Placeholder 2">
            <a:extLst>
              <a:ext uri="{FF2B5EF4-FFF2-40B4-BE49-F238E27FC236}">
                <a16:creationId xmlns:a16="http://schemas.microsoft.com/office/drawing/2014/main" id="{22627E22-21ED-4A13-90ED-2B58CB0AC732}"/>
              </a:ext>
            </a:extLst>
          </p:cNvPr>
          <p:cNvSpPr>
            <a:spLocks noGrp="1"/>
          </p:cNvSpPr>
          <p:nvPr>
            <p:ph idx="1"/>
          </p:nvPr>
        </p:nvSpPr>
        <p:spPr/>
        <p:txBody>
          <a:bodyPr/>
          <a:lstStyle/>
          <a:p>
            <a:r>
              <a:rPr lang="en-GB" dirty="0"/>
              <a:t>To identify the significance of the postures in salah</a:t>
            </a:r>
          </a:p>
          <a:p>
            <a:r>
              <a:rPr lang="en-GB" dirty="0"/>
              <a:t>To link the spiritual elements to the physical movements</a:t>
            </a:r>
          </a:p>
          <a:p>
            <a:endParaRPr lang="en-GB" dirty="0"/>
          </a:p>
        </p:txBody>
      </p:sp>
    </p:spTree>
    <p:extLst>
      <p:ext uri="{BB962C8B-B14F-4D97-AF65-F5344CB8AC3E}">
        <p14:creationId xmlns:p14="http://schemas.microsoft.com/office/powerpoint/2010/main" val="303719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8BB4-E892-4D96-95EA-87BBCAC4775B}"/>
              </a:ext>
            </a:extLst>
          </p:cNvPr>
          <p:cNvSpPr>
            <a:spLocks noGrp="1"/>
          </p:cNvSpPr>
          <p:nvPr>
            <p:ph type="title"/>
          </p:nvPr>
        </p:nvSpPr>
        <p:spPr/>
        <p:txBody>
          <a:bodyPr/>
          <a:lstStyle/>
          <a:p>
            <a:r>
              <a:rPr lang="en-GB" dirty="0"/>
              <a:t>Before Salah</a:t>
            </a:r>
          </a:p>
        </p:txBody>
      </p:sp>
      <p:sp>
        <p:nvSpPr>
          <p:cNvPr id="3" name="Content Placeholder 2">
            <a:extLst>
              <a:ext uri="{FF2B5EF4-FFF2-40B4-BE49-F238E27FC236}">
                <a16:creationId xmlns:a16="http://schemas.microsoft.com/office/drawing/2014/main" id="{9016CC0F-D589-4D8B-A316-D4DB7C8718CC}"/>
              </a:ext>
            </a:extLst>
          </p:cNvPr>
          <p:cNvSpPr>
            <a:spLocks noGrp="1"/>
          </p:cNvSpPr>
          <p:nvPr>
            <p:ph idx="1"/>
          </p:nvPr>
        </p:nvSpPr>
        <p:spPr/>
        <p:txBody>
          <a:bodyPr>
            <a:normAutofit/>
          </a:bodyPr>
          <a:lstStyle/>
          <a:p>
            <a:endParaRPr lang="en-GB" b="1" dirty="0"/>
          </a:p>
          <a:p>
            <a:r>
              <a:rPr lang="en-GB" b="1" dirty="0"/>
              <a:t>Attending the Court of the Almighty</a:t>
            </a:r>
          </a:p>
          <a:p>
            <a:pPr lvl="1">
              <a:buFont typeface="Courier New" panose="02070309020205020404" pitchFamily="49" charset="0"/>
              <a:buChar char="o"/>
            </a:pPr>
            <a:r>
              <a:rPr lang="en-GB" dirty="0"/>
              <a:t>Mentally remind yourself of WHO you are going to be conversing 	</a:t>
            </a:r>
          </a:p>
          <a:p>
            <a:r>
              <a:rPr lang="en-GB" b="1" dirty="0" err="1"/>
              <a:t>Wuḍū</a:t>
            </a:r>
            <a:r>
              <a:rPr lang="en-GB" b="1" dirty="0"/>
              <a:t>’	</a:t>
            </a:r>
          </a:p>
          <a:p>
            <a:r>
              <a:rPr lang="en-GB" b="1" dirty="0"/>
              <a:t>Nice clothes</a:t>
            </a:r>
          </a:p>
          <a:p>
            <a:r>
              <a:rPr lang="en-GB" b="1" dirty="0"/>
              <a:t>Facing the </a:t>
            </a:r>
            <a:r>
              <a:rPr lang="en-GB" b="1" dirty="0" err="1"/>
              <a:t>qiblah</a:t>
            </a:r>
            <a:endParaRPr lang="en-GB" dirty="0"/>
          </a:p>
        </p:txBody>
      </p:sp>
      <p:sp>
        <p:nvSpPr>
          <p:cNvPr id="4" name="Content Placeholder 2">
            <a:extLst>
              <a:ext uri="{FF2B5EF4-FFF2-40B4-BE49-F238E27FC236}">
                <a16:creationId xmlns:a16="http://schemas.microsoft.com/office/drawing/2014/main" id="{4B5D1521-A610-44E4-BEFB-524601C65860}"/>
              </a:ext>
            </a:extLst>
          </p:cNvPr>
          <p:cNvSpPr txBox="1">
            <a:spLocks/>
          </p:cNvSpPr>
          <p:nvPr/>
        </p:nvSpPr>
        <p:spPr>
          <a:xfrm>
            <a:off x="4745048" y="789936"/>
            <a:ext cx="3152633" cy="900753"/>
          </a:xfrm>
          <a:prstGeom prst="rect">
            <a:avLst/>
          </a:prstGeom>
          <a:solidFill>
            <a:srgbClr val="BA9674"/>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Light" pitchFamily="2"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Light" pitchFamily="2"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Light" pitchFamily="2"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Light" pitchFamily="2"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Light" pitchFamily="2"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lumMod val="95000"/>
                  </a:schemeClr>
                </a:solidFill>
              </a:rPr>
              <a:t>Annotate you Salah </a:t>
            </a:r>
            <a:r>
              <a:rPr lang="en-GB" dirty="0" err="1">
                <a:solidFill>
                  <a:schemeClr val="bg1">
                    <a:lumMod val="95000"/>
                  </a:schemeClr>
                </a:solidFill>
              </a:rPr>
              <a:t>JourneyBoard</a:t>
            </a:r>
            <a:r>
              <a:rPr lang="en-GB" dirty="0">
                <a:solidFill>
                  <a:schemeClr val="bg1">
                    <a:lumMod val="95000"/>
                  </a:schemeClr>
                </a:solidFill>
              </a:rPr>
              <a:t> as we go along this journey…</a:t>
            </a:r>
          </a:p>
        </p:txBody>
      </p:sp>
      <p:pic>
        <p:nvPicPr>
          <p:cNvPr id="5" name="Content Placeholder 4">
            <a:extLst>
              <a:ext uri="{FF2B5EF4-FFF2-40B4-BE49-F238E27FC236}">
                <a16:creationId xmlns:a16="http://schemas.microsoft.com/office/drawing/2014/main" id="{7A924A8D-8EFE-4AFA-8E37-3F7EA7D3D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5191" y="538456"/>
            <a:ext cx="1018809" cy="1219701"/>
          </a:xfrm>
          <a:prstGeom prst="rect">
            <a:avLst/>
          </a:prstGeom>
        </p:spPr>
      </p:pic>
    </p:spTree>
    <p:extLst>
      <p:ext uri="{BB962C8B-B14F-4D97-AF65-F5344CB8AC3E}">
        <p14:creationId xmlns:p14="http://schemas.microsoft.com/office/powerpoint/2010/main" val="187643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8BB4-E892-4D96-95EA-87BBCAC4775B}"/>
              </a:ext>
            </a:extLst>
          </p:cNvPr>
          <p:cNvSpPr>
            <a:spLocks noGrp="1"/>
          </p:cNvSpPr>
          <p:nvPr>
            <p:ph type="title"/>
          </p:nvPr>
        </p:nvSpPr>
        <p:spPr>
          <a:xfrm>
            <a:off x="449943" y="229734"/>
            <a:ext cx="7886700" cy="1325563"/>
          </a:xfrm>
        </p:spPr>
        <p:txBody>
          <a:bodyPr/>
          <a:lstStyle/>
          <a:p>
            <a:r>
              <a:rPr lang="en-GB" dirty="0"/>
              <a:t>Allahu Akbar</a:t>
            </a:r>
          </a:p>
        </p:txBody>
      </p:sp>
      <p:sp>
        <p:nvSpPr>
          <p:cNvPr id="3" name="Content Placeholder 2">
            <a:extLst>
              <a:ext uri="{FF2B5EF4-FFF2-40B4-BE49-F238E27FC236}">
                <a16:creationId xmlns:a16="http://schemas.microsoft.com/office/drawing/2014/main" id="{9016CC0F-D589-4D8B-A316-D4DB7C8718CC}"/>
              </a:ext>
            </a:extLst>
          </p:cNvPr>
          <p:cNvSpPr>
            <a:spLocks noGrp="1"/>
          </p:cNvSpPr>
          <p:nvPr>
            <p:ph idx="1"/>
          </p:nvPr>
        </p:nvSpPr>
        <p:spPr>
          <a:xfrm>
            <a:off x="261257" y="1538514"/>
            <a:ext cx="8432800" cy="4717143"/>
          </a:xfrm>
        </p:spPr>
        <p:txBody>
          <a:bodyPr>
            <a:normAutofit/>
          </a:bodyPr>
          <a:lstStyle/>
          <a:p>
            <a:r>
              <a:rPr lang="en-GB" sz="2900" b="1" dirty="0"/>
              <a:t>Raising the hands</a:t>
            </a:r>
            <a:endParaRPr lang="en-GB" dirty="0"/>
          </a:p>
          <a:p>
            <a:pPr lvl="1">
              <a:buFont typeface="Courier New" panose="02070309020205020404" pitchFamily="49" charset="0"/>
              <a:buChar char="o"/>
            </a:pPr>
            <a:r>
              <a:rPr lang="en-GB" sz="2000" dirty="0"/>
              <a:t>Surrendering </a:t>
            </a:r>
          </a:p>
          <a:p>
            <a:pPr lvl="1">
              <a:buFont typeface="Courier New" panose="02070309020205020404" pitchFamily="49" charset="0"/>
              <a:buChar char="o"/>
            </a:pPr>
            <a:r>
              <a:rPr lang="en-GB" sz="2000" dirty="0"/>
              <a:t>Pushing the </a:t>
            </a:r>
            <a:r>
              <a:rPr lang="en-GB" sz="2000" dirty="0" err="1"/>
              <a:t>dunya</a:t>
            </a:r>
            <a:r>
              <a:rPr lang="en-GB" sz="2000" dirty="0"/>
              <a:t> behind you	</a:t>
            </a:r>
            <a:endParaRPr lang="en-GB" b="1" dirty="0"/>
          </a:p>
          <a:p>
            <a:r>
              <a:rPr lang="en-GB" b="1" dirty="0" err="1"/>
              <a:t>Takbīr</a:t>
            </a:r>
            <a:endParaRPr lang="en-GB" b="1" dirty="0"/>
          </a:p>
          <a:p>
            <a:pPr marL="0" indent="0" algn="ctr">
              <a:buNone/>
            </a:pPr>
            <a:r>
              <a:rPr lang="ar-EG" sz="4400" dirty="0">
                <a:latin typeface="Sakkal Majalla" panose="02000000000000000000" pitchFamily="2" charset="-78"/>
                <a:cs typeface="Sakkal Majalla" panose="02000000000000000000" pitchFamily="2" charset="-78"/>
              </a:rPr>
              <a:t>أَكْبَرُ</a:t>
            </a:r>
            <a:endParaRPr lang="en-GB" sz="4400" dirty="0">
              <a:latin typeface="Sakkal Majalla" panose="02000000000000000000" pitchFamily="2" charset="-78"/>
              <a:cs typeface="Sakkal Majalla" panose="02000000000000000000" pitchFamily="2" charset="-78"/>
            </a:endParaRPr>
          </a:p>
          <a:p>
            <a:pPr marL="457200" lvl="1" indent="0">
              <a:buNone/>
            </a:pPr>
            <a:r>
              <a:rPr lang="en-US" sz="2000" dirty="0"/>
              <a:t>Greater than…</a:t>
            </a:r>
          </a:p>
          <a:p>
            <a:pPr marL="457200" lvl="1" indent="0">
              <a:buNone/>
            </a:pPr>
            <a:endParaRPr lang="en-US" sz="2000" dirty="0"/>
          </a:p>
          <a:p>
            <a:pPr marL="0" indent="0">
              <a:buNone/>
            </a:pPr>
            <a:r>
              <a:rPr lang="en-US" sz="2400" b="1" dirty="0">
                <a:highlight>
                  <a:srgbClr val="BA9674"/>
                </a:highlight>
              </a:rPr>
              <a:t>Video</a:t>
            </a:r>
          </a:p>
          <a:p>
            <a:pPr marL="0" indent="0">
              <a:buNone/>
            </a:pPr>
            <a:r>
              <a:rPr lang="en-GB" sz="2000" b="1" dirty="0"/>
              <a:t>7 Heavens, </a:t>
            </a:r>
            <a:r>
              <a:rPr lang="en-GB" sz="2000" b="1" dirty="0" err="1"/>
              <a:t>Kursi</a:t>
            </a:r>
            <a:r>
              <a:rPr lang="en-GB" sz="2000" b="1" dirty="0"/>
              <a:t> (Footstool) and The </a:t>
            </a:r>
            <a:r>
              <a:rPr lang="en-GB" sz="2000" b="1" dirty="0" err="1"/>
              <a:t>Arsh</a:t>
            </a:r>
            <a:r>
              <a:rPr lang="en-GB" sz="2000" b="1" dirty="0"/>
              <a:t> (Throne) Of Allah - By Sheikh Ahmed Ali (HD)</a:t>
            </a:r>
            <a:endParaRPr lang="en-US" sz="2400" dirty="0"/>
          </a:p>
          <a:p>
            <a:pPr marL="0" indent="0">
              <a:buNone/>
            </a:pPr>
            <a:r>
              <a:rPr lang="en-US" sz="2400" dirty="0">
                <a:hlinkClick r:id="rId3"/>
              </a:rPr>
              <a:t>https://www.youtube.com/watch?v=Uy8DT0jemE8</a:t>
            </a:r>
            <a:endParaRPr lang="en-US" sz="2400" dirty="0"/>
          </a:p>
          <a:p>
            <a:pPr marL="457200" lvl="1" indent="0">
              <a:buNone/>
            </a:pPr>
            <a:endParaRPr lang="en-US" sz="2000" dirty="0"/>
          </a:p>
        </p:txBody>
      </p:sp>
    </p:spTree>
    <p:extLst>
      <p:ext uri="{BB962C8B-B14F-4D97-AF65-F5344CB8AC3E}">
        <p14:creationId xmlns:p14="http://schemas.microsoft.com/office/powerpoint/2010/main" val="3376640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8BB4-E892-4D96-95EA-87BBCAC4775B}"/>
              </a:ext>
            </a:extLst>
          </p:cNvPr>
          <p:cNvSpPr>
            <a:spLocks noGrp="1"/>
          </p:cNvSpPr>
          <p:nvPr>
            <p:ph type="title"/>
          </p:nvPr>
        </p:nvSpPr>
        <p:spPr>
          <a:xfrm>
            <a:off x="449943" y="229734"/>
            <a:ext cx="7886700" cy="1325563"/>
          </a:xfrm>
        </p:spPr>
        <p:txBody>
          <a:bodyPr/>
          <a:lstStyle/>
          <a:p>
            <a:r>
              <a:rPr lang="en-GB" dirty="0" err="1"/>
              <a:t>Qiyam</a:t>
            </a:r>
            <a:endParaRPr lang="en-GB" dirty="0"/>
          </a:p>
        </p:txBody>
      </p:sp>
      <p:sp>
        <p:nvSpPr>
          <p:cNvPr id="3" name="Content Placeholder 2">
            <a:extLst>
              <a:ext uri="{FF2B5EF4-FFF2-40B4-BE49-F238E27FC236}">
                <a16:creationId xmlns:a16="http://schemas.microsoft.com/office/drawing/2014/main" id="{9016CC0F-D589-4D8B-A316-D4DB7C8718CC}"/>
              </a:ext>
            </a:extLst>
          </p:cNvPr>
          <p:cNvSpPr>
            <a:spLocks noGrp="1"/>
          </p:cNvSpPr>
          <p:nvPr>
            <p:ph idx="1"/>
          </p:nvPr>
        </p:nvSpPr>
        <p:spPr>
          <a:xfrm>
            <a:off x="261257" y="1538514"/>
            <a:ext cx="4151085" cy="5089752"/>
          </a:xfrm>
        </p:spPr>
        <p:txBody>
          <a:bodyPr>
            <a:normAutofit lnSpcReduction="10000"/>
          </a:bodyPr>
          <a:lstStyle/>
          <a:p>
            <a:r>
              <a:rPr lang="en-GB" b="1" dirty="0" err="1"/>
              <a:t>Qiyām</a:t>
            </a:r>
            <a:r>
              <a:rPr lang="en-GB" b="1" dirty="0"/>
              <a:t> (Standing)</a:t>
            </a:r>
          </a:p>
          <a:p>
            <a:pPr lvl="1">
              <a:buFont typeface="Courier New" panose="02070309020205020404" pitchFamily="49" charset="0"/>
              <a:buChar char="o"/>
            </a:pPr>
            <a:r>
              <a:rPr lang="en-GB" sz="2000" dirty="0"/>
              <a:t>Humbly lowering your gaze</a:t>
            </a:r>
          </a:p>
          <a:p>
            <a:pPr lvl="1">
              <a:buFont typeface="Courier New" panose="02070309020205020404" pitchFamily="49" charset="0"/>
              <a:buChar char="o"/>
            </a:pPr>
            <a:r>
              <a:rPr lang="en-GB" sz="2000" dirty="0"/>
              <a:t>Clasping right hand over left hand</a:t>
            </a:r>
          </a:p>
          <a:p>
            <a:pPr lvl="1">
              <a:buFont typeface="Courier New" panose="02070309020205020404" pitchFamily="49" charset="0"/>
              <a:buChar char="o"/>
            </a:pPr>
            <a:r>
              <a:rPr lang="en-GB" sz="2000" dirty="0"/>
              <a:t>[A] Write 2:238</a:t>
            </a:r>
          </a:p>
          <a:p>
            <a:pPr marL="457200" lvl="1" indent="0">
              <a:buNone/>
            </a:pPr>
            <a:endParaRPr lang="en-GB" sz="2000" dirty="0"/>
          </a:p>
          <a:p>
            <a:pPr marL="457200" lvl="1" indent="0">
              <a:buNone/>
            </a:pPr>
            <a:endParaRPr lang="en-GB" sz="2000" dirty="0"/>
          </a:p>
          <a:p>
            <a:pPr marL="457200" lvl="1" indent="0" algn="ctr" rtl="1">
              <a:lnSpc>
                <a:spcPct val="110000"/>
              </a:lnSpc>
              <a:buNone/>
            </a:pPr>
            <a:r>
              <a:rPr lang="ar-IQ" sz="3100" dirty="0">
                <a:latin typeface="Sakkal Majalla" panose="02000000000000000000" pitchFamily="2" charset="-78"/>
                <a:cs typeface="Sakkal Majalla" panose="02000000000000000000" pitchFamily="2" charset="-78"/>
              </a:rPr>
              <a:t>حَٰفِظُوا۟ عَلَى ٱلصَّلَوَٰتِ وَٱلصَّلَوٰةِ ٱلْوُسْطَىٰ وَقُومُوا۟ لِلَّهِ قَٰنِتِينَ </a:t>
            </a:r>
            <a:r>
              <a:rPr lang="ar-IQ" sz="3100" dirty="0">
                <a:effectLst/>
                <a:latin typeface="Sakkal Majalla" panose="02000000000000000000" pitchFamily="2" charset="-78"/>
                <a:cs typeface="Sakkal Majalla" panose="02000000000000000000" pitchFamily="2" charset="-78"/>
              </a:rPr>
              <a:t>‎﴿٢٣٨﴾</a:t>
            </a:r>
            <a:endParaRPr lang="en-GB" sz="3100" dirty="0">
              <a:effectLst/>
              <a:latin typeface="Sakkal Majalla" panose="02000000000000000000" pitchFamily="2" charset="-78"/>
              <a:cs typeface="Sakkal Majalla" panose="02000000000000000000" pitchFamily="2" charset="-78"/>
            </a:endParaRPr>
          </a:p>
          <a:p>
            <a:pPr marL="457200" lvl="1" indent="0" algn="ctr" rtl="1">
              <a:lnSpc>
                <a:spcPct val="110000"/>
              </a:lnSpc>
              <a:buNone/>
            </a:pPr>
            <a:r>
              <a:rPr lang="en-GB" sz="1700" dirty="0">
                <a:solidFill>
                  <a:srgbClr val="A97B7E"/>
                </a:solidFill>
              </a:rPr>
              <a:t>Take due care of all the prayers, and the middle prayer, and stand before Allah in total devotion </a:t>
            </a:r>
            <a:r>
              <a:rPr lang="ar-IQ" sz="3100" dirty="0">
                <a:effectLst/>
                <a:latin typeface="Sakkal Majalla" panose="02000000000000000000" pitchFamily="2" charset="-78"/>
                <a:cs typeface="Sakkal Majalla" panose="02000000000000000000" pitchFamily="2" charset="-78"/>
              </a:rPr>
              <a:t>‏</a:t>
            </a:r>
            <a:endParaRPr lang="en-GB" sz="4100" dirty="0">
              <a:latin typeface="Sakkal Majalla" panose="02000000000000000000" pitchFamily="2" charset="-78"/>
              <a:cs typeface="Sakkal Majalla" panose="02000000000000000000" pitchFamily="2" charset="-78"/>
            </a:endParaRPr>
          </a:p>
        </p:txBody>
      </p:sp>
      <p:pic>
        <p:nvPicPr>
          <p:cNvPr id="4" name="Picture 3">
            <a:extLst>
              <a:ext uri="{FF2B5EF4-FFF2-40B4-BE49-F238E27FC236}">
                <a16:creationId xmlns:a16="http://schemas.microsoft.com/office/drawing/2014/main" id="{2D5907B7-780B-40F6-A409-50D3AF2C5AF5}"/>
              </a:ext>
            </a:extLst>
          </p:cNvPr>
          <p:cNvPicPr>
            <a:picLocks noChangeAspect="1"/>
          </p:cNvPicPr>
          <p:nvPr/>
        </p:nvPicPr>
        <p:blipFill>
          <a:blip r:embed="rId3"/>
          <a:stretch>
            <a:fillRect/>
          </a:stretch>
        </p:blipFill>
        <p:spPr>
          <a:xfrm>
            <a:off x="4572000" y="0"/>
            <a:ext cx="4572000" cy="6858000"/>
          </a:xfrm>
          <a:prstGeom prst="rect">
            <a:avLst/>
          </a:prstGeom>
        </p:spPr>
      </p:pic>
      <p:pic>
        <p:nvPicPr>
          <p:cNvPr id="5" name="Content Placeholder 4">
            <a:extLst>
              <a:ext uri="{FF2B5EF4-FFF2-40B4-BE49-F238E27FC236}">
                <a16:creationId xmlns:a16="http://schemas.microsoft.com/office/drawing/2014/main" id="{6966582E-BBA5-4ABA-8A8B-B8056B611E5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162246" y="67839"/>
            <a:ext cx="1981754" cy="1649351"/>
          </a:xfrm>
          <a:prstGeom prst="rect">
            <a:avLst/>
          </a:prstGeom>
        </p:spPr>
      </p:pic>
    </p:spTree>
    <p:extLst>
      <p:ext uri="{BB962C8B-B14F-4D97-AF65-F5344CB8AC3E}">
        <p14:creationId xmlns:p14="http://schemas.microsoft.com/office/powerpoint/2010/main" val="119815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8BB4-E892-4D96-95EA-87BBCAC4775B}"/>
              </a:ext>
            </a:extLst>
          </p:cNvPr>
          <p:cNvSpPr>
            <a:spLocks noGrp="1"/>
          </p:cNvSpPr>
          <p:nvPr>
            <p:ph type="title"/>
          </p:nvPr>
        </p:nvSpPr>
        <p:spPr/>
        <p:txBody>
          <a:bodyPr/>
          <a:lstStyle/>
          <a:p>
            <a:r>
              <a:rPr lang="en-GB" dirty="0"/>
              <a:t>Beginnings</a:t>
            </a:r>
          </a:p>
        </p:txBody>
      </p:sp>
      <p:sp>
        <p:nvSpPr>
          <p:cNvPr id="3" name="Content Placeholder 2">
            <a:extLst>
              <a:ext uri="{FF2B5EF4-FFF2-40B4-BE49-F238E27FC236}">
                <a16:creationId xmlns:a16="http://schemas.microsoft.com/office/drawing/2014/main" id="{9016CC0F-D589-4D8B-A316-D4DB7C8718CC}"/>
              </a:ext>
            </a:extLst>
          </p:cNvPr>
          <p:cNvSpPr>
            <a:spLocks noGrp="1"/>
          </p:cNvSpPr>
          <p:nvPr>
            <p:ph idx="1"/>
          </p:nvPr>
        </p:nvSpPr>
        <p:spPr/>
        <p:txBody>
          <a:bodyPr>
            <a:normAutofit/>
          </a:bodyPr>
          <a:lstStyle/>
          <a:p>
            <a:r>
              <a:rPr lang="en-GB" b="1" dirty="0" err="1"/>
              <a:t>Istiftāḥ</a:t>
            </a:r>
            <a:r>
              <a:rPr lang="en-GB" b="1" dirty="0"/>
              <a:t> (Opening Duʿā’)</a:t>
            </a:r>
          </a:p>
          <a:p>
            <a:pPr lvl="1"/>
            <a:r>
              <a:rPr lang="en-GB" dirty="0"/>
              <a:t>Greet &amp; praise Allah</a:t>
            </a:r>
          </a:p>
          <a:p>
            <a:pPr lvl="1"/>
            <a:r>
              <a:rPr lang="en-GB" dirty="0"/>
              <a:t>Seek forgiveness 	</a:t>
            </a:r>
          </a:p>
          <a:p>
            <a:r>
              <a:rPr lang="en-GB" b="1" dirty="0" err="1"/>
              <a:t>Istiʿādhah</a:t>
            </a:r>
            <a:r>
              <a:rPr lang="en-GB" dirty="0"/>
              <a:t>	</a:t>
            </a:r>
          </a:p>
          <a:p>
            <a:pPr lvl="1"/>
            <a:r>
              <a:rPr lang="en-GB" dirty="0"/>
              <a:t>Seeking protection from </a:t>
            </a:r>
            <a:r>
              <a:rPr lang="en-GB" dirty="0" err="1"/>
              <a:t>s.o</a:t>
            </a:r>
            <a:r>
              <a:rPr lang="en-GB" dirty="0"/>
              <a:t> who wants to DESTROY.</a:t>
            </a:r>
          </a:p>
          <a:p>
            <a:pPr lvl="1"/>
            <a:r>
              <a:rPr lang="en-GB" dirty="0"/>
              <a:t>Only one who can protect us from him is Allah.</a:t>
            </a:r>
          </a:p>
          <a:p>
            <a:r>
              <a:rPr lang="en-GB" b="1" dirty="0" err="1"/>
              <a:t>Basmalah</a:t>
            </a:r>
            <a:endParaRPr lang="en-GB" b="1" dirty="0"/>
          </a:p>
          <a:p>
            <a:pPr lvl="1"/>
            <a:r>
              <a:rPr lang="en-GB" dirty="0"/>
              <a:t>Ba: seeking help &amp; blessing	</a:t>
            </a:r>
          </a:p>
          <a:p>
            <a:pPr marL="0" indent="0">
              <a:buNone/>
            </a:pPr>
            <a:endParaRPr lang="en-GB" dirty="0"/>
          </a:p>
        </p:txBody>
      </p:sp>
    </p:spTree>
    <p:extLst>
      <p:ext uri="{BB962C8B-B14F-4D97-AF65-F5344CB8AC3E}">
        <p14:creationId xmlns:p14="http://schemas.microsoft.com/office/powerpoint/2010/main" val="255418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0909-9D80-4C9C-93BA-DE9F0AD0A757}"/>
              </a:ext>
            </a:extLst>
          </p:cNvPr>
          <p:cNvSpPr>
            <a:spLocks noGrp="1"/>
          </p:cNvSpPr>
          <p:nvPr>
            <p:ph type="title"/>
          </p:nvPr>
        </p:nvSpPr>
        <p:spPr/>
        <p:txBody>
          <a:bodyPr/>
          <a:lstStyle/>
          <a:p>
            <a:r>
              <a:rPr lang="en-GB" dirty="0"/>
              <a:t>Qur’an &amp; </a:t>
            </a:r>
            <a:r>
              <a:rPr lang="en-GB" dirty="0" err="1"/>
              <a:t>Ruku</a:t>
            </a:r>
            <a:endParaRPr lang="en-GB" dirty="0"/>
          </a:p>
        </p:txBody>
      </p:sp>
      <p:sp>
        <p:nvSpPr>
          <p:cNvPr id="3" name="Content Placeholder 2">
            <a:extLst>
              <a:ext uri="{FF2B5EF4-FFF2-40B4-BE49-F238E27FC236}">
                <a16:creationId xmlns:a16="http://schemas.microsoft.com/office/drawing/2014/main" id="{66A2ACBD-01A1-43C0-A272-A70517B99E53}"/>
              </a:ext>
            </a:extLst>
          </p:cNvPr>
          <p:cNvSpPr>
            <a:spLocks noGrp="1"/>
          </p:cNvSpPr>
          <p:nvPr>
            <p:ph idx="1"/>
          </p:nvPr>
        </p:nvSpPr>
        <p:spPr/>
        <p:txBody>
          <a:bodyPr>
            <a:normAutofit lnSpcReduction="10000"/>
          </a:bodyPr>
          <a:lstStyle/>
          <a:p>
            <a:r>
              <a:rPr lang="en-GB" b="1" dirty="0"/>
              <a:t>Reciting Qur’ān	</a:t>
            </a:r>
          </a:p>
          <a:p>
            <a:pPr lvl="1"/>
            <a:r>
              <a:rPr lang="en-GB" dirty="0"/>
              <a:t>Calmly</a:t>
            </a:r>
          </a:p>
          <a:p>
            <a:pPr lvl="1"/>
            <a:r>
              <a:rPr lang="en-GB" dirty="0"/>
              <a:t>Tajwid</a:t>
            </a:r>
          </a:p>
          <a:p>
            <a:pPr lvl="1"/>
            <a:r>
              <a:rPr lang="en-GB" dirty="0"/>
              <a:t>Hear yourself recite (NOT IN YOUR MIND)</a:t>
            </a:r>
          </a:p>
          <a:p>
            <a:pPr lvl="1"/>
            <a:r>
              <a:rPr lang="en-GB" dirty="0"/>
              <a:t>Reflect </a:t>
            </a:r>
          </a:p>
          <a:p>
            <a:r>
              <a:rPr lang="en-GB" b="1" dirty="0" err="1"/>
              <a:t>Sūrah</a:t>
            </a:r>
            <a:r>
              <a:rPr lang="en-GB" b="1" dirty="0"/>
              <a:t> al-</a:t>
            </a:r>
            <a:r>
              <a:rPr lang="en-GB" b="1" dirty="0" err="1"/>
              <a:t>Fātiḥah</a:t>
            </a:r>
            <a:r>
              <a:rPr lang="en-GB" dirty="0"/>
              <a:t>	</a:t>
            </a:r>
          </a:p>
          <a:p>
            <a:pPr lvl="1"/>
            <a:r>
              <a:rPr lang="en-GB" dirty="0"/>
              <a:t>Try to pause + think of what Allah is saying</a:t>
            </a:r>
          </a:p>
          <a:p>
            <a:r>
              <a:rPr lang="en-GB" b="1" dirty="0"/>
              <a:t>Rukūʿ</a:t>
            </a:r>
          </a:p>
          <a:p>
            <a:pPr lvl="1"/>
            <a:r>
              <a:rPr lang="en-GB" dirty="0"/>
              <a:t>Strong symbol of submission</a:t>
            </a:r>
          </a:p>
          <a:p>
            <a:pPr lvl="1"/>
            <a:r>
              <a:rPr lang="en-GB" dirty="0"/>
              <a:t>Praising and glorifying Allah + simultaneously humbling yourself physically and in your heart</a:t>
            </a:r>
          </a:p>
        </p:txBody>
      </p:sp>
    </p:spTree>
    <p:extLst>
      <p:ext uri="{BB962C8B-B14F-4D97-AF65-F5344CB8AC3E}">
        <p14:creationId xmlns:p14="http://schemas.microsoft.com/office/powerpoint/2010/main" val="3130723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9170-0AA5-40B2-BF74-AFE5A20754B2}"/>
              </a:ext>
            </a:extLst>
          </p:cNvPr>
          <p:cNvSpPr>
            <a:spLocks noGrp="1"/>
          </p:cNvSpPr>
          <p:nvPr>
            <p:ph type="title"/>
          </p:nvPr>
        </p:nvSpPr>
        <p:spPr/>
        <p:txBody>
          <a:bodyPr/>
          <a:lstStyle/>
          <a:p>
            <a:r>
              <a:rPr lang="en-GB" dirty="0"/>
              <a:t>Story Time</a:t>
            </a:r>
          </a:p>
        </p:txBody>
      </p:sp>
      <p:sp>
        <p:nvSpPr>
          <p:cNvPr id="3" name="Content Placeholder 2">
            <a:extLst>
              <a:ext uri="{FF2B5EF4-FFF2-40B4-BE49-F238E27FC236}">
                <a16:creationId xmlns:a16="http://schemas.microsoft.com/office/drawing/2014/main" id="{B8D0E2F6-E873-42AC-BA8F-7222A5CF4B3E}"/>
              </a:ext>
            </a:extLst>
          </p:cNvPr>
          <p:cNvSpPr>
            <a:spLocks noGrp="1"/>
          </p:cNvSpPr>
          <p:nvPr>
            <p:ph idx="1"/>
          </p:nvPr>
        </p:nvSpPr>
        <p:spPr>
          <a:xfrm>
            <a:off x="628650" y="2471758"/>
            <a:ext cx="7886700" cy="4351338"/>
          </a:xfrm>
        </p:spPr>
        <p:txBody>
          <a:bodyPr>
            <a:normAutofit/>
          </a:bodyPr>
          <a:lstStyle/>
          <a:p>
            <a:pPr marL="0" indent="0" algn="ctr">
              <a:buNone/>
            </a:pPr>
            <a:r>
              <a:rPr lang="ar-IQ" sz="28700" dirty="0">
                <a:solidFill>
                  <a:schemeClr val="bg1">
                    <a:lumMod val="65000"/>
                  </a:schemeClr>
                </a:solidFill>
                <a:cs typeface="Al Mawash Shatt Al-Arab" panose="00000700000000000000" pitchFamily="2" charset="-78"/>
              </a:rPr>
              <a:t>أ</a:t>
            </a:r>
            <a:r>
              <a:rPr lang="ar-EG" sz="28700" dirty="0">
                <a:solidFill>
                  <a:schemeClr val="bg1">
                    <a:lumMod val="65000"/>
                  </a:schemeClr>
                </a:solidFill>
                <a:cs typeface="Al Mawash Shatt Al-Arab" panose="00000700000000000000" pitchFamily="2" charset="-78"/>
              </a:rPr>
              <a:t>بو بكر</a:t>
            </a:r>
            <a:endParaRPr lang="en-GB" sz="28700" dirty="0">
              <a:solidFill>
                <a:schemeClr val="bg1">
                  <a:lumMod val="65000"/>
                </a:schemeClr>
              </a:solidFill>
              <a:cs typeface="Al Mawash Shatt Al-Arab" panose="00000700000000000000" pitchFamily="2" charset="-78"/>
            </a:endParaRPr>
          </a:p>
        </p:txBody>
      </p:sp>
      <p:pic>
        <p:nvPicPr>
          <p:cNvPr id="1026" name="Picture 2" descr="Mecca Through Time - Madain Project (en)">
            <a:extLst>
              <a:ext uri="{FF2B5EF4-FFF2-40B4-BE49-F238E27FC236}">
                <a16:creationId xmlns:a16="http://schemas.microsoft.com/office/drawing/2014/main" id="{2E76094A-D16B-4DCF-B65C-204F54EFB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2575"/>
          <a:stretch/>
        </p:blipFill>
        <p:spPr bwMode="auto">
          <a:xfrm>
            <a:off x="4082742" y="1319282"/>
            <a:ext cx="2628900" cy="15238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E3D74E-96C3-468E-846D-88A5716ED83F}"/>
              </a:ext>
            </a:extLst>
          </p:cNvPr>
          <p:cNvSpPr txBox="1"/>
          <p:nvPr/>
        </p:nvSpPr>
        <p:spPr>
          <a:xfrm>
            <a:off x="628650" y="4506460"/>
            <a:ext cx="2628900" cy="1015663"/>
          </a:xfrm>
          <a:prstGeom prst="rect">
            <a:avLst/>
          </a:prstGeom>
          <a:noFill/>
        </p:spPr>
        <p:txBody>
          <a:bodyPr wrap="square" rtlCol="0">
            <a:spAutoFit/>
          </a:bodyPr>
          <a:lstStyle/>
          <a:p>
            <a:r>
              <a:rPr lang="en-US" sz="6000" dirty="0">
                <a:solidFill>
                  <a:srgbClr val="BA9674"/>
                </a:solidFill>
                <a:latin typeface="KFGQPC Arabic Symbols 01" panose="02000000000000000000" pitchFamily="2" charset="2"/>
              </a:rPr>
              <a:t>h</a:t>
            </a:r>
            <a:endParaRPr lang="en-GB" sz="6000" dirty="0">
              <a:solidFill>
                <a:srgbClr val="BA9674"/>
              </a:solidFill>
              <a:latin typeface="KFGQPC Arabic Symbols 01" panose="02000000000000000000" pitchFamily="2" charset="2"/>
            </a:endParaRPr>
          </a:p>
        </p:txBody>
      </p:sp>
    </p:spTree>
    <p:extLst>
      <p:ext uri="{BB962C8B-B14F-4D97-AF65-F5344CB8AC3E}">
        <p14:creationId xmlns:p14="http://schemas.microsoft.com/office/powerpoint/2010/main" val="42769613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40452</TotalTime>
  <Words>2017</Words>
  <Application>Microsoft Office PowerPoint</Application>
  <PresentationFormat>On-screen Show (4:3)</PresentationFormat>
  <Paragraphs>199</Paragraphs>
  <Slides>14</Slides>
  <Notes>11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8" baseType="lpstr">
      <vt:lpstr>Times New Roman</vt:lpstr>
      <vt:lpstr>KFGQPC Uthman Taha Naskh</vt:lpstr>
      <vt:lpstr>Mulish Light</vt:lpstr>
      <vt:lpstr>Cabin</vt:lpstr>
      <vt:lpstr>Courier New</vt:lpstr>
      <vt:lpstr>(A) Arslan Wessam B</vt:lpstr>
      <vt:lpstr>KFGQPC Arabic Symbols 01</vt:lpstr>
      <vt:lpstr>Calibri</vt:lpstr>
      <vt:lpstr>Sakkal Majalla</vt:lpstr>
      <vt:lpstr>Cabin Medium</vt:lpstr>
      <vt:lpstr>Arial</vt:lpstr>
      <vt:lpstr>Calibri Light</vt:lpstr>
      <vt:lpstr>Office Theme</vt:lpstr>
      <vt:lpstr>Bitmap Image</vt:lpstr>
      <vt:lpstr>Starter: What’s The Question?</vt:lpstr>
      <vt:lpstr>Lesson 4</vt:lpstr>
      <vt:lpstr>LOs</vt:lpstr>
      <vt:lpstr>Before Salah</vt:lpstr>
      <vt:lpstr>Allahu Akbar</vt:lpstr>
      <vt:lpstr>Qiyam</vt:lpstr>
      <vt:lpstr>Beginnings</vt:lpstr>
      <vt:lpstr>Qur’an &amp; Ruku</vt:lpstr>
      <vt:lpstr>Story Time</vt:lpstr>
      <vt:lpstr>Standing Up From Ruku</vt:lpstr>
      <vt:lpstr>Class Quiz</vt:lpstr>
      <vt:lpstr>Quiz questions</vt:lpstr>
      <vt:lpstr>The Adhkar Bank</vt:lpstr>
      <vt:lpstr>Practising What We’re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UH</dc:creator>
  <cp:lastModifiedBy>UH</cp:lastModifiedBy>
  <cp:revision>73</cp:revision>
  <dcterms:created xsi:type="dcterms:W3CDTF">2020-11-25T11:56:11Z</dcterms:created>
  <dcterms:modified xsi:type="dcterms:W3CDTF">2022-05-18T11:11:26Z</dcterms:modified>
</cp:coreProperties>
</file>