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256" r:id="rId2"/>
    <p:sldId id="268" r:id="rId3"/>
    <p:sldId id="273" r:id="rId4"/>
    <p:sldId id="260" r:id="rId5"/>
    <p:sldId id="262" r:id="rId6"/>
    <p:sldId id="263" r:id="rId7"/>
    <p:sldId id="266" r:id="rId8"/>
    <p:sldId id="277" r:id="rId9"/>
    <p:sldId id="272" r:id="rId10"/>
    <p:sldId id="271" r:id="rId11"/>
    <p:sldId id="275" r:id="rId12"/>
    <p:sldId id="259" r:id="rId13"/>
    <p:sldId id="278" r:id="rId14"/>
    <p:sldId id="269" r:id="rId15"/>
    <p:sldId id="267" r:id="rId16"/>
    <p:sldId id="270" r:id="rId17"/>
  </p:sldIdLst>
  <p:sldSz cx="9144000" cy="6858000" type="screen4x3"/>
  <p:notesSz cx="6858000" cy="9144000"/>
  <p:embeddedFontLst>
    <p:embeddedFont>
      <p:font typeface="Cabin" panose="00000500000000000000" pitchFamily="2" charset="0"/>
      <p:regular r:id="rId19"/>
      <p:bold r:id="rId20"/>
      <p:italic r:id="rId21"/>
      <p:boldItalic r:id="rId22"/>
    </p:embeddedFont>
    <p:embeddedFont>
      <p:font typeface="Calibri" panose="020F0502020204030204" pitchFamily="34" charset="0"/>
      <p:regular r:id="rId23"/>
      <p:bold r:id="rId24"/>
    </p:embeddedFont>
    <p:embeddedFont>
      <p:font typeface="KFGQPC Arabic Symbols 01" panose="02000000000000000000" pitchFamily="2" charset="2"/>
      <p:regular r:id="rId25"/>
    </p:embeddedFont>
    <p:embeddedFont>
      <p:font typeface="Mulish" pitchFamily="2" charset="0"/>
      <p:regular r:id="rId26"/>
      <p:bold r:id="rId27"/>
      <p:italic r:id="rId28"/>
      <p:boldItalic r:id="rId29"/>
    </p:embeddedFont>
    <p:embeddedFont>
      <p:font typeface="Rockwell Nova" panose="02060503020205020403" pitchFamily="18" charset="0"/>
      <p:regular r:id="rId30"/>
      <p:bold r:id="rId31"/>
      <p:italic r:id="rId32"/>
      <p:boldItalic r:id="rId33"/>
    </p:embeddedFont>
    <p:embeddedFont>
      <p:font typeface="Rockwell Nova Light" panose="02060303020205020403" pitchFamily="18" charset="0"/>
      <p:regular r:id="rId34"/>
      <p:italic r:id="rId35"/>
    </p:embeddedFont>
    <p:embeddedFont>
      <p:font typeface="Sakkal Majalla" panose="02000000000000000000" pitchFamily="2" charset="-78"/>
      <p:regular r:id="rId36"/>
      <p:bold r:id="rId37"/>
    </p:embeddedFont>
    <p:embeddedFont>
      <p:font typeface="Tw Cen MT" panose="020B0602020104020603"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830"/>
    <a:srgbClr val="414F48"/>
    <a:srgbClr val="C1853C"/>
    <a:srgbClr val="F8FEDA"/>
    <a:srgbClr val="AE50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375" autoAdjust="0"/>
  </p:normalViewPr>
  <p:slideViewPr>
    <p:cSldViewPr snapToGrid="0">
      <p:cViewPr varScale="1">
        <p:scale>
          <a:sx n="55" d="100"/>
          <a:sy n="55" d="100"/>
        </p:scale>
        <p:origin x="227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70E0A-A540-4A9F-B6DD-C056D5FA28A8}" type="datetimeFigureOut">
              <a:rPr lang="en-GB" smtClean="0"/>
              <a:t>11/07/2021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1A82A-538A-4CD9-BCC7-9069D203594E}" type="slidenum">
              <a:rPr lang="en-GB" smtClean="0"/>
              <a:t>‹#›</a:t>
            </a:fld>
            <a:endParaRPr lang="en-GB"/>
          </a:p>
        </p:txBody>
      </p:sp>
    </p:spTree>
    <p:extLst>
      <p:ext uri="{BB962C8B-B14F-4D97-AF65-F5344CB8AC3E}">
        <p14:creationId xmlns:p14="http://schemas.microsoft.com/office/powerpoint/2010/main" val="115363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 Activity. This could be oral/written/typed up/in pairs/group/mini-whiteboard/flip-chart paper/discussion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Feel free to swap the English translation (found in notes of each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students who study Arabic, ask them to translate etc and then ask them what they think it means/explain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refer to ‘The Best Days of Your Life’ by Life With Allah for a detailed read on the topic: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https://alifewithallah.com/publications/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1</a:t>
            </a:fld>
            <a:endParaRPr lang="en-GB"/>
          </a:p>
        </p:txBody>
      </p:sp>
    </p:spTree>
    <p:extLst>
      <p:ext uri="{BB962C8B-B14F-4D97-AF65-F5344CB8AC3E}">
        <p14:creationId xmlns:p14="http://schemas.microsoft.com/office/powerpoint/2010/main" val="4002636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IQ" sz="1200" dirty="0">
                <a:solidFill>
                  <a:srgbClr val="0C5830"/>
                </a:solidFill>
                <a:latin typeface="Sakkal Majalla" panose="02000000000000000000" pitchFamily="2" charset="-78"/>
                <a:cs typeface="Sakkal Majalla" panose="02000000000000000000" pitchFamily="2" charset="-78"/>
              </a:rPr>
              <a:t>خَيْرُ الدُّعَاءِ دُعَاءُ يَوْمِ عَرَفَةَ وَخَيْرُ مَا قُلْتُ أَنَا وَالنَّبِيُّونَ مِنْ قَبْلِي لاَ إِلَهَ إِلاَّ اللَّهُ وَحْدَهُ لاَ شَرِيكَ لَهُ لَهُ الْمُلْكُ وَلَهُ الْحَمْدُ وَهُوَ عَلَى كُلِّ شَيْءٍ قَدِيرٌ ‏"‏ </a:t>
            </a:r>
            <a:endParaRPr lang="en-GB" sz="1200" dirty="0">
              <a:solidFill>
                <a:srgbClr val="0C5830"/>
              </a:solidFill>
              <a:latin typeface="Sakkal Majalla" panose="02000000000000000000" pitchFamily="2" charset="-78"/>
              <a:cs typeface="Sakkal Majalla" panose="02000000000000000000" pitchFamily="2" charset="-78"/>
            </a:endParaRPr>
          </a:p>
          <a:p>
            <a:endParaRPr lang="en-GB" dirty="0"/>
          </a:p>
          <a:p>
            <a:endParaRPr lang="en-GB" dirty="0"/>
          </a:p>
          <a:p>
            <a:r>
              <a:rPr lang="en-GB" dirty="0"/>
              <a:t>The Messenger of Allah </a:t>
            </a:r>
            <a:r>
              <a:rPr lang="ar-IQ" dirty="0"/>
              <a:t>ﷺ </a:t>
            </a:r>
            <a:r>
              <a:rPr lang="en-GB" dirty="0"/>
              <a:t>said: “</a:t>
            </a:r>
            <a:r>
              <a:rPr lang="en-GB" b="1" dirty="0"/>
              <a:t>The best </a:t>
            </a:r>
            <a:r>
              <a:rPr lang="en-GB" b="1" dirty="0" err="1"/>
              <a:t>du‘ā</a:t>
            </a:r>
            <a:r>
              <a:rPr lang="en-GB" b="1" dirty="0"/>
              <a:t>’ is the </a:t>
            </a:r>
            <a:r>
              <a:rPr lang="en-GB" b="1" dirty="0" err="1"/>
              <a:t>du‘ā</a:t>
            </a:r>
            <a:r>
              <a:rPr lang="en-GB" b="1" dirty="0"/>
              <a:t>’ of the day of ‘</a:t>
            </a:r>
            <a:r>
              <a:rPr lang="en-GB" b="1" dirty="0" err="1"/>
              <a:t>Arafah</a:t>
            </a:r>
            <a:r>
              <a:rPr lang="en-GB" dirty="0"/>
              <a:t>. The best of what I and the Prophets before me have said is:</a:t>
            </a:r>
          </a:p>
          <a:p>
            <a:pPr algn="ctr"/>
            <a:r>
              <a:rPr lang="ar-IQ" b="1" dirty="0">
                <a:effectLst/>
              </a:rPr>
              <a:t>لَا إِلٰهَ إِلَّا اللهُ وَحْدَهُ لَا شَرِيْكَ لَهُ ، لَهُ الْمُلْكُ وَلَهُ الْحَمْدُ وَهُوَ عَلَىٰ كُلِّ شَيْءٍ قَدِيْرٌ</a:t>
            </a:r>
          </a:p>
          <a:p>
            <a:r>
              <a:rPr lang="en-GB" dirty="0"/>
              <a:t>There is no god worthy of worship but Allah. He is Alone and He has no partner whatsoever. To Him Alone belong all sovereignty and all praise. He is over all things All-Powerful.” (</a:t>
            </a:r>
            <a:r>
              <a:rPr lang="en-GB" dirty="0" err="1"/>
              <a:t>Tirmidhī</a:t>
            </a:r>
            <a:r>
              <a:rPr lang="en-GB" dirty="0"/>
              <a:t>)</a:t>
            </a:r>
          </a:p>
          <a:p>
            <a:endParaRPr lang="ar-IQ" dirty="0"/>
          </a:p>
          <a:p>
            <a:pPr marL="0" indent="0" algn="l" rtl="0">
              <a:buNone/>
            </a:pPr>
            <a:endParaRPr lang="ar-IQ" sz="1200" dirty="0">
              <a:latin typeface="Sakkal Majalla" panose="02000000000000000000" pitchFamily="2" charset="-78"/>
              <a:cs typeface="Sakkal Majalla" panose="02000000000000000000" pitchFamily="2" charset="-78"/>
            </a:endParaRPr>
          </a:p>
          <a:p>
            <a:pPr marL="0" indent="0" algn="l" rtl="0">
              <a:buNone/>
            </a:pPr>
            <a:r>
              <a:rPr lang="ar-IQ" sz="1200" dirty="0">
                <a:latin typeface="Sakkal Majalla" panose="02000000000000000000" pitchFamily="2" charset="-78"/>
                <a:cs typeface="Sakkal Majalla" panose="02000000000000000000" pitchFamily="2" charset="-78"/>
              </a:rPr>
              <a:t>و</a:t>
            </a:r>
            <a:r>
              <a:rPr lang="ar-IQ" sz="1200" dirty="0">
                <a:solidFill>
                  <a:srgbClr val="0C5830"/>
                </a:solidFill>
                <a:latin typeface="Sakkal Majalla" panose="02000000000000000000" pitchFamily="2" charset="-78"/>
                <a:cs typeface="Sakkal Majalla" panose="02000000000000000000" pitchFamily="2" charset="-78"/>
              </a:rPr>
              <a:t>َصِيَامُ عَرَفَةَ إِنِّي أَحْتَسِبُ عَلَى اللَّهِ أَنْ يُكَفِّرَ السَّنَةَ الَّتِي قَبْلَهُ وَالسَّنَةَ الَّتِي بَعْدَهُ</a:t>
            </a:r>
          </a:p>
          <a:p>
            <a:pPr marL="0" indent="0" algn="l" rtl="0">
              <a:buNone/>
            </a:pPr>
            <a:r>
              <a:rPr lang="en-GB" sz="1200" dirty="0">
                <a:solidFill>
                  <a:srgbClr val="0C5830"/>
                </a:solidFill>
                <a:latin typeface="Sakkal Majalla" panose="02000000000000000000" pitchFamily="2" charset="-78"/>
                <a:cs typeface="Sakkal Majalla" panose="02000000000000000000" pitchFamily="2" charset="-78"/>
              </a:rPr>
              <a:t>(Muslim)</a:t>
            </a:r>
          </a:p>
          <a:p>
            <a:pPr marL="0" indent="0" algn="l" rtl="0">
              <a:buNone/>
            </a:pPr>
            <a:endParaRPr lang="en-GB" sz="1200" dirty="0">
              <a:solidFill>
                <a:srgbClr val="0C5830"/>
              </a:solidFill>
              <a:latin typeface="Sakkal Majalla" panose="02000000000000000000" pitchFamily="2" charset="-78"/>
              <a:cs typeface="Sakkal Majalla" panose="02000000000000000000" pitchFamily="2" charset="-78"/>
            </a:endParaRPr>
          </a:p>
          <a:p>
            <a:pPr marL="0" indent="0" algn="l" rtl="0">
              <a:buNone/>
            </a:pPr>
            <a:r>
              <a:rPr lang="en-GB" sz="1200" dirty="0">
                <a:solidFill>
                  <a:srgbClr val="0C5830"/>
                </a:solidFill>
                <a:latin typeface="Sakkal Majalla" panose="02000000000000000000" pitchFamily="2" charset="-78"/>
                <a:cs typeface="Sakkal Majalla" panose="02000000000000000000" pitchFamily="2" charset="-78"/>
              </a:rPr>
              <a:t>And in another narration:</a:t>
            </a:r>
            <a:r>
              <a:rPr lang="ar-IQ" sz="1200" dirty="0">
                <a:solidFill>
                  <a:srgbClr val="0C5830"/>
                </a:solidFill>
                <a:latin typeface="Sakkal Majalla" panose="02000000000000000000" pitchFamily="2" charset="-78"/>
                <a:cs typeface="Sakkal Majalla" panose="02000000000000000000" pitchFamily="2" charset="-78"/>
              </a:rPr>
              <a:t> </a:t>
            </a:r>
            <a:endParaRPr lang="en-GB" sz="1200" dirty="0">
              <a:solidFill>
                <a:srgbClr val="0C5830"/>
              </a:solidFill>
              <a:latin typeface="Sakkal Majalla" panose="02000000000000000000" pitchFamily="2" charset="-78"/>
              <a:cs typeface="Sakkal Majalla"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When the Messenger of Allah </a:t>
            </a:r>
            <a:r>
              <a:rPr lang="ar-SA" sz="1800" dirty="0">
                <a:effectLst/>
                <a:latin typeface="Calibri" panose="020F0502020204030204" pitchFamily="34" charset="0"/>
                <a:ea typeface="Calibri" panose="020F0502020204030204" pitchFamily="34" charset="0"/>
                <a:cs typeface="Arial" panose="020B0604020202020204" pitchFamily="34" charset="0"/>
              </a:rPr>
              <a:t>ﷺ</a:t>
            </a:r>
            <a:r>
              <a:rPr lang="en-GB" sz="1800" dirty="0">
                <a:effectLst/>
                <a:latin typeface="Calibri" panose="020F0502020204030204" pitchFamily="34" charset="0"/>
                <a:ea typeface="Calibri" panose="020F0502020204030204" pitchFamily="34" charset="0"/>
                <a:cs typeface="Arial" panose="020B0604020202020204" pitchFamily="34" charset="0"/>
              </a:rPr>
              <a:t> was asked about the fast of the day of </a:t>
            </a:r>
            <a:r>
              <a:rPr lang="en-GB" sz="1800" dirty="0" err="1">
                <a:effectLst/>
                <a:latin typeface="Calibri" panose="020F0502020204030204" pitchFamily="34" charset="0"/>
                <a:ea typeface="Calibri" panose="020F0502020204030204" pitchFamily="34" charset="0"/>
                <a:cs typeface="Arial" panose="020B0604020202020204" pitchFamily="34" charset="0"/>
              </a:rPr>
              <a:t>ʿArafah</a:t>
            </a:r>
            <a:r>
              <a:rPr lang="en-GB" sz="1800" dirty="0">
                <a:effectLst/>
                <a:latin typeface="Calibri" panose="020F0502020204030204" pitchFamily="34" charset="0"/>
                <a:ea typeface="Calibri" panose="020F0502020204030204" pitchFamily="34" charset="0"/>
                <a:cs typeface="Arial" panose="020B0604020202020204" pitchFamily="34" charset="0"/>
              </a:rPr>
              <a:t>, he said: “</a:t>
            </a:r>
            <a:r>
              <a:rPr lang="en-GB" sz="1800" b="1" dirty="0">
                <a:effectLst/>
                <a:latin typeface="Calibri" panose="020F0502020204030204" pitchFamily="34" charset="0"/>
                <a:ea typeface="Calibri" panose="020F0502020204030204" pitchFamily="34" charset="0"/>
                <a:cs typeface="Arial" panose="020B0604020202020204" pitchFamily="34" charset="0"/>
              </a:rPr>
              <a:t>It wipes away the (sins) of the past and upcoming year</a:t>
            </a:r>
            <a:r>
              <a:rPr lang="en-GB" sz="1800" dirty="0">
                <a:effectLst/>
                <a:latin typeface="Calibri" panose="020F0502020204030204" pitchFamily="34" charset="0"/>
                <a:ea typeface="Calibri" panose="020F0502020204030204" pitchFamily="34" charset="0"/>
                <a:cs typeface="Arial" panose="020B0604020202020204" pitchFamily="34" charset="0"/>
              </a:rPr>
              <a:t>.” (Muslim)</a:t>
            </a:r>
          </a:p>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12</a:t>
            </a:fld>
            <a:endParaRPr lang="en-GB"/>
          </a:p>
        </p:txBody>
      </p:sp>
    </p:spTree>
    <p:extLst>
      <p:ext uri="{BB962C8B-B14F-4D97-AF65-F5344CB8AC3E}">
        <p14:creationId xmlns:p14="http://schemas.microsoft.com/office/powerpoint/2010/main" val="365786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13</a:t>
            </a:fld>
            <a:endParaRPr lang="en-GB"/>
          </a:p>
        </p:txBody>
      </p:sp>
    </p:spTree>
    <p:extLst>
      <p:ext uri="{BB962C8B-B14F-4D97-AF65-F5344CB8AC3E}">
        <p14:creationId xmlns:p14="http://schemas.microsoft.com/office/powerpoint/2010/main" val="4308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14</a:t>
            </a:fld>
            <a:endParaRPr lang="en-GB"/>
          </a:p>
        </p:txBody>
      </p:sp>
    </p:spTree>
    <p:extLst>
      <p:ext uri="{BB962C8B-B14F-4D97-AF65-F5344CB8AC3E}">
        <p14:creationId xmlns:p14="http://schemas.microsoft.com/office/powerpoint/2010/main" val="9336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15</a:t>
            </a:fld>
            <a:endParaRPr lang="en-GB"/>
          </a:p>
        </p:txBody>
      </p:sp>
    </p:spTree>
    <p:extLst>
      <p:ext uri="{BB962C8B-B14F-4D97-AF65-F5344CB8AC3E}">
        <p14:creationId xmlns:p14="http://schemas.microsoft.com/office/powerpoint/2010/main" val="650904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16</a:t>
            </a:fld>
            <a:endParaRPr lang="en-GB"/>
          </a:p>
        </p:txBody>
      </p:sp>
    </p:spTree>
    <p:extLst>
      <p:ext uri="{BB962C8B-B14F-4D97-AF65-F5344CB8AC3E}">
        <p14:creationId xmlns:p14="http://schemas.microsoft.com/office/powerpoint/2010/main" val="182504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3</a:t>
            </a:fld>
            <a:endParaRPr lang="en-GB"/>
          </a:p>
        </p:txBody>
      </p:sp>
    </p:spTree>
    <p:extLst>
      <p:ext uri="{BB962C8B-B14F-4D97-AF65-F5344CB8AC3E}">
        <p14:creationId xmlns:p14="http://schemas.microsoft.com/office/powerpoint/2010/main" val="153476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The Messenger of Allah </a:t>
            </a:r>
            <a:r>
              <a:rPr lang="ar-IQ" dirty="0"/>
              <a:t>ﷺ </a:t>
            </a:r>
            <a:r>
              <a:rPr lang="en-GB" dirty="0"/>
              <a:t>said: “There are no days on which righteous deeds are more beloved to Allah than these ten days (the first ten of </a:t>
            </a:r>
            <a:r>
              <a:rPr lang="en-GB" dirty="0" err="1"/>
              <a:t>Dhul</a:t>
            </a:r>
            <a:r>
              <a:rPr lang="en-GB" dirty="0"/>
              <a:t> </a:t>
            </a:r>
            <a:r>
              <a:rPr lang="en-GB" dirty="0" err="1"/>
              <a:t>Ḥijjah</a:t>
            </a:r>
            <a:r>
              <a:rPr lang="en-GB" dirty="0"/>
              <a:t>).” The (</a:t>
            </a:r>
            <a:r>
              <a:rPr lang="en-GB" dirty="0" err="1"/>
              <a:t>Ṣaḥābah</a:t>
            </a:r>
            <a:r>
              <a:rPr lang="en-GB" dirty="0"/>
              <a:t>) asked: “Not even </a:t>
            </a:r>
            <a:r>
              <a:rPr lang="en-GB" dirty="0" err="1"/>
              <a:t>jihād</a:t>
            </a:r>
            <a:r>
              <a:rPr lang="en-GB" dirty="0"/>
              <a:t> in the path of Allah?” The Messenger of Allah </a:t>
            </a:r>
            <a:r>
              <a:rPr lang="ar-IQ" dirty="0"/>
              <a:t>ﷺ </a:t>
            </a:r>
            <a:r>
              <a:rPr lang="en-GB" dirty="0"/>
              <a:t>replied: “Not even </a:t>
            </a:r>
            <a:r>
              <a:rPr lang="en-GB" dirty="0" err="1"/>
              <a:t>jihād</a:t>
            </a:r>
            <a:r>
              <a:rPr lang="en-GB" dirty="0"/>
              <a:t> in the path of Allah, unless a man goes out himself for </a:t>
            </a:r>
            <a:r>
              <a:rPr lang="en-GB" dirty="0" err="1"/>
              <a:t>jihād</a:t>
            </a:r>
            <a:r>
              <a:rPr lang="en-GB" dirty="0"/>
              <a:t> taking his wealth with him and does not return with anything from it.” (</a:t>
            </a:r>
            <a:r>
              <a:rPr lang="en-GB" dirty="0" err="1"/>
              <a:t>Tirmidhī</a:t>
            </a:r>
            <a:r>
              <a:rPr lang="en-GB" dirty="0"/>
              <a:t>)</a:t>
            </a:r>
          </a:p>
          <a:p>
            <a:endParaRPr lang="en-GB" dirty="0"/>
          </a:p>
          <a:p>
            <a:r>
              <a:rPr lang="en-GB" dirty="0"/>
              <a:t>The Messenger of Allah </a:t>
            </a:r>
            <a:r>
              <a:rPr lang="ar-IQ" dirty="0"/>
              <a:t>ﷺ </a:t>
            </a:r>
            <a:r>
              <a:rPr lang="en-GB" dirty="0"/>
              <a:t>also said: “There are no better days in the sight of Allah than the 10 days of </a:t>
            </a:r>
            <a:r>
              <a:rPr lang="en-GB" dirty="0" err="1"/>
              <a:t>Dhul</a:t>
            </a:r>
            <a:r>
              <a:rPr lang="en-GB" dirty="0"/>
              <a:t> </a:t>
            </a:r>
            <a:r>
              <a:rPr lang="en-GB" dirty="0" err="1"/>
              <a:t>Ḥijjah</a:t>
            </a:r>
            <a:r>
              <a:rPr lang="en-GB" dirty="0"/>
              <a:t>.” (Ibn </a:t>
            </a:r>
            <a:r>
              <a:rPr lang="en-GB" dirty="0" err="1"/>
              <a:t>Ḥibbān</a:t>
            </a:r>
            <a:r>
              <a:rPr lang="en-GB" dirty="0"/>
              <a:t>)</a:t>
            </a:r>
            <a:endParaRPr lang="ar-EG" dirty="0"/>
          </a:p>
          <a:p>
            <a:endParaRPr lang="en-GB" dirty="0"/>
          </a:p>
          <a:p>
            <a:r>
              <a:rPr lang="en-GB" dirty="0"/>
              <a:t>Ibn </a:t>
            </a:r>
            <a:r>
              <a:rPr lang="en-GB" dirty="0" err="1"/>
              <a:t>Ḥajar</a:t>
            </a:r>
            <a:r>
              <a:rPr lang="en-GB" dirty="0"/>
              <a:t> (</a:t>
            </a:r>
            <a:r>
              <a:rPr lang="en-GB" dirty="0" err="1"/>
              <a:t>raḥimahullāh</a:t>
            </a:r>
            <a:r>
              <a:rPr lang="en-GB" dirty="0"/>
              <a:t>) said the reason that these 10 days are so special is because all of the major acts of worship occur in them, which doesn’t happen in other days: </a:t>
            </a:r>
            <a:r>
              <a:rPr lang="en-GB" dirty="0" err="1"/>
              <a:t>Ṣalāh</a:t>
            </a:r>
            <a:r>
              <a:rPr lang="en-GB" dirty="0"/>
              <a:t>, fasting, charity and </a:t>
            </a:r>
            <a:r>
              <a:rPr lang="en-GB" dirty="0" err="1"/>
              <a:t>Ḥajj</a:t>
            </a:r>
            <a:r>
              <a:rPr lang="en-GB" dirty="0"/>
              <a:t>. i.e. Although it is possible to combine the first three deeds on an ordinary day, the great worship of </a:t>
            </a:r>
            <a:r>
              <a:rPr lang="en-GB" dirty="0" err="1"/>
              <a:t>Ḥajj</a:t>
            </a:r>
            <a:r>
              <a:rPr lang="en-GB" dirty="0"/>
              <a:t> is restricted to these blessed days.</a:t>
            </a:r>
          </a:p>
        </p:txBody>
      </p:sp>
      <p:sp>
        <p:nvSpPr>
          <p:cNvPr id="4" name="Slide Number Placeholder 3"/>
          <p:cNvSpPr>
            <a:spLocks noGrp="1"/>
          </p:cNvSpPr>
          <p:nvPr>
            <p:ph type="sldNum" sz="quarter" idx="5"/>
          </p:nvPr>
        </p:nvSpPr>
        <p:spPr/>
        <p:txBody>
          <a:bodyPr/>
          <a:lstStyle/>
          <a:p>
            <a:fld id="{C3B1A82A-538A-4CD9-BCC7-9069D203594E}" type="slidenum">
              <a:rPr lang="en-GB" smtClean="0"/>
              <a:t>4</a:t>
            </a:fld>
            <a:endParaRPr lang="en-GB"/>
          </a:p>
        </p:txBody>
      </p:sp>
    </p:spTree>
    <p:extLst>
      <p:ext uri="{BB962C8B-B14F-4D97-AF65-F5344CB8AC3E}">
        <p14:creationId xmlns:p14="http://schemas.microsoft.com/office/powerpoint/2010/main" val="137043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Allah</a:t>
            </a:r>
            <a:r>
              <a:rPr lang="en-GB" sz="1800" dirty="0">
                <a:effectLst/>
                <a:latin typeface="KFGQPC Arabic Symbols 01" panose="02000000000000000000" pitchFamily="2" charset="2"/>
                <a:ea typeface="Calibri" panose="020F0502020204030204" pitchFamily="34" charset="0"/>
                <a:cs typeface="Arial" panose="020B0604020202020204" pitchFamily="34" charset="0"/>
              </a:rPr>
              <a:t> c</a:t>
            </a:r>
            <a:r>
              <a:rPr lang="en-GB" sz="1800" dirty="0">
                <a:effectLst/>
                <a:latin typeface="Calibri" panose="020F0502020204030204" pitchFamily="34" charset="0"/>
                <a:ea typeface="Calibri" panose="020F0502020204030204" pitchFamily="34" charset="0"/>
                <a:cs typeface="Arial" panose="020B0604020202020204" pitchFamily="34" charset="0"/>
              </a:rPr>
              <a:t> says: “By the Daybreak, and </a:t>
            </a:r>
            <a:r>
              <a:rPr lang="en-GB" sz="1800" b="1" dirty="0">
                <a:effectLst/>
                <a:latin typeface="Calibri" panose="020F0502020204030204" pitchFamily="34" charset="0"/>
                <a:ea typeface="Calibri" panose="020F0502020204030204" pitchFamily="34" charset="0"/>
                <a:cs typeface="Arial" panose="020B0604020202020204" pitchFamily="34" charset="0"/>
              </a:rPr>
              <a:t>by Ten Nights</a:t>
            </a:r>
            <a:r>
              <a:rPr lang="en-GB" sz="1800" dirty="0">
                <a:effectLst/>
                <a:latin typeface="Calibri" panose="020F0502020204030204" pitchFamily="34" charset="0"/>
                <a:ea typeface="Calibri" panose="020F0502020204030204" pitchFamily="34" charset="0"/>
                <a:cs typeface="Arial" panose="020B0604020202020204" pitchFamily="34" charset="0"/>
              </a:rPr>
              <a:t>.” (89:1-2)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Messenger of Allah (saw) said: “The greatest day in the sight of Allah is the day of </a:t>
            </a:r>
            <a:r>
              <a:rPr lang="en-GB" dirty="0" err="1"/>
              <a:t>Naḥr</a:t>
            </a:r>
            <a:r>
              <a:rPr lang="en-GB" dirty="0"/>
              <a:t> (10</a:t>
            </a:r>
            <a:r>
              <a:rPr lang="en-GB" baseline="30000" dirty="0"/>
              <a:t>th</a:t>
            </a:r>
            <a:r>
              <a:rPr lang="en-GB" dirty="0"/>
              <a:t> of </a:t>
            </a:r>
            <a:r>
              <a:rPr lang="en-GB" dirty="0" err="1"/>
              <a:t>Dhul</a:t>
            </a:r>
            <a:r>
              <a:rPr lang="en-GB" dirty="0"/>
              <a:t> </a:t>
            </a:r>
            <a:r>
              <a:rPr lang="en-GB" dirty="0" err="1"/>
              <a:t>Ḥijjah</a:t>
            </a:r>
            <a:r>
              <a:rPr lang="en-GB" dirty="0"/>
              <a:t>) and then the day of </a:t>
            </a:r>
            <a:r>
              <a:rPr lang="en-GB" dirty="0" err="1"/>
              <a:t>Qarr</a:t>
            </a:r>
            <a:r>
              <a:rPr lang="en-GB" dirty="0"/>
              <a:t> (11</a:t>
            </a:r>
            <a:r>
              <a:rPr lang="en-GB" baseline="30000" dirty="0"/>
              <a:t>th</a:t>
            </a:r>
            <a:r>
              <a:rPr lang="en-GB" dirty="0"/>
              <a:t> of </a:t>
            </a:r>
            <a:r>
              <a:rPr lang="en-GB" dirty="0" err="1"/>
              <a:t>Dhul</a:t>
            </a:r>
            <a:r>
              <a:rPr lang="en-GB" dirty="0"/>
              <a:t> </a:t>
            </a:r>
            <a:r>
              <a:rPr lang="en-GB" dirty="0" err="1"/>
              <a:t>Ḥijjah</a:t>
            </a:r>
            <a:r>
              <a:rPr lang="en-GB" dirty="0"/>
              <a:t>).” (Abū Dāwūd)</a:t>
            </a:r>
          </a:p>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5</a:t>
            </a:fld>
            <a:endParaRPr lang="en-GB"/>
          </a:p>
        </p:txBody>
      </p:sp>
    </p:spTree>
    <p:extLst>
      <p:ext uri="{BB962C8B-B14F-4D97-AF65-F5344CB8AC3E}">
        <p14:creationId xmlns:p14="http://schemas.microsoft.com/office/powerpoint/2010/main" val="250389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words should be said in the masjids, in the homes and in the streets. Men should proclaim them loudly. ‘</a:t>
            </a:r>
            <a:r>
              <a:rPr lang="en-GB" dirty="0" err="1"/>
              <a:t>Abdullāh</a:t>
            </a:r>
            <a:r>
              <a:rPr lang="en-GB" dirty="0"/>
              <a:t> b. ‘Umar and </a:t>
            </a:r>
            <a:r>
              <a:rPr lang="en-GB" dirty="0" err="1"/>
              <a:t>Abū</a:t>
            </a:r>
            <a:r>
              <a:rPr lang="en-GB" dirty="0"/>
              <a:t> </a:t>
            </a:r>
            <a:r>
              <a:rPr lang="en-GB" dirty="0" err="1"/>
              <a:t>Hurayrah</a:t>
            </a:r>
            <a:r>
              <a:rPr lang="en-GB" dirty="0"/>
              <a:t> (</a:t>
            </a:r>
            <a:r>
              <a:rPr lang="en-GB" dirty="0" err="1"/>
              <a:t>raḍiy</a:t>
            </a:r>
            <a:r>
              <a:rPr lang="en-GB" dirty="0"/>
              <a:t> </a:t>
            </a:r>
            <a:r>
              <a:rPr lang="en-GB" dirty="0" err="1"/>
              <a:t>Allāhu</a:t>
            </a:r>
            <a:r>
              <a:rPr lang="en-GB" dirty="0"/>
              <a:t> ‘</a:t>
            </a:r>
            <a:r>
              <a:rPr lang="en-GB" dirty="0" err="1"/>
              <a:t>anhum</a:t>
            </a:r>
            <a:r>
              <a:rPr lang="en-GB" dirty="0"/>
              <a:t>) would go out in the marketplaces and recite </a:t>
            </a:r>
            <a:r>
              <a:rPr lang="en-GB" dirty="0" err="1"/>
              <a:t>takbīr</a:t>
            </a:r>
            <a:r>
              <a:rPr lang="en-GB" dirty="0"/>
              <a:t> loudly in these 10 days. Upon hearing them, the people would follow in suit and recite </a:t>
            </a:r>
            <a:r>
              <a:rPr lang="en-GB" dirty="0" err="1"/>
              <a:t>takbīr</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One of the wives of the Messenger of Allah </a:t>
            </a:r>
            <a:r>
              <a:rPr lang="ar-SA" sz="1800" dirty="0">
                <a:effectLst/>
                <a:latin typeface="Calibri" panose="020F0502020204030204" pitchFamily="34" charset="0"/>
                <a:ea typeface="Calibri" panose="020F0502020204030204" pitchFamily="34" charset="0"/>
                <a:cs typeface="Arial" panose="020B0604020202020204" pitchFamily="34" charset="0"/>
              </a:rPr>
              <a:t>ﷺ</a:t>
            </a:r>
            <a:r>
              <a:rPr lang="en-GB" sz="1800" dirty="0">
                <a:effectLst/>
                <a:latin typeface="Calibri" panose="020F0502020204030204" pitchFamily="34" charset="0"/>
                <a:ea typeface="Calibri" panose="020F0502020204030204" pitchFamily="34" charset="0"/>
                <a:cs typeface="Arial" panose="020B0604020202020204" pitchFamily="34" charset="0"/>
              </a:rPr>
              <a:t> said: “The Messenger of Allah </a:t>
            </a:r>
            <a:r>
              <a:rPr lang="ar-SA" sz="1800" dirty="0">
                <a:effectLst/>
                <a:latin typeface="Calibri" panose="020F0502020204030204" pitchFamily="34" charset="0"/>
                <a:ea typeface="Calibri" panose="020F0502020204030204" pitchFamily="34" charset="0"/>
                <a:cs typeface="Arial" panose="020B0604020202020204" pitchFamily="34" charset="0"/>
              </a:rPr>
              <a:t>ﷺ</a:t>
            </a:r>
            <a:r>
              <a:rPr lang="en-GB" sz="1800" dirty="0">
                <a:effectLst/>
                <a:latin typeface="Calibri" panose="020F0502020204030204" pitchFamily="34" charset="0"/>
                <a:ea typeface="Calibri" panose="020F0502020204030204" pitchFamily="34" charset="0"/>
                <a:cs typeface="Arial" panose="020B0604020202020204" pitchFamily="34" charset="0"/>
              </a:rPr>
              <a:t> used to fast on the first nine days of </a:t>
            </a:r>
            <a:r>
              <a:rPr lang="en-GB" sz="1800" dirty="0" err="1">
                <a:effectLst/>
                <a:latin typeface="Calibri" panose="020F0502020204030204" pitchFamily="34" charset="0"/>
                <a:ea typeface="Calibri" panose="020F0502020204030204" pitchFamily="34" charset="0"/>
                <a:cs typeface="Arial" panose="020B0604020202020204" pitchFamily="34" charset="0"/>
              </a:rPr>
              <a:t>Dhul</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Ḥijjah</a:t>
            </a:r>
            <a:r>
              <a:rPr lang="en-GB" sz="1800" dirty="0">
                <a:effectLst/>
                <a:latin typeface="Calibri" panose="020F0502020204030204" pitchFamily="34" charset="0"/>
                <a:ea typeface="Calibri" panose="020F0502020204030204" pitchFamily="34" charset="0"/>
                <a:cs typeface="Arial" panose="020B0604020202020204" pitchFamily="34" charset="0"/>
              </a:rPr>
              <a:t>; the day of ʿĀshūrā’ and three days of each month…” (Nasā’ī)</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ar-IQ" dirty="0">
                <a:solidFill>
                  <a:srgbClr val="0C5830"/>
                </a:solidFill>
                <a:latin typeface="Sakkal Majalla" panose="02000000000000000000" pitchFamily="2" charset="-78"/>
                <a:cs typeface="Sakkal Majalla" panose="02000000000000000000" pitchFamily="2" charset="-78"/>
              </a:rPr>
              <a:t>عَنْ هُنَيْدَةَ بْنِ خَالِدٍ، عَنِ امْرَأَتِهِ، قَالَتْ حَدَّثَتْنِي بَعْضُ، نِسَاءِ النَّبِيِّ صلى الله عليه وسلم أَنَّ النَّبِيَّ صلى الله عليه وسلم كَانَ يَصُومُ يَوْمَ عَاشُورَاءَ وَتِسْعًا مِنْ ذِي الْحِجَّةِ وَثَلاَثَةَ أَيَّامٍ مِنَ الشَّهْرِ أَوَّلَ اثْنَيْنِ مِنَ الشَّهْرِ وَخَمِيسَيْنِ ‏.‏</a:t>
            </a:r>
            <a:endParaRPr lang="en-GB" dirty="0">
              <a:solidFill>
                <a:srgbClr val="0C5830"/>
              </a:solidFill>
              <a:latin typeface="Sakkal Majalla" panose="02000000000000000000" pitchFamily="2" charset="-78"/>
              <a:cs typeface="Sakkal Majalla" panose="02000000000000000000" pitchFamily="2" charset="-78"/>
            </a:endParaRPr>
          </a:p>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6</a:t>
            </a:fld>
            <a:endParaRPr lang="en-GB"/>
          </a:p>
        </p:txBody>
      </p:sp>
    </p:spTree>
    <p:extLst>
      <p:ext uri="{BB962C8B-B14F-4D97-AF65-F5344CB8AC3E}">
        <p14:creationId xmlns:p14="http://schemas.microsoft.com/office/powerpoint/2010/main" val="292126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175"/>
              </a:lnSpc>
              <a:spcAft>
                <a:spcPts val="800"/>
              </a:spcAft>
            </a:pPr>
            <a:r>
              <a:rPr lang="en-GB"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Messenger of Allah </a:t>
            </a:r>
            <a:r>
              <a:rPr lang="ar-SA"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ﷺ</a:t>
            </a:r>
            <a:r>
              <a:rPr lang="en-GB"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said: “Whoever offers </a:t>
            </a:r>
            <a:r>
              <a:rPr lang="en-GB"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Fajr</a:t>
            </a:r>
            <a:r>
              <a:rPr lang="en-GB"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in congregation and remains seated, engaging in the remembrance of Allah until the sun has risen, and then offers two </a:t>
            </a:r>
            <a:r>
              <a:rPr lang="en-GB"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rakʿahs</a:t>
            </a:r>
            <a:r>
              <a:rPr lang="en-GB"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he will have a reward equal to that of performing </a:t>
            </a:r>
            <a:r>
              <a:rPr lang="en-GB" sz="1800" b="1"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ḥajj</a:t>
            </a:r>
            <a:r>
              <a:rPr lang="en-GB" sz="1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and </a:t>
            </a:r>
            <a:r>
              <a:rPr lang="en-GB" sz="1800" b="1"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ʿumrah</a:t>
            </a:r>
            <a:r>
              <a:rPr lang="en-GB"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He </a:t>
            </a:r>
            <a:r>
              <a:rPr lang="ar-SA"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ﷺ</a:t>
            </a:r>
            <a:r>
              <a:rPr lang="en-GB"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said: “Complete, complete, complete (i.e. complete reward).” (</a:t>
            </a:r>
            <a:r>
              <a:rPr lang="en-GB"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Tirmidhī</a:t>
            </a:r>
            <a:r>
              <a:rPr lang="en-GB"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scholars have also stated that this reward is equally applicable to a woman (praying at home) who sits in the place where she performs </a:t>
            </a:r>
            <a:r>
              <a:rPr lang="en-GB"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Fajr</a:t>
            </a:r>
            <a:r>
              <a:rPr lang="en-GB"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and remembers Allah or recites the Qur’ān until sunrise.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8</a:t>
            </a:fld>
            <a:endParaRPr lang="en-GB"/>
          </a:p>
        </p:txBody>
      </p:sp>
    </p:spTree>
    <p:extLst>
      <p:ext uri="{BB962C8B-B14F-4D97-AF65-F5344CB8AC3E}">
        <p14:creationId xmlns:p14="http://schemas.microsoft.com/office/powerpoint/2010/main" val="361913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9</a:t>
            </a:fld>
            <a:endParaRPr lang="en-GB"/>
          </a:p>
        </p:txBody>
      </p:sp>
    </p:spTree>
    <p:extLst>
      <p:ext uri="{BB962C8B-B14F-4D97-AF65-F5344CB8AC3E}">
        <p14:creationId xmlns:p14="http://schemas.microsoft.com/office/powerpoint/2010/main" val="257562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10</a:t>
            </a:fld>
            <a:endParaRPr lang="en-GB"/>
          </a:p>
        </p:txBody>
      </p:sp>
    </p:spTree>
    <p:extLst>
      <p:ext uri="{BB962C8B-B14F-4D97-AF65-F5344CB8AC3E}">
        <p14:creationId xmlns:p14="http://schemas.microsoft.com/office/powerpoint/2010/main" val="1445598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lnSpc>
                <a:spcPct val="120000"/>
              </a:lnSpc>
              <a:buNone/>
            </a:pPr>
            <a:r>
              <a:rPr lang="ar-IQ" sz="1200" dirty="0">
                <a:solidFill>
                  <a:srgbClr val="0C5830"/>
                </a:solidFill>
                <a:latin typeface="Sakkal Majalla" panose="02000000000000000000" pitchFamily="2" charset="-78"/>
                <a:cs typeface="Sakkal Majalla" panose="02000000000000000000" pitchFamily="2" charset="-78"/>
              </a:rPr>
              <a:t>عَ</a:t>
            </a:r>
            <a:r>
              <a:rPr lang="ar-SA" sz="1200" dirty="0">
                <a:solidFill>
                  <a:srgbClr val="0C5830"/>
                </a:solidFill>
                <a:latin typeface="Sakkal Majalla" panose="02000000000000000000" pitchFamily="2" charset="-78"/>
                <a:cs typeface="Sakkal Majalla" panose="02000000000000000000" pitchFamily="2" charset="-78"/>
              </a:rPr>
              <a:t>نْ عُمَرَ بْنِ الْخَطَّابِ، أَنَّ رَجُلاً، مِنَ الْيَهُودِ قَالَ لَهُ يَا أَمِيرَ الْمُؤْمِنِينَ، آيَةٌ فِي كِتَابِكُمْ تَقْرَءُونَهَا لَوْ عَلَيْنَا مَعْشَرَ الْيَهُودِ نَزَلَتْ لاَتَّخَذْنَا ذَلِكَ الْيَوْمَ عِيدًا‏.‏ قَالَ أَىُّ آيَةٍ قَالَ </a:t>
            </a:r>
            <a:r>
              <a:rPr lang="ar-IQ" sz="1200" dirty="0">
                <a:solidFill>
                  <a:srgbClr val="0C5830"/>
                </a:solidFill>
                <a:latin typeface="Sakkal Majalla" panose="02000000000000000000" pitchFamily="2" charset="-78"/>
                <a:cs typeface="Sakkal Majalla" panose="02000000000000000000" pitchFamily="2" charset="-78"/>
              </a:rPr>
              <a:t>:</a:t>
            </a:r>
          </a:p>
          <a:p>
            <a:pPr marL="0" indent="0" algn="r" rtl="1">
              <a:lnSpc>
                <a:spcPct val="120000"/>
              </a:lnSpc>
              <a:buNone/>
            </a:pPr>
            <a:r>
              <a:rPr lang="ar-SA" sz="1200" u="sng" dirty="0">
                <a:solidFill>
                  <a:srgbClr val="0C5830"/>
                </a:solidFill>
                <a:latin typeface="Sakkal Majalla" panose="02000000000000000000" pitchFamily="2" charset="-78"/>
                <a:cs typeface="Sakkal Majalla" panose="02000000000000000000" pitchFamily="2" charset="-78"/>
              </a:rPr>
              <a:t>الْيَوْمَ أَكْمَلْتُ لَكُمْ دِينَكُمْ وَأَتْمَمْتُ عَلَيْكُمْ نِعْمَتِي وَرَضِيتُ لَكُمُ الإِسْلاَمَ دِينًا‏</a:t>
            </a:r>
            <a:r>
              <a:rPr lang="ar-SA" sz="1200" dirty="0">
                <a:solidFill>
                  <a:srgbClr val="0C5830"/>
                </a:solidFill>
                <a:latin typeface="Sakkal Majalla" panose="02000000000000000000" pitchFamily="2" charset="-78"/>
                <a:cs typeface="Sakkal Majalla" panose="02000000000000000000" pitchFamily="2" charset="-78"/>
              </a:rPr>
              <a:t>‏‏.‏</a:t>
            </a:r>
            <a:endParaRPr lang="ar-IQ" sz="1200" dirty="0">
              <a:solidFill>
                <a:srgbClr val="0C5830"/>
              </a:solidFill>
              <a:latin typeface="Sakkal Majalla" panose="02000000000000000000" pitchFamily="2" charset="-78"/>
              <a:cs typeface="Sakkal Majalla" panose="02000000000000000000" pitchFamily="2" charset="-78"/>
            </a:endParaRPr>
          </a:p>
          <a:p>
            <a:pPr marL="0" indent="0" algn="r" rtl="1">
              <a:lnSpc>
                <a:spcPct val="120000"/>
              </a:lnSpc>
              <a:buNone/>
            </a:pPr>
            <a:r>
              <a:rPr lang="ar-SA" sz="1200" dirty="0">
                <a:solidFill>
                  <a:srgbClr val="0C5830"/>
                </a:solidFill>
                <a:latin typeface="Sakkal Majalla" panose="02000000000000000000" pitchFamily="2" charset="-78"/>
                <a:cs typeface="Sakkal Majalla" panose="02000000000000000000" pitchFamily="2" charset="-78"/>
              </a:rPr>
              <a:t> قَالَ عُمَرُ قَدْ عَرَفْنَا ذَلِكَ الْيَوْمَ وَالْمَكَانَ الَّذِي نَزَلَتْ فِيهِ عَلَى النَّبِيِّ صلى الله عليه وسلم وَهُوَ قَائِمٌ بِعَرَفَةَ يَوْمَ جُمُعَةٍ‏.‏</a:t>
            </a:r>
            <a:endParaRPr lang="en-GB" dirty="0">
              <a:solidFill>
                <a:srgbClr val="0C5830"/>
              </a:solidFill>
            </a:endParaRPr>
          </a:p>
          <a:p>
            <a:endParaRPr lang="ar-EG" dirty="0"/>
          </a:p>
          <a:p>
            <a:endParaRPr lang="ar-EG" dirty="0"/>
          </a:p>
          <a:p>
            <a:endParaRPr lang="ar-EG" dirty="0"/>
          </a:p>
          <a:p>
            <a:r>
              <a:rPr lang="en-GB" dirty="0"/>
              <a:t>‘Umar b. al-</a:t>
            </a:r>
            <a:r>
              <a:rPr lang="en-GB" dirty="0" err="1"/>
              <a:t>Khaṭṭāb</a:t>
            </a:r>
            <a:r>
              <a:rPr lang="en-GB" dirty="0"/>
              <a:t> (</a:t>
            </a:r>
            <a:r>
              <a:rPr lang="en-GB" dirty="0" err="1"/>
              <a:t>raḍiy</a:t>
            </a:r>
            <a:r>
              <a:rPr lang="en-GB" dirty="0"/>
              <a:t> </a:t>
            </a:r>
            <a:r>
              <a:rPr lang="en-GB" dirty="0" err="1"/>
              <a:t>Allāhu</a:t>
            </a:r>
            <a:r>
              <a:rPr lang="en-GB" dirty="0"/>
              <a:t> ‘</a:t>
            </a:r>
            <a:r>
              <a:rPr lang="en-GB" dirty="0" err="1"/>
              <a:t>anhu</a:t>
            </a:r>
            <a:r>
              <a:rPr lang="en-GB" dirty="0"/>
              <a:t>) narrated: ‘Once a Jew said to me: “O leader of the believers! There is a verse in your (Holy) Book which you all read; had it been revealed to us Jews, we would have taken that day (on which it was revealed) as a day of celebration.”’ ‘Umar (</a:t>
            </a:r>
            <a:r>
              <a:rPr lang="en-GB" dirty="0" err="1"/>
              <a:t>raḍiy</a:t>
            </a:r>
            <a:r>
              <a:rPr lang="en-GB" dirty="0"/>
              <a:t> </a:t>
            </a:r>
            <a:r>
              <a:rPr lang="en-GB" dirty="0" err="1"/>
              <a:t>Allāhu</a:t>
            </a:r>
            <a:r>
              <a:rPr lang="en-GB" dirty="0"/>
              <a:t> ‘</a:t>
            </a:r>
            <a:r>
              <a:rPr lang="en-GB" dirty="0" err="1"/>
              <a:t>anhu</a:t>
            </a:r>
            <a:r>
              <a:rPr lang="en-GB" dirty="0"/>
              <a:t>) asked him: “Which verse?” The Jew replied:</a:t>
            </a:r>
          </a:p>
          <a:p>
            <a:pPr algn="ctr"/>
            <a:r>
              <a:rPr lang="ar-IQ" b="1" dirty="0">
                <a:effectLst/>
              </a:rPr>
              <a:t>الْيَوْمَ أَكْمَلْتُ لَكُمْ دِينَكُمْ وَأَتْمَمْتُ عَلَيْكُمْ نِعْمَتِي وَرَضِيتُ لَكُمُ الْإِسْلَامَ دِينًا</a:t>
            </a:r>
          </a:p>
          <a:p>
            <a:r>
              <a:rPr lang="ar-IQ" b="1" dirty="0"/>
              <a:t>“</a:t>
            </a:r>
            <a:r>
              <a:rPr lang="en-GB" b="1" dirty="0"/>
              <a:t>Today I have perfected your religion for you, completed My blessing upon you, and chosen Islam as your religion.”</a:t>
            </a:r>
            <a:r>
              <a:rPr lang="en-GB" dirty="0"/>
              <a:t> (5:3) ‘Umar replied: “No doubt, we know the day and the place when this verse was revealed to the Prophet. It was Friday and the Prophet was standing at ‘</a:t>
            </a:r>
            <a:r>
              <a:rPr lang="en-GB" dirty="0" err="1"/>
              <a:t>Arafah</a:t>
            </a:r>
            <a:r>
              <a:rPr lang="en-GB" dirty="0"/>
              <a:t> (i.e. the Day of </a:t>
            </a:r>
            <a:r>
              <a:rPr lang="en-GB" dirty="0" err="1"/>
              <a:t>Ḥajj</a:t>
            </a:r>
            <a:r>
              <a:rPr lang="en-GB" dirty="0"/>
              <a:t>)”. (</a:t>
            </a:r>
            <a:r>
              <a:rPr lang="en-GB" dirty="0" err="1"/>
              <a:t>Bukhārī</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Prophet </a:t>
            </a:r>
            <a:r>
              <a:rPr lang="ar-IQ" dirty="0"/>
              <a:t>ﷺ </a:t>
            </a:r>
            <a:r>
              <a:rPr lang="en-GB" dirty="0"/>
              <a:t>said: “There is no day wherein Allah sets free more slaves from Hell-fire than the day of ‘</a:t>
            </a:r>
            <a:r>
              <a:rPr lang="en-GB" dirty="0" err="1"/>
              <a:t>Arafah</a:t>
            </a:r>
            <a:r>
              <a:rPr lang="en-GB" dirty="0"/>
              <a:t>. Indeed, He draws near, and He then boasts about them to the angels and says: ‘What do these (slaves of mine) want?’” (Muslim)The Prophet (</a:t>
            </a:r>
            <a:r>
              <a:rPr lang="ar-SA" dirty="0"/>
              <a:t>ﷺ</a:t>
            </a:r>
            <a:r>
              <a:rPr lang="en-GB" dirty="0"/>
              <a:t>) said: "There is no day when Allah sets free more slaves from Hell-fire than the day of ‘</a:t>
            </a:r>
            <a:r>
              <a:rPr lang="en-GB" dirty="0" err="1"/>
              <a:t>Arafah</a:t>
            </a:r>
            <a:r>
              <a:rPr lang="en-GB" dirty="0"/>
              <a:t>. Indeed He draws near, and He then boasts about them to the angels and says: What do these (slaves of mine) want?" [Muslim]</a:t>
            </a:r>
          </a:p>
          <a:p>
            <a:endParaRPr lang="en-GB" dirty="0"/>
          </a:p>
        </p:txBody>
      </p:sp>
      <p:sp>
        <p:nvSpPr>
          <p:cNvPr id="4" name="Slide Number Placeholder 3"/>
          <p:cNvSpPr>
            <a:spLocks noGrp="1"/>
          </p:cNvSpPr>
          <p:nvPr>
            <p:ph type="sldNum" sz="quarter" idx="5"/>
          </p:nvPr>
        </p:nvSpPr>
        <p:spPr/>
        <p:txBody>
          <a:bodyPr/>
          <a:lstStyle/>
          <a:p>
            <a:fld id="{C3B1A82A-538A-4CD9-BCC7-9069D203594E}" type="slidenum">
              <a:rPr lang="en-GB" smtClean="0"/>
              <a:t>11</a:t>
            </a:fld>
            <a:endParaRPr lang="en-GB"/>
          </a:p>
        </p:txBody>
      </p:sp>
    </p:spTree>
    <p:extLst>
      <p:ext uri="{BB962C8B-B14F-4D97-AF65-F5344CB8AC3E}">
        <p14:creationId xmlns:p14="http://schemas.microsoft.com/office/powerpoint/2010/main" val="209928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96F3B6-FBCF-4310-9F27-54C60DE4D863}" type="datetimeFigureOut">
              <a:rPr lang="en-GB" smtClean="0"/>
              <a:t>11/07/2021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E8F02F-A2C5-4BFD-AA73-7440DB9DF845}" type="slidenum">
              <a:rPr lang="en-GB" smtClean="0"/>
              <a:t>‹#›</a:t>
            </a:fld>
            <a:endParaRPr lang="en-GB"/>
          </a:p>
        </p:txBody>
      </p:sp>
    </p:spTree>
    <p:extLst>
      <p:ext uri="{BB962C8B-B14F-4D97-AF65-F5344CB8AC3E}">
        <p14:creationId xmlns:p14="http://schemas.microsoft.com/office/powerpoint/2010/main" val="162422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96F3B6-FBCF-4310-9F27-54C60DE4D863}" type="datetimeFigureOut">
              <a:rPr lang="en-GB" smtClean="0"/>
              <a:t>11/07/2021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E8F02F-A2C5-4BFD-AA73-7440DB9DF845}" type="slidenum">
              <a:rPr lang="en-GB" smtClean="0"/>
              <a:t>‹#›</a:t>
            </a:fld>
            <a:endParaRPr lang="en-GB"/>
          </a:p>
        </p:txBody>
      </p:sp>
    </p:spTree>
    <p:extLst>
      <p:ext uri="{BB962C8B-B14F-4D97-AF65-F5344CB8AC3E}">
        <p14:creationId xmlns:p14="http://schemas.microsoft.com/office/powerpoint/2010/main" val="74159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96F3B6-FBCF-4310-9F27-54C60DE4D863}" type="datetimeFigureOut">
              <a:rPr lang="en-GB" smtClean="0"/>
              <a:t>11/07/2021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E8F02F-A2C5-4BFD-AA73-7440DB9DF845}" type="slidenum">
              <a:rPr lang="en-GB" smtClean="0"/>
              <a:t>‹#›</a:t>
            </a:fld>
            <a:endParaRPr lang="en-GB"/>
          </a:p>
        </p:txBody>
      </p:sp>
    </p:spTree>
    <p:extLst>
      <p:ext uri="{BB962C8B-B14F-4D97-AF65-F5344CB8AC3E}">
        <p14:creationId xmlns:p14="http://schemas.microsoft.com/office/powerpoint/2010/main" val="47363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96F3B6-FBCF-4310-9F27-54C60DE4D863}" type="datetimeFigureOut">
              <a:rPr lang="en-GB" smtClean="0"/>
              <a:t>11/07/2021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E8F02F-A2C5-4BFD-AA73-7440DB9DF845}" type="slidenum">
              <a:rPr lang="en-GB" smtClean="0"/>
              <a:t>‹#›</a:t>
            </a:fld>
            <a:endParaRPr lang="en-GB"/>
          </a:p>
        </p:txBody>
      </p:sp>
    </p:spTree>
    <p:extLst>
      <p:ext uri="{BB962C8B-B14F-4D97-AF65-F5344CB8AC3E}">
        <p14:creationId xmlns:p14="http://schemas.microsoft.com/office/powerpoint/2010/main" val="57063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6F3B6-FBCF-4310-9F27-54C60DE4D863}" type="datetimeFigureOut">
              <a:rPr lang="en-GB" smtClean="0"/>
              <a:t>11/07/2021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E8F02F-A2C5-4BFD-AA73-7440DB9DF845}" type="slidenum">
              <a:rPr lang="en-GB" smtClean="0"/>
              <a:t>‹#›</a:t>
            </a:fld>
            <a:endParaRPr lang="en-GB"/>
          </a:p>
        </p:txBody>
      </p:sp>
    </p:spTree>
    <p:extLst>
      <p:ext uri="{BB962C8B-B14F-4D97-AF65-F5344CB8AC3E}">
        <p14:creationId xmlns:p14="http://schemas.microsoft.com/office/powerpoint/2010/main" val="260572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96F3B6-FBCF-4310-9F27-54C60DE4D863}" type="datetimeFigureOut">
              <a:rPr lang="en-GB" smtClean="0"/>
              <a:t>11/07/2021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E8F02F-A2C5-4BFD-AA73-7440DB9DF845}" type="slidenum">
              <a:rPr lang="en-GB" smtClean="0"/>
              <a:t>‹#›</a:t>
            </a:fld>
            <a:endParaRPr lang="en-GB"/>
          </a:p>
        </p:txBody>
      </p:sp>
    </p:spTree>
    <p:extLst>
      <p:ext uri="{BB962C8B-B14F-4D97-AF65-F5344CB8AC3E}">
        <p14:creationId xmlns:p14="http://schemas.microsoft.com/office/powerpoint/2010/main" val="424648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96F3B6-FBCF-4310-9F27-54C60DE4D863}" type="datetimeFigureOut">
              <a:rPr lang="en-GB" smtClean="0"/>
              <a:t>11/07/2021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E8F02F-A2C5-4BFD-AA73-7440DB9DF845}" type="slidenum">
              <a:rPr lang="en-GB" smtClean="0"/>
              <a:t>‹#›</a:t>
            </a:fld>
            <a:endParaRPr lang="en-GB"/>
          </a:p>
        </p:txBody>
      </p:sp>
    </p:spTree>
    <p:extLst>
      <p:ext uri="{BB962C8B-B14F-4D97-AF65-F5344CB8AC3E}">
        <p14:creationId xmlns:p14="http://schemas.microsoft.com/office/powerpoint/2010/main" val="9939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96F3B6-FBCF-4310-9F27-54C60DE4D863}" type="datetimeFigureOut">
              <a:rPr lang="en-GB" smtClean="0"/>
              <a:t>11/07/2021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E8F02F-A2C5-4BFD-AA73-7440DB9DF845}" type="slidenum">
              <a:rPr lang="en-GB" smtClean="0"/>
              <a:t>‹#›</a:t>
            </a:fld>
            <a:endParaRPr lang="en-GB"/>
          </a:p>
        </p:txBody>
      </p:sp>
    </p:spTree>
    <p:extLst>
      <p:ext uri="{BB962C8B-B14F-4D97-AF65-F5344CB8AC3E}">
        <p14:creationId xmlns:p14="http://schemas.microsoft.com/office/powerpoint/2010/main" val="202949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6F3B6-FBCF-4310-9F27-54C60DE4D863}" type="datetimeFigureOut">
              <a:rPr lang="en-GB" smtClean="0"/>
              <a:t>11/07/2021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E8F02F-A2C5-4BFD-AA73-7440DB9DF845}" type="slidenum">
              <a:rPr lang="en-GB" smtClean="0"/>
              <a:t>‹#›</a:t>
            </a:fld>
            <a:endParaRPr lang="en-GB"/>
          </a:p>
        </p:txBody>
      </p:sp>
    </p:spTree>
    <p:extLst>
      <p:ext uri="{BB962C8B-B14F-4D97-AF65-F5344CB8AC3E}">
        <p14:creationId xmlns:p14="http://schemas.microsoft.com/office/powerpoint/2010/main" val="404571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6F3B6-FBCF-4310-9F27-54C60DE4D863}" type="datetimeFigureOut">
              <a:rPr lang="en-GB" smtClean="0"/>
              <a:t>11/07/2021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E8F02F-A2C5-4BFD-AA73-7440DB9DF845}" type="slidenum">
              <a:rPr lang="en-GB" smtClean="0"/>
              <a:t>‹#›</a:t>
            </a:fld>
            <a:endParaRPr lang="en-GB"/>
          </a:p>
        </p:txBody>
      </p:sp>
    </p:spTree>
    <p:extLst>
      <p:ext uri="{BB962C8B-B14F-4D97-AF65-F5344CB8AC3E}">
        <p14:creationId xmlns:p14="http://schemas.microsoft.com/office/powerpoint/2010/main" val="99745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6F3B6-FBCF-4310-9F27-54C60DE4D863}" type="datetimeFigureOut">
              <a:rPr lang="en-GB" smtClean="0"/>
              <a:t>11/07/2021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E8F02F-A2C5-4BFD-AA73-7440DB9DF845}" type="slidenum">
              <a:rPr lang="en-GB" smtClean="0"/>
              <a:t>‹#›</a:t>
            </a:fld>
            <a:endParaRPr lang="en-GB"/>
          </a:p>
        </p:txBody>
      </p:sp>
    </p:spTree>
    <p:extLst>
      <p:ext uri="{BB962C8B-B14F-4D97-AF65-F5344CB8AC3E}">
        <p14:creationId xmlns:p14="http://schemas.microsoft.com/office/powerpoint/2010/main" val="366063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6F3B6-FBCF-4310-9F27-54C60DE4D863}" type="datetimeFigureOut">
              <a:rPr lang="en-GB" smtClean="0"/>
              <a:t>11/07/2021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8F02F-A2C5-4BFD-AA73-7440DB9DF845}" type="slidenum">
              <a:rPr lang="en-GB" smtClean="0"/>
              <a:t>‹#›</a:t>
            </a:fld>
            <a:endParaRPr lang="en-GB"/>
          </a:p>
        </p:txBody>
      </p:sp>
    </p:spTree>
    <p:extLst>
      <p:ext uri="{BB962C8B-B14F-4D97-AF65-F5344CB8AC3E}">
        <p14:creationId xmlns:p14="http://schemas.microsoft.com/office/powerpoint/2010/main" val="4146148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C5830"/>
          </a:solidFill>
          <a:latin typeface="Rockwell Nova" panose="020605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anzil.net/#89: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tanzil.net/#89: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85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A368-EA41-4BF4-BA98-11AA72D1BEB8}"/>
              </a:ext>
            </a:extLst>
          </p:cNvPr>
          <p:cNvSpPr>
            <a:spLocks noGrp="1"/>
          </p:cNvSpPr>
          <p:nvPr>
            <p:ph type="ctrTitle"/>
          </p:nvPr>
        </p:nvSpPr>
        <p:spPr>
          <a:xfrm>
            <a:off x="464128" y="3810145"/>
            <a:ext cx="7772400" cy="2387600"/>
          </a:xfrm>
        </p:spPr>
        <p:txBody>
          <a:bodyPr>
            <a:noAutofit/>
          </a:bodyPr>
          <a:lstStyle/>
          <a:p>
            <a:pPr algn="l"/>
            <a:r>
              <a:rPr lang="en-GB" sz="11500" dirty="0">
                <a:latin typeface="Rockwell Nova Light" panose="02060303020205020403" pitchFamily="18" charset="0"/>
              </a:rPr>
              <a:t>The 10 Days of </a:t>
            </a:r>
            <a:r>
              <a:rPr lang="en-GB" sz="11500" dirty="0" err="1">
                <a:latin typeface="Rockwell Nova Light" panose="02060303020205020403" pitchFamily="18" charset="0"/>
              </a:rPr>
              <a:t>Dhul</a:t>
            </a:r>
            <a:r>
              <a:rPr lang="en-GB" sz="11500" dirty="0">
                <a:latin typeface="Rockwell Nova Light" panose="02060303020205020403" pitchFamily="18" charset="0"/>
              </a:rPr>
              <a:t> </a:t>
            </a:r>
            <a:r>
              <a:rPr lang="en-GB" sz="11500" dirty="0" err="1">
                <a:latin typeface="Rockwell Nova Light" panose="02060303020205020403" pitchFamily="18" charset="0"/>
              </a:rPr>
              <a:t>Hijjah</a:t>
            </a:r>
            <a:endParaRPr lang="en-GB" sz="11500" dirty="0">
              <a:latin typeface="Rockwell Nova Light" panose="02060303020205020403" pitchFamily="18" charset="0"/>
            </a:endParaRPr>
          </a:p>
        </p:txBody>
      </p:sp>
      <p:pic>
        <p:nvPicPr>
          <p:cNvPr id="3" name="Picture 2">
            <a:extLst>
              <a:ext uri="{FF2B5EF4-FFF2-40B4-BE49-F238E27FC236}">
                <a16:creationId xmlns:a16="http://schemas.microsoft.com/office/drawing/2014/main" id="{2F366B01-5DFC-462C-94BF-0790E4872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5075" y="131159"/>
            <a:ext cx="2296525" cy="1800000"/>
          </a:xfrm>
          <a:prstGeom prst="rect">
            <a:avLst/>
          </a:prstGeom>
        </p:spPr>
      </p:pic>
      <p:sp>
        <p:nvSpPr>
          <p:cNvPr id="4" name="TextBox 3">
            <a:extLst>
              <a:ext uri="{FF2B5EF4-FFF2-40B4-BE49-F238E27FC236}">
                <a16:creationId xmlns:a16="http://schemas.microsoft.com/office/drawing/2014/main" id="{47FDD6C6-B592-4FFA-AA95-946C00E64D90}"/>
              </a:ext>
            </a:extLst>
          </p:cNvPr>
          <p:cNvSpPr txBox="1"/>
          <p:nvPr/>
        </p:nvSpPr>
        <p:spPr>
          <a:xfrm>
            <a:off x="7524328" y="6204213"/>
            <a:ext cx="1619672" cy="369332"/>
          </a:xfrm>
          <a:prstGeom prst="rect">
            <a:avLst/>
          </a:prstGeom>
          <a:solidFill>
            <a:srgbClr val="0C5830"/>
          </a:solidFill>
        </p:spPr>
        <p:txBody>
          <a:bodyPr wrap="square" rtlCol="0">
            <a:spAutoFit/>
          </a:bodyPr>
          <a:lstStyle/>
          <a:p>
            <a:pPr algn="ctr"/>
            <a:r>
              <a:rPr lang="en-US" dirty="0">
                <a:solidFill>
                  <a:schemeClr val="bg1"/>
                </a:solidFill>
                <a:latin typeface="Cabin" panose="00000500000000000000" pitchFamily="2" charset="0"/>
              </a:rPr>
              <a:t>KS3 Y8 /Y9</a:t>
            </a:r>
            <a:endParaRPr lang="en-GB" dirty="0">
              <a:solidFill>
                <a:schemeClr val="bg1"/>
              </a:solidFill>
              <a:latin typeface="Cabin" panose="00000500000000000000" pitchFamily="2" charset="0"/>
            </a:endParaRPr>
          </a:p>
        </p:txBody>
      </p:sp>
    </p:spTree>
    <p:extLst>
      <p:ext uri="{BB962C8B-B14F-4D97-AF65-F5344CB8AC3E}">
        <p14:creationId xmlns:p14="http://schemas.microsoft.com/office/powerpoint/2010/main" val="361540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C86D7-37D3-492E-A234-358F4B072C1F}"/>
              </a:ext>
            </a:extLst>
          </p:cNvPr>
          <p:cNvPicPr>
            <a:picLocks noChangeAspect="1"/>
          </p:cNvPicPr>
          <p:nvPr/>
        </p:nvPicPr>
        <p:blipFill>
          <a:blip r:embed="rId3"/>
          <a:stretch>
            <a:fillRect/>
          </a:stretch>
        </p:blipFill>
        <p:spPr>
          <a:xfrm>
            <a:off x="0" y="0"/>
            <a:ext cx="9157104" cy="6858000"/>
          </a:xfrm>
          <a:prstGeom prst="rect">
            <a:avLst/>
          </a:prstGeom>
        </p:spPr>
      </p:pic>
      <p:sp>
        <p:nvSpPr>
          <p:cNvPr id="2" name="Title 1">
            <a:extLst>
              <a:ext uri="{FF2B5EF4-FFF2-40B4-BE49-F238E27FC236}">
                <a16:creationId xmlns:a16="http://schemas.microsoft.com/office/drawing/2014/main" id="{C8E8593E-D2F1-4AEC-893B-3D82D0BAD3E8}"/>
              </a:ext>
            </a:extLst>
          </p:cNvPr>
          <p:cNvSpPr>
            <a:spLocks noGrp="1"/>
          </p:cNvSpPr>
          <p:nvPr>
            <p:ph type="title"/>
          </p:nvPr>
        </p:nvSpPr>
        <p:spPr>
          <a:xfrm>
            <a:off x="628649" y="365126"/>
            <a:ext cx="1366405" cy="1325563"/>
          </a:xfrm>
          <a:solidFill>
            <a:srgbClr val="0C5830"/>
          </a:solidFill>
        </p:spPr>
        <p:txBody>
          <a:bodyPr>
            <a:normAutofit/>
          </a:bodyPr>
          <a:lstStyle/>
          <a:p>
            <a:pPr algn="ctr"/>
            <a:r>
              <a:rPr lang="en-GB" sz="4000" dirty="0">
                <a:solidFill>
                  <a:srgbClr val="F8FEDA"/>
                </a:solidFill>
              </a:rPr>
              <a:t>[A]</a:t>
            </a:r>
          </a:p>
        </p:txBody>
      </p:sp>
      <p:sp>
        <p:nvSpPr>
          <p:cNvPr id="3" name="Content Placeholder 2">
            <a:extLst>
              <a:ext uri="{FF2B5EF4-FFF2-40B4-BE49-F238E27FC236}">
                <a16:creationId xmlns:a16="http://schemas.microsoft.com/office/drawing/2014/main" id="{6AAF7089-C94D-41C5-9B6B-A976EFC47925}"/>
              </a:ext>
            </a:extLst>
          </p:cNvPr>
          <p:cNvSpPr>
            <a:spLocks noGrp="1"/>
          </p:cNvSpPr>
          <p:nvPr>
            <p:ph idx="1"/>
          </p:nvPr>
        </p:nvSpPr>
        <p:spPr>
          <a:xfrm>
            <a:off x="628650" y="4851400"/>
            <a:ext cx="7886700" cy="1325563"/>
          </a:xfrm>
          <a:solidFill>
            <a:srgbClr val="0C5830"/>
          </a:solidFill>
        </p:spPr>
        <p:txBody>
          <a:bodyPr>
            <a:normAutofit lnSpcReduction="10000"/>
          </a:bodyPr>
          <a:lstStyle/>
          <a:p>
            <a:pPr marL="0" indent="0">
              <a:lnSpc>
                <a:spcPct val="100000"/>
              </a:lnSpc>
              <a:buNone/>
            </a:pPr>
            <a:r>
              <a:rPr lang="en-GB" sz="4400" dirty="0">
                <a:solidFill>
                  <a:srgbClr val="F8FEDA"/>
                </a:solidFill>
              </a:rPr>
              <a:t>#</a:t>
            </a:r>
            <a:r>
              <a:rPr lang="en-GB" sz="4400" dirty="0">
                <a:solidFill>
                  <a:srgbClr val="0C5830"/>
                </a:solidFill>
              </a:rPr>
              <a:t> </a:t>
            </a:r>
            <a:r>
              <a:rPr lang="en-GB" sz="4400" dirty="0">
                <a:solidFill>
                  <a:srgbClr val="F8FEDA"/>
                </a:solidFill>
              </a:rPr>
              <a:t>What do you know about the Day of ‘</a:t>
            </a:r>
            <a:r>
              <a:rPr lang="en-GB" sz="4400" dirty="0" err="1">
                <a:solidFill>
                  <a:srgbClr val="F8FEDA"/>
                </a:solidFill>
              </a:rPr>
              <a:t>Arafah</a:t>
            </a:r>
            <a:r>
              <a:rPr lang="en-GB" sz="4400" dirty="0">
                <a:solidFill>
                  <a:srgbClr val="F8FEDA"/>
                </a:solidFill>
              </a:rPr>
              <a:t>?</a:t>
            </a:r>
          </a:p>
        </p:txBody>
      </p:sp>
    </p:spTree>
    <p:extLst>
      <p:ext uri="{BB962C8B-B14F-4D97-AF65-F5344CB8AC3E}">
        <p14:creationId xmlns:p14="http://schemas.microsoft.com/office/powerpoint/2010/main" val="72025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DF6FB0-ABF8-4ACE-80FF-63F23858FAE9}"/>
              </a:ext>
            </a:extLst>
          </p:cNvPr>
          <p:cNvSpPr>
            <a:spLocks noGrp="1"/>
          </p:cNvSpPr>
          <p:nvPr>
            <p:ph type="title"/>
          </p:nvPr>
        </p:nvSpPr>
        <p:spPr/>
        <p:txBody>
          <a:bodyPr/>
          <a:lstStyle/>
          <a:p>
            <a:r>
              <a:rPr lang="en-GB" dirty="0"/>
              <a:t>The Day of </a:t>
            </a:r>
            <a:r>
              <a:rPr lang="en-GB" dirty="0" err="1"/>
              <a:t>Arafah</a:t>
            </a:r>
            <a:r>
              <a:rPr lang="en-GB" dirty="0"/>
              <a:t>: Virtues</a:t>
            </a:r>
          </a:p>
        </p:txBody>
      </p:sp>
      <p:sp>
        <p:nvSpPr>
          <p:cNvPr id="8" name="Content Placeholder 7">
            <a:extLst>
              <a:ext uri="{FF2B5EF4-FFF2-40B4-BE49-F238E27FC236}">
                <a16:creationId xmlns:a16="http://schemas.microsoft.com/office/drawing/2014/main" id="{09BB52E7-924B-4DE9-BF04-A9BEE9810B83}"/>
              </a:ext>
            </a:extLst>
          </p:cNvPr>
          <p:cNvSpPr>
            <a:spLocks noGrp="1"/>
          </p:cNvSpPr>
          <p:nvPr>
            <p:ph idx="1"/>
          </p:nvPr>
        </p:nvSpPr>
        <p:spPr/>
        <p:txBody>
          <a:bodyPr>
            <a:normAutofit/>
          </a:bodyPr>
          <a:lstStyle/>
          <a:p>
            <a:pPr marL="0" indent="0">
              <a:buNone/>
            </a:pPr>
            <a:r>
              <a:rPr lang="en-GB" sz="4000" b="1" dirty="0">
                <a:solidFill>
                  <a:srgbClr val="C1853C"/>
                </a:solidFill>
              </a:rPr>
              <a:t>1. A special day</a:t>
            </a:r>
            <a:endParaRPr lang="ar-EG" sz="4000" b="1" dirty="0">
              <a:solidFill>
                <a:srgbClr val="C1853C"/>
              </a:solidFill>
            </a:endParaRPr>
          </a:p>
          <a:p>
            <a:pPr marL="0" indent="0" algn="ctr">
              <a:buNone/>
            </a:pPr>
            <a:r>
              <a:rPr lang="ar-SA" sz="3600" dirty="0">
                <a:solidFill>
                  <a:srgbClr val="0C5830"/>
                </a:solidFill>
                <a:latin typeface="Sakkal Majalla" panose="02000000000000000000" pitchFamily="2" charset="-78"/>
                <a:cs typeface="Sakkal Majalla" panose="02000000000000000000" pitchFamily="2" charset="-78"/>
              </a:rPr>
              <a:t>الْيَوْمَ أَكْمَلْتُ لَكُمْ دِينَكُمْ وَأَتْمَمْتُ عَلَيْكُمْ نِعْمَتِي وَرَضِيتُ لَكُمُ الإِسْلاَمَ دِينًا</a:t>
            </a:r>
            <a:r>
              <a:rPr lang="ar-SA" sz="3800" dirty="0">
                <a:solidFill>
                  <a:srgbClr val="0C5830"/>
                </a:solidFill>
                <a:latin typeface="Sakkal Majalla" panose="02000000000000000000" pitchFamily="2" charset="-78"/>
                <a:cs typeface="Sakkal Majalla" panose="02000000000000000000" pitchFamily="2" charset="-78"/>
              </a:rPr>
              <a:t>‏‏‏.</a:t>
            </a:r>
            <a:endParaRPr lang="en-GB" sz="3800" dirty="0">
              <a:solidFill>
                <a:srgbClr val="C1853C"/>
              </a:solidFill>
              <a:latin typeface="Sakkal Majalla" panose="02000000000000000000" pitchFamily="2" charset="-78"/>
              <a:cs typeface="Sakkal Majalla" panose="02000000000000000000" pitchFamily="2" charset="-78"/>
            </a:endParaRPr>
          </a:p>
          <a:p>
            <a:pPr marL="0" indent="0" algn="l">
              <a:lnSpc>
                <a:spcPct val="120000"/>
              </a:lnSpc>
              <a:buNone/>
            </a:pPr>
            <a:r>
              <a:rPr lang="en-GB" sz="4000" b="1" dirty="0">
                <a:solidFill>
                  <a:srgbClr val="C1853C"/>
                </a:solidFill>
              </a:rPr>
              <a:t>2. Freedom from Hell-fire</a:t>
            </a:r>
            <a:endParaRPr lang="en-GB" sz="4000" b="1" dirty="0"/>
          </a:p>
          <a:p>
            <a:pPr marL="0" indent="0" algn="ctr" rtl="1">
              <a:lnSpc>
                <a:spcPct val="120000"/>
              </a:lnSpc>
              <a:buNone/>
            </a:pPr>
            <a:r>
              <a:rPr lang="ar-IQ" sz="3600" dirty="0">
                <a:solidFill>
                  <a:srgbClr val="0C5830"/>
                </a:solidFill>
                <a:latin typeface="Sakkal Majalla" panose="02000000000000000000" pitchFamily="2" charset="-78"/>
                <a:cs typeface="Sakkal Majalla" panose="02000000000000000000" pitchFamily="2" charset="-78"/>
              </a:rPr>
              <a:t>"‏ مَا مِنْ يَوْمٍ أَكْثَرَ مِنْ أَنْ يُعْتِقَ اللَّهُ فِيهِ عَبْدًا مِنَ النَّارِ مِنْ يَوْمِ عَرَفَةَ وَإِنَّهُ لَيَدْنُو ثُمَّ يُبَاهِي بِهِمُ الْمَلاَئِكَةَ فَيَقُولُ مَا أَرَادَ هَؤُلاَءِ </a:t>
            </a:r>
            <a:r>
              <a:rPr lang="ar-IQ" sz="3600" dirty="0">
                <a:latin typeface="Sakkal Majalla" panose="02000000000000000000" pitchFamily="2" charset="-78"/>
                <a:cs typeface="Sakkal Majalla" panose="02000000000000000000" pitchFamily="2" charset="-78"/>
              </a:rPr>
              <a:t>‏"‏‏.‏</a:t>
            </a:r>
          </a:p>
          <a:p>
            <a:endParaRPr lang="en-GB" dirty="0"/>
          </a:p>
        </p:txBody>
      </p:sp>
    </p:spTree>
    <p:extLst>
      <p:ext uri="{BB962C8B-B14F-4D97-AF65-F5344CB8AC3E}">
        <p14:creationId xmlns:p14="http://schemas.microsoft.com/office/powerpoint/2010/main" val="1116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B7FBD3-11FA-4B8F-9023-EA42AEE0B169}"/>
              </a:ext>
            </a:extLst>
          </p:cNvPr>
          <p:cNvSpPr>
            <a:spLocks noGrp="1"/>
          </p:cNvSpPr>
          <p:nvPr>
            <p:ph type="body" idx="1"/>
          </p:nvPr>
        </p:nvSpPr>
        <p:spPr>
          <a:xfrm>
            <a:off x="703660" y="5049838"/>
            <a:ext cx="3868340" cy="1412010"/>
          </a:xfrm>
        </p:spPr>
        <p:txBody>
          <a:bodyPr>
            <a:noAutofit/>
          </a:bodyPr>
          <a:lstStyle/>
          <a:p>
            <a:r>
              <a:rPr lang="en-GB" sz="4000" dirty="0">
                <a:solidFill>
                  <a:srgbClr val="C1853C"/>
                </a:solidFill>
              </a:rPr>
              <a:t>3. </a:t>
            </a:r>
            <a:r>
              <a:rPr lang="en-GB" sz="4000" dirty="0" err="1">
                <a:solidFill>
                  <a:srgbClr val="C1853C"/>
                </a:solidFill>
              </a:rPr>
              <a:t>Du’a</a:t>
            </a:r>
            <a:r>
              <a:rPr lang="en-GB" sz="4000" dirty="0">
                <a:solidFill>
                  <a:srgbClr val="C1853C"/>
                </a:solidFill>
              </a:rPr>
              <a:t> on Day of ‘</a:t>
            </a:r>
            <a:r>
              <a:rPr lang="en-GB" sz="4000" dirty="0" err="1">
                <a:solidFill>
                  <a:srgbClr val="C1853C"/>
                </a:solidFill>
              </a:rPr>
              <a:t>Arafah</a:t>
            </a:r>
            <a:endParaRPr lang="en-GB" sz="4000" dirty="0">
              <a:solidFill>
                <a:srgbClr val="C1853C"/>
              </a:solidFill>
            </a:endParaRPr>
          </a:p>
        </p:txBody>
      </p:sp>
      <p:pic>
        <p:nvPicPr>
          <p:cNvPr id="8" name="Content Placeholder 7">
            <a:extLst>
              <a:ext uri="{FF2B5EF4-FFF2-40B4-BE49-F238E27FC236}">
                <a16:creationId xmlns:a16="http://schemas.microsoft.com/office/drawing/2014/main" id="{541E92CF-F261-40CB-A4D2-3E9A22DD355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2082" y="1956931"/>
            <a:ext cx="4299918" cy="2484000"/>
          </a:xfrm>
        </p:spPr>
      </p:pic>
      <p:sp>
        <p:nvSpPr>
          <p:cNvPr id="6" name="Text Placeholder 5">
            <a:extLst>
              <a:ext uri="{FF2B5EF4-FFF2-40B4-BE49-F238E27FC236}">
                <a16:creationId xmlns:a16="http://schemas.microsoft.com/office/drawing/2014/main" id="{FA889B6F-FD51-479D-99E6-3CD6BBF89F2D}"/>
              </a:ext>
            </a:extLst>
          </p:cNvPr>
          <p:cNvSpPr>
            <a:spLocks noGrp="1"/>
          </p:cNvSpPr>
          <p:nvPr>
            <p:ph type="body" sz="quarter" idx="3"/>
          </p:nvPr>
        </p:nvSpPr>
        <p:spPr>
          <a:xfrm>
            <a:off x="4915229" y="5630288"/>
            <a:ext cx="3887391" cy="823912"/>
          </a:xfrm>
        </p:spPr>
        <p:txBody>
          <a:bodyPr>
            <a:noAutofit/>
          </a:bodyPr>
          <a:lstStyle/>
          <a:p>
            <a:r>
              <a:rPr lang="en-GB" sz="4000" dirty="0">
                <a:solidFill>
                  <a:srgbClr val="C1853C"/>
                </a:solidFill>
              </a:rPr>
              <a:t>4. Fasting on Day of ‘</a:t>
            </a:r>
            <a:r>
              <a:rPr lang="en-GB" sz="4000" dirty="0" err="1">
                <a:solidFill>
                  <a:srgbClr val="C1853C"/>
                </a:solidFill>
              </a:rPr>
              <a:t>Arafah</a:t>
            </a:r>
            <a:endParaRPr lang="en-GB" sz="4000" dirty="0">
              <a:solidFill>
                <a:srgbClr val="C1853C"/>
              </a:solidFill>
            </a:endParaRPr>
          </a:p>
        </p:txBody>
      </p:sp>
      <p:pic>
        <p:nvPicPr>
          <p:cNvPr id="12" name="Content Placeholder 11">
            <a:extLst>
              <a:ext uri="{FF2B5EF4-FFF2-40B4-BE49-F238E27FC236}">
                <a16:creationId xmlns:a16="http://schemas.microsoft.com/office/drawing/2014/main" id="{EB74BA6C-39A6-4ECF-BE89-1AEC4A12E126}"/>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915229" y="1956931"/>
            <a:ext cx="3726001" cy="2484000"/>
          </a:xfrm>
        </p:spPr>
      </p:pic>
    </p:spTree>
    <p:extLst>
      <p:ext uri="{BB962C8B-B14F-4D97-AF65-F5344CB8AC3E}">
        <p14:creationId xmlns:p14="http://schemas.microsoft.com/office/powerpoint/2010/main" val="39813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6276800-EDF0-4345-8B8E-9317C0A6EE0C}"/>
              </a:ext>
            </a:extLst>
          </p:cNvPr>
          <p:cNvSpPr>
            <a:spLocks noGrp="1"/>
          </p:cNvSpPr>
          <p:nvPr>
            <p:ph idx="1"/>
          </p:nvPr>
        </p:nvSpPr>
        <p:spPr>
          <a:xfrm>
            <a:off x="2687781" y="1000856"/>
            <a:ext cx="6012873" cy="5386090"/>
          </a:xfrm>
        </p:spPr>
        <p:txBody>
          <a:bodyPr>
            <a:normAutofit fontScale="92500"/>
          </a:bodyPr>
          <a:lstStyle/>
          <a:p>
            <a:pPr marL="0" indent="0">
              <a:lnSpc>
                <a:spcPct val="120000"/>
              </a:lnSpc>
              <a:buNone/>
            </a:pPr>
            <a:r>
              <a:rPr lang="en-GB" sz="4000" dirty="0">
                <a:solidFill>
                  <a:srgbClr val="0C5830"/>
                </a:solidFill>
                <a:effectLst/>
                <a:ea typeface="Calibri" panose="020F0502020204030204" pitchFamily="34" charset="0"/>
                <a:cs typeface="Arial" panose="020B0604020202020204" pitchFamily="34" charset="0"/>
              </a:rPr>
              <a:t>“I have been making duʿā’ on the Day of </a:t>
            </a:r>
            <a:r>
              <a:rPr lang="en-GB" sz="4000" dirty="0" err="1">
                <a:solidFill>
                  <a:srgbClr val="0C5830"/>
                </a:solidFill>
                <a:effectLst/>
                <a:ea typeface="Calibri" panose="020F0502020204030204" pitchFamily="34" charset="0"/>
                <a:cs typeface="Arial" panose="020B0604020202020204" pitchFamily="34" charset="0"/>
              </a:rPr>
              <a:t>ʿArafah</a:t>
            </a:r>
            <a:r>
              <a:rPr lang="en-GB" sz="4000" dirty="0">
                <a:solidFill>
                  <a:srgbClr val="0C5830"/>
                </a:solidFill>
                <a:effectLst/>
                <a:ea typeface="Calibri" panose="020F0502020204030204" pitchFamily="34" charset="0"/>
                <a:cs typeface="Arial" panose="020B0604020202020204" pitchFamily="34" charset="0"/>
              </a:rPr>
              <a:t> for the last 50 years, and not a year passes by except that I see them (answered) as clearly as the light of the morning.”</a:t>
            </a:r>
            <a:endParaRPr lang="en-GB" sz="1600" dirty="0">
              <a:solidFill>
                <a:srgbClr val="0C5830"/>
              </a:solidFill>
              <a:effectLst/>
              <a:ea typeface="Calibri" panose="020F0502020204030204" pitchFamily="34" charset="0"/>
              <a:cs typeface="Arial" panose="020B0604020202020204" pitchFamily="34" charset="0"/>
            </a:endParaRPr>
          </a:p>
          <a:p>
            <a:pPr marL="0" indent="0">
              <a:buNone/>
            </a:pPr>
            <a:r>
              <a:rPr lang="en-GB" sz="2400" dirty="0">
                <a:solidFill>
                  <a:schemeClr val="tx1">
                    <a:lumMod val="95000"/>
                    <a:lumOff val="5000"/>
                  </a:schemeClr>
                </a:solidFill>
                <a:effectLst/>
                <a:highlight>
                  <a:srgbClr val="C1853C"/>
                </a:highlight>
                <a:ea typeface="Calibri" panose="020F0502020204030204" pitchFamily="34" charset="0"/>
                <a:cs typeface="Arial" panose="020B0604020202020204" pitchFamily="34" charset="0"/>
              </a:rPr>
              <a:t>- A pious predecessor</a:t>
            </a:r>
          </a:p>
        </p:txBody>
      </p:sp>
      <p:sp>
        <p:nvSpPr>
          <p:cNvPr id="9" name="TextBox 8">
            <a:extLst>
              <a:ext uri="{FF2B5EF4-FFF2-40B4-BE49-F238E27FC236}">
                <a16:creationId xmlns:a16="http://schemas.microsoft.com/office/drawing/2014/main" id="{DC644DAA-68CB-4683-A07D-55E7551F2F09}"/>
              </a:ext>
            </a:extLst>
          </p:cNvPr>
          <p:cNvSpPr txBox="1"/>
          <p:nvPr/>
        </p:nvSpPr>
        <p:spPr>
          <a:xfrm>
            <a:off x="628650" y="735955"/>
            <a:ext cx="2169968" cy="5386090"/>
          </a:xfrm>
          <a:prstGeom prst="rect">
            <a:avLst/>
          </a:prstGeom>
          <a:noFill/>
        </p:spPr>
        <p:txBody>
          <a:bodyPr wrap="square" rtlCol="0">
            <a:spAutoFit/>
          </a:bodyPr>
          <a:lstStyle/>
          <a:p>
            <a:r>
              <a:rPr lang="en-GB" sz="34400" dirty="0">
                <a:solidFill>
                  <a:srgbClr val="C1853C"/>
                </a:solidFill>
                <a:latin typeface="Tw Cen MT" panose="020B0602020104020603" pitchFamily="34" charset="0"/>
              </a:rPr>
              <a:t>“</a:t>
            </a:r>
          </a:p>
        </p:txBody>
      </p:sp>
    </p:spTree>
    <p:extLst>
      <p:ext uri="{BB962C8B-B14F-4D97-AF65-F5344CB8AC3E}">
        <p14:creationId xmlns:p14="http://schemas.microsoft.com/office/powerpoint/2010/main" val="104927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B43AD7-5105-434C-9AF8-81657E935459}"/>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06DB412-C846-43A3-ACB0-E1E2A4B665AD}"/>
              </a:ext>
            </a:extLst>
          </p:cNvPr>
          <p:cNvSpPr>
            <a:spLocks noGrp="1"/>
          </p:cNvSpPr>
          <p:nvPr>
            <p:ph type="title"/>
          </p:nvPr>
        </p:nvSpPr>
        <p:spPr>
          <a:solidFill>
            <a:srgbClr val="0C5830"/>
          </a:solidFill>
        </p:spPr>
        <p:txBody>
          <a:bodyPr/>
          <a:lstStyle/>
          <a:p>
            <a:r>
              <a:rPr lang="en-GB" dirty="0">
                <a:solidFill>
                  <a:srgbClr val="F8FEDA"/>
                </a:solidFill>
              </a:rPr>
              <a:t>Day of ‘</a:t>
            </a:r>
            <a:r>
              <a:rPr lang="en-GB" dirty="0" err="1">
                <a:solidFill>
                  <a:srgbClr val="F8FEDA"/>
                </a:solidFill>
              </a:rPr>
              <a:t>Arafah</a:t>
            </a:r>
            <a:endParaRPr lang="en-GB" dirty="0">
              <a:solidFill>
                <a:srgbClr val="F8FEDA"/>
              </a:solidFill>
            </a:endParaRPr>
          </a:p>
        </p:txBody>
      </p:sp>
      <p:sp>
        <p:nvSpPr>
          <p:cNvPr id="3" name="Content Placeholder 2">
            <a:extLst>
              <a:ext uri="{FF2B5EF4-FFF2-40B4-BE49-F238E27FC236}">
                <a16:creationId xmlns:a16="http://schemas.microsoft.com/office/drawing/2014/main" id="{DF2B25D1-1059-4F18-B8A3-FEC7A03E3221}"/>
              </a:ext>
            </a:extLst>
          </p:cNvPr>
          <p:cNvSpPr>
            <a:spLocks noGrp="1"/>
          </p:cNvSpPr>
          <p:nvPr>
            <p:ph idx="1"/>
          </p:nvPr>
        </p:nvSpPr>
        <p:spPr>
          <a:xfrm>
            <a:off x="628650" y="2055815"/>
            <a:ext cx="4733059" cy="2280658"/>
          </a:xfrm>
          <a:solidFill>
            <a:srgbClr val="0C5830"/>
          </a:solidFill>
        </p:spPr>
        <p:txBody>
          <a:bodyPr>
            <a:normAutofit fontScale="62500" lnSpcReduction="20000"/>
          </a:bodyPr>
          <a:lstStyle/>
          <a:p>
            <a:pPr marL="742950" indent="-742950">
              <a:lnSpc>
                <a:spcPct val="120000"/>
              </a:lnSpc>
              <a:buFont typeface="+mj-lt"/>
              <a:buAutoNum type="arabicPeriod"/>
            </a:pPr>
            <a:r>
              <a:rPr lang="en-GB" sz="4400" dirty="0">
                <a:solidFill>
                  <a:srgbClr val="F8FEDA"/>
                </a:solidFill>
              </a:rPr>
              <a:t>Special Day</a:t>
            </a:r>
          </a:p>
          <a:p>
            <a:pPr marL="742950" indent="-742950">
              <a:lnSpc>
                <a:spcPct val="120000"/>
              </a:lnSpc>
              <a:buFont typeface="+mj-lt"/>
              <a:buAutoNum type="arabicPeriod"/>
            </a:pPr>
            <a:r>
              <a:rPr lang="en-GB" sz="4400" dirty="0">
                <a:solidFill>
                  <a:srgbClr val="F8FEDA"/>
                </a:solidFill>
              </a:rPr>
              <a:t>Freedom from Hell</a:t>
            </a:r>
          </a:p>
          <a:p>
            <a:pPr marL="742950" indent="-742950">
              <a:lnSpc>
                <a:spcPct val="120000"/>
              </a:lnSpc>
              <a:buFont typeface="+mj-lt"/>
              <a:buAutoNum type="arabicPeriod"/>
            </a:pPr>
            <a:r>
              <a:rPr lang="en-GB" sz="4400" dirty="0" err="1">
                <a:solidFill>
                  <a:srgbClr val="F8FEDA"/>
                </a:solidFill>
              </a:rPr>
              <a:t>Du‘a</a:t>
            </a:r>
            <a:endParaRPr lang="en-GB" sz="4400" dirty="0">
              <a:solidFill>
                <a:srgbClr val="F8FEDA"/>
              </a:solidFill>
            </a:endParaRPr>
          </a:p>
          <a:p>
            <a:pPr marL="742950" indent="-742950">
              <a:lnSpc>
                <a:spcPct val="120000"/>
              </a:lnSpc>
              <a:buFont typeface="+mj-lt"/>
              <a:buAutoNum type="arabicPeriod"/>
            </a:pPr>
            <a:r>
              <a:rPr lang="en-GB" sz="4400" dirty="0">
                <a:solidFill>
                  <a:srgbClr val="F8FEDA"/>
                </a:solidFill>
              </a:rPr>
              <a:t>Fasting</a:t>
            </a:r>
          </a:p>
          <a:p>
            <a:endParaRPr lang="en-GB" dirty="0"/>
          </a:p>
        </p:txBody>
      </p:sp>
    </p:spTree>
    <p:extLst>
      <p:ext uri="{BB962C8B-B14F-4D97-AF65-F5344CB8AC3E}">
        <p14:creationId xmlns:p14="http://schemas.microsoft.com/office/powerpoint/2010/main" val="406482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9FB0-02C1-466D-A329-006D9AB7631F}"/>
              </a:ext>
            </a:extLst>
          </p:cNvPr>
          <p:cNvSpPr>
            <a:spLocks noGrp="1"/>
          </p:cNvSpPr>
          <p:nvPr>
            <p:ph type="title"/>
          </p:nvPr>
        </p:nvSpPr>
        <p:spPr/>
        <p:txBody>
          <a:bodyPr/>
          <a:lstStyle/>
          <a:p>
            <a:r>
              <a:rPr lang="en-GB" dirty="0"/>
              <a:t>The </a:t>
            </a:r>
            <a:r>
              <a:rPr lang="en-GB" dirty="0" err="1"/>
              <a:t>Takbirat</a:t>
            </a:r>
            <a:r>
              <a:rPr lang="en-GB" dirty="0"/>
              <a:t> of </a:t>
            </a:r>
            <a:r>
              <a:rPr lang="en-GB" dirty="0" err="1"/>
              <a:t>Tashriq</a:t>
            </a:r>
            <a:r>
              <a:rPr lang="en-GB" dirty="0"/>
              <a:t> </a:t>
            </a:r>
          </a:p>
        </p:txBody>
      </p:sp>
      <p:sp>
        <p:nvSpPr>
          <p:cNvPr id="3" name="Content Placeholder 2">
            <a:extLst>
              <a:ext uri="{FF2B5EF4-FFF2-40B4-BE49-F238E27FC236}">
                <a16:creationId xmlns:a16="http://schemas.microsoft.com/office/drawing/2014/main" id="{398FF084-18F2-4D5F-8C9E-4673ED453914}"/>
              </a:ext>
            </a:extLst>
          </p:cNvPr>
          <p:cNvSpPr>
            <a:spLocks noGrp="1"/>
          </p:cNvSpPr>
          <p:nvPr>
            <p:ph idx="1"/>
          </p:nvPr>
        </p:nvSpPr>
        <p:spPr/>
        <p:txBody>
          <a:bodyPr>
            <a:normAutofit/>
          </a:bodyPr>
          <a:lstStyle/>
          <a:p>
            <a:pPr marL="0" indent="0" algn="ctr" rtl="1">
              <a:lnSpc>
                <a:spcPct val="150000"/>
              </a:lnSpc>
              <a:spcBef>
                <a:spcPts val="300"/>
              </a:spcBef>
              <a:buNone/>
            </a:pPr>
            <a:r>
              <a:rPr lang="ar-IQ" sz="4400" dirty="0">
                <a:solidFill>
                  <a:srgbClr val="0C5830"/>
                </a:solidFill>
                <a:latin typeface="Sakkal Majalla" panose="02000000000000000000" pitchFamily="2" charset="-78"/>
                <a:cs typeface="Sakkal Majalla" panose="02000000000000000000" pitchFamily="2" charset="-78"/>
              </a:rPr>
              <a:t>اللهُ</a:t>
            </a:r>
            <a:r>
              <a:rPr lang="ar-IQ" sz="4400" dirty="0">
                <a:solidFill>
                  <a:srgbClr val="00B050"/>
                </a:solidFill>
                <a:latin typeface="Sakkal Majalla" panose="02000000000000000000" pitchFamily="2" charset="-78"/>
                <a:cs typeface="Sakkal Majalla" panose="02000000000000000000" pitchFamily="2" charset="-78"/>
              </a:rPr>
              <a:t> </a:t>
            </a:r>
            <a:r>
              <a:rPr lang="ar-IQ" sz="4400" dirty="0">
                <a:solidFill>
                  <a:srgbClr val="0C5830"/>
                </a:solidFill>
                <a:latin typeface="Sakkal Majalla" panose="02000000000000000000" pitchFamily="2" charset="-78"/>
                <a:cs typeface="Sakkal Majalla" panose="02000000000000000000" pitchFamily="2" charset="-78"/>
              </a:rPr>
              <a:t>أَكْبَرُ اللهُ أَكْبَرُ ، لَا إلَهَ إِلَّا اللهُ واللهُ أَكْبَرُ ، اللهُ أَكْبَرُ وَللهِ الْحَمْدُ</a:t>
            </a:r>
            <a:endParaRPr lang="en-GB" dirty="0"/>
          </a:p>
          <a:p>
            <a:endParaRPr lang="en-GB" dirty="0"/>
          </a:p>
          <a:p>
            <a:r>
              <a:rPr lang="en-GB" dirty="0">
                <a:solidFill>
                  <a:srgbClr val="C1853C"/>
                </a:solidFill>
              </a:rPr>
              <a:t>After each </a:t>
            </a:r>
            <a:r>
              <a:rPr lang="en-GB" dirty="0" err="1">
                <a:solidFill>
                  <a:srgbClr val="C1853C"/>
                </a:solidFill>
              </a:rPr>
              <a:t>fard</a:t>
            </a:r>
            <a:r>
              <a:rPr lang="en-GB" dirty="0">
                <a:solidFill>
                  <a:srgbClr val="C1853C"/>
                </a:solidFill>
              </a:rPr>
              <a:t> salah</a:t>
            </a:r>
          </a:p>
          <a:p>
            <a:r>
              <a:rPr lang="en-GB" dirty="0">
                <a:solidFill>
                  <a:srgbClr val="C1853C"/>
                </a:solidFill>
              </a:rPr>
              <a:t>Starting from the </a:t>
            </a:r>
            <a:r>
              <a:rPr lang="en-GB" dirty="0" err="1">
                <a:solidFill>
                  <a:srgbClr val="C1853C"/>
                </a:solidFill>
              </a:rPr>
              <a:t>Fajr</a:t>
            </a:r>
            <a:r>
              <a:rPr lang="en-GB" dirty="0">
                <a:solidFill>
                  <a:srgbClr val="C1853C"/>
                </a:solidFill>
              </a:rPr>
              <a:t> of the 9</a:t>
            </a:r>
            <a:r>
              <a:rPr lang="en-GB" baseline="30000" dirty="0">
                <a:solidFill>
                  <a:srgbClr val="C1853C"/>
                </a:solidFill>
              </a:rPr>
              <a:t>th</a:t>
            </a:r>
            <a:r>
              <a:rPr lang="en-GB" dirty="0">
                <a:solidFill>
                  <a:srgbClr val="C1853C"/>
                </a:solidFill>
              </a:rPr>
              <a:t> of </a:t>
            </a:r>
            <a:r>
              <a:rPr lang="en-GB" dirty="0" err="1">
                <a:solidFill>
                  <a:srgbClr val="C1853C"/>
                </a:solidFill>
              </a:rPr>
              <a:t>Dhul</a:t>
            </a:r>
            <a:r>
              <a:rPr lang="en-GB" dirty="0">
                <a:solidFill>
                  <a:srgbClr val="C1853C"/>
                </a:solidFill>
              </a:rPr>
              <a:t> </a:t>
            </a:r>
            <a:r>
              <a:rPr lang="en-GB" dirty="0" err="1">
                <a:solidFill>
                  <a:srgbClr val="C1853C"/>
                </a:solidFill>
              </a:rPr>
              <a:t>Hijjah</a:t>
            </a:r>
            <a:r>
              <a:rPr lang="en-GB" dirty="0">
                <a:solidFill>
                  <a:srgbClr val="C1853C"/>
                </a:solidFill>
              </a:rPr>
              <a:t> </a:t>
            </a:r>
          </a:p>
          <a:p>
            <a:r>
              <a:rPr lang="en-GB" dirty="0">
                <a:solidFill>
                  <a:srgbClr val="C1853C"/>
                </a:solidFill>
              </a:rPr>
              <a:t>Until the ‘</a:t>
            </a:r>
            <a:r>
              <a:rPr lang="en-GB" dirty="0" err="1">
                <a:solidFill>
                  <a:srgbClr val="C1853C"/>
                </a:solidFill>
              </a:rPr>
              <a:t>Asr</a:t>
            </a:r>
            <a:r>
              <a:rPr lang="en-GB" dirty="0">
                <a:solidFill>
                  <a:srgbClr val="C1853C"/>
                </a:solidFill>
              </a:rPr>
              <a:t> of the 13</a:t>
            </a:r>
            <a:r>
              <a:rPr lang="en-GB" baseline="30000" dirty="0">
                <a:solidFill>
                  <a:srgbClr val="C1853C"/>
                </a:solidFill>
              </a:rPr>
              <a:t>th</a:t>
            </a:r>
            <a:r>
              <a:rPr lang="en-GB" dirty="0">
                <a:solidFill>
                  <a:srgbClr val="C1853C"/>
                </a:solidFill>
              </a:rPr>
              <a:t> </a:t>
            </a:r>
            <a:r>
              <a:rPr lang="en-GB" dirty="0" err="1">
                <a:solidFill>
                  <a:srgbClr val="C1853C"/>
                </a:solidFill>
              </a:rPr>
              <a:t>Dhul</a:t>
            </a:r>
            <a:r>
              <a:rPr lang="en-GB" dirty="0">
                <a:solidFill>
                  <a:srgbClr val="C1853C"/>
                </a:solidFill>
              </a:rPr>
              <a:t> </a:t>
            </a:r>
            <a:r>
              <a:rPr lang="en-GB" dirty="0" err="1">
                <a:solidFill>
                  <a:srgbClr val="C1853C"/>
                </a:solidFill>
              </a:rPr>
              <a:t>Hijjah</a:t>
            </a:r>
            <a:r>
              <a:rPr lang="en-GB" dirty="0">
                <a:solidFill>
                  <a:srgbClr val="C1853C"/>
                </a:solidFill>
              </a:rPr>
              <a:t>.</a:t>
            </a:r>
          </a:p>
        </p:txBody>
      </p:sp>
    </p:spTree>
    <p:extLst>
      <p:ext uri="{BB962C8B-B14F-4D97-AF65-F5344CB8AC3E}">
        <p14:creationId xmlns:p14="http://schemas.microsoft.com/office/powerpoint/2010/main" val="9407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DE2C-5221-4E5C-83E6-46C040129314}"/>
              </a:ext>
            </a:extLst>
          </p:cNvPr>
          <p:cNvSpPr>
            <a:spLocks noGrp="1"/>
          </p:cNvSpPr>
          <p:nvPr>
            <p:ph type="title"/>
          </p:nvPr>
        </p:nvSpPr>
        <p:spPr/>
        <p:txBody>
          <a:bodyPr/>
          <a:lstStyle/>
          <a:p>
            <a:r>
              <a:rPr lang="en-GB" dirty="0"/>
              <a:t>Plenary</a:t>
            </a:r>
          </a:p>
        </p:txBody>
      </p:sp>
      <p:sp>
        <p:nvSpPr>
          <p:cNvPr id="3" name="Content Placeholder 2">
            <a:extLst>
              <a:ext uri="{FF2B5EF4-FFF2-40B4-BE49-F238E27FC236}">
                <a16:creationId xmlns:a16="http://schemas.microsoft.com/office/drawing/2014/main" id="{FA4DBA3B-39E8-4C59-8A85-80E490949E49}"/>
              </a:ext>
            </a:extLst>
          </p:cNvPr>
          <p:cNvSpPr>
            <a:spLocks noGrp="1"/>
          </p:cNvSpPr>
          <p:nvPr>
            <p:ph idx="1"/>
          </p:nvPr>
        </p:nvSpPr>
        <p:spPr>
          <a:xfrm>
            <a:off x="628650" y="2183126"/>
            <a:ext cx="8141277" cy="4098781"/>
          </a:xfrm>
        </p:spPr>
        <p:txBody>
          <a:bodyPr>
            <a:normAutofit fontScale="85000" lnSpcReduction="10000"/>
          </a:bodyPr>
          <a:lstStyle/>
          <a:p>
            <a:pPr marL="514350" indent="-514350">
              <a:lnSpc>
                <a:spcPct val="110000"/>
              </a:lnSpc>
              <a:buFont typeface="+mj-lt"/>
              <a:buAutoNum type="arabicParenR"/>
            </a:pPr>
            <a:r>
              <a:rPr lang="en-GB" dirty="0">
                <a:solidFill>
                  <a:srgbClr val="C1853C"/>
                </a:solidFill>
              </a:rPr>
              <a:t>Which ayah and surah makes reference to these 10 days?</a:t>
            </a:r>
          </a:p>
          <a:p>
            <a:pPr marL="514350" indent="-514350">
              <a:lnSpc>
                <a:spcPct val="110000"/>
              </a:lnSpc>
              <a:buFont typeface="+mj-lt"/>
              <a:buAutoNum type="arabicParenR"/>
            </a:pPr>
            <a:r>
              <a:rPr lang="en-GB" dirty="0">
                <a:solidFill>
                  <a:srgbClr val="C1853C"/>
                </a:solidFill>
              </a:rPr>
              <a:t>What did the Prophet </a:t>
            </a:r>
            <a:r>
              <a:rPr lang="en-GB" dirty="0">
                <a:solidFill>
                  <a:srgbClr val="C1853C"/>
                </a:solidFill>
                <a:latin typeface="KFGQPC Arabic Symbols 01" panose="02000000000000000000" pitchFamily="2" charset="2"/>
              </a:rPr>
              <a:t>g</a:t>
            </a:r>
            <a:r>
              <a:rPr lang="en-GB" dirty="0">
                <a:solidFill>
                  <a:srgbClr val="C1853C"/>
                </a:solidFill>
              </a:rPr>
              <a:t> say about these 10 days?</a:t>
            </a:r>
          </a:p>
          <a:p>
            <a:pPr marL="514350" indent="-514350">
              <a:lnSpc>
                <a:spcPct val="110000"/>
              </a:lnSpc>
              <a:buFont typeface="+mj-lt"/>
              <a:buAutoNum type="arabicParenR"/>
            </a:pPr>
            <a:r>
              <a:rPr lang="en-GB" dirty="0">
                <a:solidFill>
                  <a:srgbClr val="C1853C"/>
                </a:solidFill>
              </a:rPr>
              <a:t>What is the hallmark of these 10 days?</a:t>
            </a:r>
          </a:p>
          <a:p>
            <a:pPr marL="514350" indent="-514350">
              <a:lnSpc>
                <a:spcPct val="110000"/>
              </a:lnSpc>
              <a:buFont typeface="+mj-lt"/>
              <a:buAutoNum type="arabicParenR"/>
            </a:pPr>
            <a:r>
              <a:rPr lang="en-GB" dirty="0">
                <a:solidFill>
                  <a:srgbClr val="C1853C"/>
                </a:solidFill>
              </a:rPr>
              <a:t>What 4 things should you remember about the Day of ‘</a:t>
            </a:r>
            <a:r>
              <a:rPr lang="en-GB" dirty="0" err="1">
                <a:solidFill>
                  <a:srgbClr val="C1853C"/>
                </a:solidFill>
              </a:rPr>
              <a:t>Arafah</a:t>
            </a:r>
            <a:r>
              <a:rPr lang="en-GB" dirty="0">
                <a:solidFill>
                  <a:srgbClr val="C1853C"/>
                </a:solidFill>
              </a:rPr>
              <a:t>?</a:t>
            </a:r>
          </a:p>
          <a:p>
            <a:pPr marL="514350" indent="-514350">
              <a:lnSpc>
                <a:spcPct val="110000"/>
              </a:lnSpc>
              <a:buFont typeface="+mj-lt"/>
              <a:buAutoNum type="arabicParenR"/>
            </a:pPr>
            <a:r>
              <a:rPr lang="en-GB" dirty="0">
                <a:solidFill>
                  <a:srgbClr val="C1853C"/>
                </a:solidFill>
              </a:rPr>
              <a:t>When should the </a:t>
            </a:r>
            <a:r>
              <a:rPr lang="en-GB" dirty="0" err="1">
                <a:solidFill>
                  <a:srgbClr val="C1853C"/>
                </a:solidFill>
              </a:rPr>
              <a:t>takbirat</a:t>
            </a:r>
            <a:r>
              <a:rPr lang="en-GB" dirty="0">
                <a:solidFill>
                  <a:srgbClr val="C1853C"/>
                </a:solidFill>
              </a:rPr>
              <a:t> be recited?</a:t>
            </a:r>
          </a:p>
          <a:p>
            <a:pPr marL="514350" indent="-514350">
              <a:lnSpc>
                <a:spcPct val="110000"/>
              </a:lnSpc>
              <a:buFont typeface="+mj-lt"/>
              <a:buAutoNum type="arabicParenR"/>
            </a:pPr>
            <a:r>
              <a:rPr lang="en-GB" dirty="0">
                <a:solidFill>
                  <a:srgbClr val="C1853C"/>
                </a:solidFill>
              </a:rPr>
              <a:t>How can you attain the reward of </a:t>
            </a:r>
            <a:r>
              <a:rPr lang="en-GB" dirty="0" err="1">
                <a:solidFill>
                  <a:srgbClr val="C1853C"/>
                </a:solidFill>
              </a:rPr>
              <a:t>Ḥajj</a:t>
            </a:r>
            <a:r>
              <a:rPr lang="en-GB" dirty="0">
                <a:solidFill>
                  <a:srgbClr val="C1853C"/>
                </a:solidFill>
              </a:rPr>
              <a:t> and ‘Umrah without being there?</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2546BCA0-A27E-4F2D-8E00-16D0255CEAD7}"/>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80754" y="118907"/>
            <a:ext cx="2320451" cy="1818000"/>
          </a:xfrm>
          <a:prstGeom prst="rect">
            <a:avLst/>
          </a:prstGeom>
        </p:spPr>
      </p:pic>
    </p:spTree>
    <p:extLst>
      <p:ext uri="{BB962C8B-B14F-4D97-AF65-F5344CB8AC3E}">
        <p14:creationId xmlns:p14="http://schemas.microsoft.com/office/powerpoint/2010/main" val="308686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D375-AAE0-46E0-AA72-B88F50260D84}"/>
              </a:ext>
            </a:extLst>
          </p:cNvPr>
          <p:cNvSpPr>
            <a:spLocks noGrp="1"/>
          </p:cNvSpPr>
          <p:nvPr>
            <p:ph type="title"/>
          </p:nvPr>
        </p:nvSpPr>
        <p:spPr/>
        <p:txBody>
          <a:bodyPr/>
          <a:lstStyle/>
          <a:p>
            <a:r>
              <a:rPr lang="en-GB" dirty="0"/>
              <a:t>Quick Quiz</a:t>
            </a:r>
          </a:p>
        </p:txBody>
      </p:sp>
      <p:sp>
        <p:nvSpPr>
          <p:cNvPr id="3" name="Content Placeholder 2">
            <a:extLst>
              <a:ext uri="{FF2B5EF4-FFF2-40B4-BE49-F238E27FC236}">
                <a16:creationId xmlns:a16="http://schemas.microsoft.com/office/drawing/2014/main" id="{EAA78D3C-56DB-42CE-AC4B-936BFD4FB998}"/>
              </a:ext>
            </a:extLst>
          </p:cNvPr>
          <p:cNvSpPr>
            <a:spLocks noGrp="1"/>
          </p:cNvSpPr>
          <p:nvPr>
            <p:ph idx="1"/>
          </p:nvPr>
        </p:nvSpPr>
        <p:spPr/>
        <p:txBody>
          <a:bodyPr/>
          <a:lstStyle/>
          <a:p>
            <a:pPr marL="514350" indent="-514350">
              <a:buFont typeface="+mj-lt"/>
              <a:buAutoNum type="arabicPeriod"/>
            </a:pPr>
            <a:r>
              <a:rPr lang="en-GB" dirty="0">
                <a:solidFill>
                  <a:srgbClr val="C1853C"/>
                </a:solidFill>
              </a:rPr>
              <a:t>What date of </a:t>
            </a:r>
            <a:r>
              <a:rPr lang="en-GB" dirty="0" err="1">
                <a:solidFill>
                  <a:srgbClr val="C1853C"/>
                </a:solidFill>
              </a:rPr>
              <a:t>Dhul</a:t>
            </a:r>
            <a:r>
              <a:rPr lang="en-GB" dirty="0">
                <a:solidFill>
                  <a:srgbClr val="C1853C"/>
                </a:solidFill>
              </a:rPr>
              <a:t> </a:t>
            </a:r>
            <a:r>
              <a:rPr lang="en-GB" dirty="0" err="1">
                <a:solidFill>
                  <a:srgbClr val="C1853C"/>
                </a:solidFill>
              </a:rPr>
              <a:t>Hijjah</a:t>
            </a:r>
            <a:r>
              <a:rPr lang="en-GB" dirty="0">
                <a:solidFill>
                  <a:srgbClr val="C1853C"/>
                </a:solidFill>
              </a:rPr>
              <a:t> is ‘Eid?</a:t>
            </a:r>
          </a:p>
          <a:p>
            <a:pPr marL="514350" indent="-514350">
              <a:buFont typeface="+mj-lt"/>
              <a:buAutoNum type="arabicPeriod"/>
            </a:pPr>
            <a:r>
              <a:rPr lang="en-GB" dirty="0">
                <a:solidFill>
                  <a:srgbClr val="C1853C"/>
                </a:solidFill>
              </a:rPr>
              <a:t>What do we do from </a:t>
            </a:r>
            <a:r>
              <a:rPr lang="en-GB" dirty="0" err="1">
                <a:solidFill>
                  <a:srgbClr val="C1853C"/>
                </a:solidFill>
              </a:rPr>
              <a:t>Fajr</a:t>
            </a:r>
            <a:r>
              <a:rPr lang="en-GB" dirty="0">
                <a:solidFill>
                  <a:srgbClr val="C1853C"/>
                </a:solidFill>
              </a:rPr>
              <a:t> of 9</a:t>
            </a:r>
            <a:r>
              <a:rPr lang="en-GB" baseline="30000" dirty="0">
                <a:solidFill>
                  <a:srgbClr val="C1853C"/>
                </a:solidFill>
              </a:rPr>
              <a:t>h</a:t>
            </a:r>
            <a:r>
              <a:rPr lang="en-GB" dirty="0">
                <a:solidFill>
                  <a:srgbClr val="C1853C"/>
                </a:solidFill>
              </a:rPr>
              <a:t> till </a:t>
            </a:r>
            <a:r>
              <a:rPr lang="en-GB" dirty="0" err="1">
                <a:solidFill>
                  <a:srgbClr val="C1853C"/>
                </a:solidFill>
              </a:rPr>
              <a:t>Asr</a:t>
            </a:r>
            <a:r>
              <a:rPr lang="en-GB" dirty="0">
                <a:solidFill>
                  <a:srgbClr val="C1853C"/>
                </a:solidFill>
              </a:rPr>
              <a:t> of 13</a:t>
            </a:r>
            <a:r>
              <a:rPr lang="en-GB" baseline="30000" dirty="0">
                <a:solidFill>
                  <a:srgbClr val="C1853C"/>
                </a:solidFill>
              </a:rPr>
              <a:t>th</a:t>
            </a:r>
            <a:r>
              <a:rPr lang="en-GB" dirty="0">
                <a:solidFill>
                  <a:srgbClr val="C1853C"/>
                </a:solidFill>
              </a:rPr>
              <a:t> </a:t>
            </a:r>
            <a:r>
              <a:rPr lang="en-GB" dirty="0" err="1">
                <a:solidFill>
                  <a:srgbClr val="C1853C"/>
                </a:solidFill>
              </a:rPr>
              <a:t>Dhul</a:t>
            </a:r>
            <a:r>
              <a:rPr lang="en-GB" dirty="0">
                <a:solidFill>
                  <a:srgbClr val="C1853C"/>
                </a:solidFill>
              </a:rPr>
              <a:t> </a:t>
            </a:r>
            <a:r>
              <a:rPr lang="en-GB" dirty="0" err="1">
                <a:solidFill>
                  <a:srgbClr val="C1853C"/>
                </a:solidFill>
              </a:rPr>
              <a:t>Hijjah</a:t>
            </a:r>
            <a:r>
              <a:rPr lang="en-GB" dirty="0">
                <a:solidFill>
                  <a:srgbClr val="C1853C"/>
                </a:solidFill>
              </a:rPr>
              <a:t>?</a:t>
            </a:r>
          </a:p>
          <a:p>
            <a:pPr marL="514350" indent="-514350">
              <a:buFont typeface="+mj-lt"/>
              <a:buAutoNum type="arabicPeriod"/>
            </a:pPr>
            <a:r>
              <a:rPr lang="en-GB" dirty="0">
                <a:solidFill>
                  <a:srgbClr val="C1853C"/>
                </a:solidFill>
              </a:rPr>
              <a:t>Is Qurbani </a:t>
            </a:r>
            <a:r>
              <a:rPr lang="en-GB" dirty="0" err="1">
                <a:solidFill>
                  <a:srgbClr val="C1853C"/>
                </a:solidFill>
              </a:rPr>
              <a:t>wajib</a:t>
            </a:r>
            <a:r>
              <a:rPr lang="en-GB" dirty="0">
                <a:solidFill>
                  <a:srgbClr val="C1853C"/>
                </a:solidFill>
              </a:rPr>
              <a:t> or sunnah?</a:t>
            </a:r>
          </a:p>
          <a:p>
            <a:pPr marL="514350" indent="-514350">
              <a:buFont typeface="+mj-lt"/>
              <a:buAutoNum type="arabicPeriod"/>
            </a:pPr>
            <a:r>
              <a:rPr lang="en-GB" dirty="0">
                <a:solidFill>
                  <a:srgbClr val="C1853C"/>
                </a:solidFill>
              </a:rPr>
              <a:t>What should you not do once the 10 days start + you are intending to do Qurbani?</a:t>
            </a:r>
          </a:p>
          <a:p>
            <a:pPr marL="514350" indent="-514350">
              <a:buFont typeface="+mj-lt"/>
              <a:buAutoNum type="arabicPeriod"/>
            </a:pPr>
            <a:r>
              <a:rPr lang="en-GB" dirty="0">
                <a:solidFill>
                  <a:srgbClr val="C1853C"/>
                </a:solidFill>
              </a:rPr>
              <a:t>How do you attain the reward of </a:t>
            </a:r>
            <a:r>
              <a:rPr lang="en-GB" dirty="0" err="1">
                <a:solidFill>
                  <a:srgbClr val="C1853C"/>
                </a:solidFill>
              </a:rPr>
              <a:t>Ḥajj</a:t>
            </a:r>
            <a:r>
              <a:rPr lang="en-GB" dirty="0">
                <a:solidFill>
                  <a:srgbClr val="C1853C"/>
                </a:solidFill>
              </a:rPr>
              <a:t> and ‘Umrah without being there?</a:t>
            </a:r>
          </a:p>
        </p:txBody>
      </p:sp>
    </p:spTree>
    <p:extLst>
      <p:ext uri="{BB962C8B-B14F-4D97-AF65-F5344CB8AC3E}">
        <p14:creationId xmlns:p14="http://schemas.microsoft.com/office/powerpoint/2010/main" val="360514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1837D1-C21E-49B4-817B-571050116845}"/>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89247A56-25EA-4B8C-91E3-2347B1FD45FB}"/>
              </a:ext>
            </a:extLst>
          </p:cNvPr>
          <p:cNvSpPr>
            <a:spLocks noGrp="1"/>
          </p:cNvSpPr>
          <p:nvPr>
            <p:ph type="title"/>
          </p:nvPr>
        </p:nvSpPr>
        <p:spPr/>
        <p:txBody>
          <a:bodyPr/>
          <a:lstStyle/>
          <a:p>
            <a:r>
              <a:rPr lang="en-GB" dirty="0">
                <a:solidFill>
                  <a:schemeClr val="bg1"/>
                </a:solidFill>
              </a:rPr>
              <a:t>[A]</a:t>
            </a:r>
          </a:p>
        </p:txBody>
      </p:sp>
      <p:sp>
        <p:nvSpPr>
          <p:cNvPr id="3" name="Content Placeholder 2">
            <a:extLst>
              <a:ext uri="{FF2B5EF4-FFF2-40B4-BE49-F238E27FC236}">
                <a16:creationId xmlns:a16="http://schemas.microsoft.com/office/drawing/2014/main" id="{12F0CF8F-531B-4394-9DAE-63FAACA1AB14}"/>
              </a:ext>
            </a:extLst>
          </p:cNvPr>
          <p:cNvSpPr>
            <a:spLocks noGrp="1"/>
          </p:cNvSpPr>
          <p:nvPr>
            <p:ph idx="1"/>
          </p:nvPr>
        </p:nvSpPr>
        <p:spPr>
          <a:xfrm>
            <a:off x="4447308" y="1877002"/>
            <a:ext cx="4594514" cy="4351338"/>
          </a:xfrm>
        </p:spPr>
        <p:txBody>
          <a:bodyPr>
            <a:normAutofit fontScale="25000" lnSpcReduction="2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21600" dirty="0"/>
          </a:p>
          <a:p>
            <a:pPr marL="0" indent="0">
              <a:lnSpc>
                <a:spcPct val="120000"/>
              </a:lnSpc>
              <a:buNone/>
            </a:pPr>
            <a:r>
              <a:rPr lang="en-GB" sz="19200" b="1" dirty="0">
                <a:solidFill>
                  <a:srgbClr val="0C5830"/>
                </a:solidFill>
              </a:rPr>
              <a:t># What is so special about these 10 days?</a:t>
            </a:r>
          </a:p>
        </p:txBody>
      </p:sp>
    </p:spTree>
    <p:extLst>
      <p:ext uri="{BB962C8B-B14F-4D97-AF65-F5344CB8AC3E}">
        <p14:creationId xmlns:p14="http://schemas.microsoft.com/office/powerpoint/2010/main" val="324063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D3DD-ADE9-456A-A316-71042B3FDFCB}"/>
              </a:ext>
            </a:extLst>
          </p:cNvPr>
          <p:cNvSpPr>
            <a:spLocks noGrp="1"/>
          </p:cNvSpPr>
          <p:nvPr>
            <p:ph type="title"/>
          </p:nvPr>
        </p:nvSpPr>
        <p:spPr/>
        <p:txBody>
          <a:bodyPr/>
          <a:lstStyle/>
          <a:p>
            <a:r>
              <a:rPr lang="en-GB" dirty="0"/>
              <a:t>The Best Days</a:t>
            </a:r>
          </a:p>
        </p:txBody>
      </p:sp>
      <p:sp>
        <p:nvSpPr>
          <p:cNvPr id="3" name="Content Placeholder 2">
            <a:extLst>
              <a:ext uri="{FF2B5EF4-FFF2-40B4-BE49-F238E27FC236}">
                <a16:creationId xmlns:a16="http://schemas.microsoft.com/office/drawing/2014/main" id="{654DFD19-4B3C-419A-BF96-8BBE873BD684}"/>
              </a:ext>
            </a:extLst>
          </p:cNvPr>
          <p:cNvSpPr>
            <a:spLocks noGrp="1"/>
          </p:cNvSpPr>
          <p:nvPr>
            <p:ph idx="1"/>
          </p:nvPr>
        </p:nvSpPr>
        <p:spPr/>
        <p:txBody>
          <a:bodyPr>
            <a:normAutofit fontScale="85000" lnSpcReduction="10000"/>
          </a:bodyPr>
          <a:lstStyle/>
          <a:p>
            <a:pPr marL="0" indent="0" algn="ctr" rtl="1">
              <a:lnSpc>
                <a:spcPct val="110000"/>
              </a:lnSpc>
              <a:buNone/>
            </a:pPr>
            <a:r>
              <a:rPr lang="ar-IQ" dirty="0">
                <a:latin typeface="Sakkal Majalla" panose="02000000000000000000" pitchFamily="2" charset="-78"/>
                <a:cs typeface="Sakkal Majalla" panose="02000000000000000000" pitchFamily="2" charset="-78"/>
              </a:rPr>
              <a:t>‏</a:t>
            </a:r>
            <a:r>
              <a:rPr lang="ar-IQ" sz="4300" dirty="0">
                <a:solidFill>
                  <a:srgbClr val="C1853C"/>
                </a:solidFill>
                <a:latin typeface="Sakkal Majalla" panose="02000000000000000000" pitchFamily="2" charset="-78"/>
                <a:cs typeface="Sakkal Majalla" panose="02000000000000000000" pitchFamily="2" charset="-78"/>
              </a:rPr>
              <a:t>"‏ مَا مِنْ أَيَّامٍ الْعَمَلُ الصَّالِحُ فِيهِنَّ أَحَبُّ إِلَى اللَّهِ مِنْ هَذِهِ الأَيَّامِ الْعَشْرِ ‏"‏ ‏.‏ فَقَالُوا يَا رَسُولَ اللَّهِ وَلاَ الْجِهَادُ فِي سَبِيلِ اللَّهِ فَقَالَ رَسُولُ اللَّهِ صلى الله عليه وسلم ‏"‏ وَلاَ الْجِهَادُ فِي سَبِيلِ اللَّهِ إِلاَّ رَجُلٌ خَرَجَ بِنَفْسِهِ وَمَالِهِ فَلَمْ يَرْجِعْ مِنْ ذَلِكَ بِشَيْءٍ ‏"‏ ‏.‏</a:t>
            </a:r>
          </a:p>
          <a:p>
            <a:endParaRPr lang="en-GB" dirty="0"/>
          </a:p>
          <a:p>
            <a:endParaRPr lang="en-GB" dirty="0"/>
          </a:p>
          <a:p>
            <a:endParaRPr lang="en-GB" dirty="0">
              <a:solidFill>
                <a:srgbClr val="0C5830"/>
              </a:solidFill>
            </a:endParaRPr>
          </a:p>
          <a:p>
            <a:pPr marL="0" indent="0" algn="ctr">
              <a:buNone/>
            </a:pPr>
            <a:r>
              <a:rPr lang="en-GB" dirty="0">
                <a:solidFill>
                  <a:srgbClr val="0C5830"/>
                </a:solidFill>
              </a:rPr>
              <a:t>These days are better than the days of Ramadan. </a:t>
            </a:r>
          </a:p>
        </p:txBody>
      </p:sp>
    </p:spTree>
    <p:extLst>
      <p:ext uri="{BB962C8B-B14F-4D97-AF65-F5344CB8AC3E}">
        <p14:creationId xmlns:p14="http://schemas.microsoft.com/office/powerpoint/2010/main" val="183771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E2A8-BC97-4B70-807A-FBC2A9357121}"/>
              </a:ext>
            </a:extLst>
          </p:cNvPr>
          <p:cNvSpPr>
            <a:spLocks noGrp="1"/>
          </p:cNvSpPr>
          <p:nvPr>
            <p:ph type="title"/>
          </p:nvPr>
        </p:nvSpPr>
        <p:spPr/>
        <p:txBody>
          <a:bodyPr/>
          <a:lstStyle/>
          <a:p>
            <a:r>
              <a:rPr lang="en-GB" dirty="0"/>
              <a:t>Special Days</a:t>
            </a:r>
          </a:p>
        </p:txBody>
      </p:sp>
      <p:sp>
        <p:nvSpPr>
          <p:cNvPr id="3" name="Content Placeholder 2">
            <a:extLst>
              <a:ext uri="{FF2B5EF4-FFF2-40B4-BE49-F238E27FC236}">
                <a16:creationId xmlns:a16="http://schemas.microsoft.com/office/drawing/2014/main" id="{A5C51771-FFC1-4578-A85D-585930BEEB9F}"/>
              </a:ext>
            </a:extLst>
          </p:cNvPr>
          <p:cNvSpPr>
            <a:spLocks noGrp="1"/>
          </p:cNvSpPr>
          <p:nvPr>
            <p:ph idx="1"/>
          </p:nvPr>
        </p:nvSpPr>
        <p:spPr/>
        <p:txBody>
          <a:bodyPr/>
          <a:lstStyle/>
          <a:p>
            <a:pPr marL="0" indent="0" rtl="1">
              <a:buNone/>
            </a:pPr>
            <a:r>
              <a:rPr lang="en-GB" dirty="0"/>
              <a:t>[A] Write Q89:1-2</a:t>
            </a:r>
          </a:p>
          <a:p>
            <a:pPr marL="0" indent="0" rtl="1">
              <a:buNone/>
            </a:pPr>
            <a:endParaRPr lang="en-GB" dirty="0"/>
          </a:p>
          <a:p>
            <a:pPr marL="0" indent="0" algn="ctr" rtl="1">
              <a:buNone/>
            </a:pPr>
            <a:r>
              <a:rPr lang="ar-IQ" sz="4000" dirty="0">
                <a:solidFill>
                  <a:srgbClr val="C1853C"/>
                </a:solidFill>
                <a:latin typeface="Sakkal Majalla" panose="02000000000000000000" pitchFamily="2" charset="-78"/>
                <a:cs typeface="Sakkal Majalla" panose="02000000000000000000" pitchFamily="2" charset="-78"/>
              </a:rPr>
              <a:t>وَٱلْفَجْرِ ﴿</a:t>
            </a:r>
            <a:r>
              <a:rPr lang="ar-IQ" sz="4000" dirty="0">
                <a:solidFill>
                  <a:srgbClr val="C1853C"/>
                </a:solidFill>
                <a:latin typeface="Sakkal Majalla" panose="02000000000000000000" pitchFamily="2" charset="-78"/>
                <a:cs typeface="Sakkal Majalla" panose="02000000000000000000" pitchFamily="2" charset="-78"/>
                <a:hlinkClick r:id="rId3">
                  <a:extLst>
                    <a:ext uri="{A12FA001-AC4F-418D-AE19-62706E023703}">
                      <ahyp:hlinkClr xmlns:ahyp="http://schemas.microsoft.com/office/drawing/2018/hyperlinkcolor" val="tx"/>
                    </a:ext>
                  </a:extLst>
                </a:hlinkClick>
              </a:rPr>
              <a:t>١</a:t>
            </a:r>
            <a:r>
              <a:rPr lang="ar-IQ" sz="4000" dirty="0">
                <a:solidFill>
                  <a:srgbClr val="C1853C"/>
                </a:solidFill>
                <a:latin typeface="Sakkal Majalla" panose="02000000000000000000" pitchFamily="2" charset="-78"/>
                <a:cs typeface="Sakkal Majalla" panose="02000000000000000000" pitchFamily="2" charset="-78"/>
              </a:rPr>
              <a:t>﴾ وَلَيَالٍ عَشْرٍ ﴿</a:t>
            </a:r>
            <a:r>
              <a:rPr lang="ar-IQ" sz="4000" dirty="0">
                <a:solidFill>
                  <a:srgbClr val="C1853C"/>
                </a:solidFill>
                <a:latin typeface="Sakkal Majalla" panose="02000000000000000000" pitchFamily="2" charset="-78"/>
                <a:cs typeface="Sakkal Majalla" panose="02000000000000000000" pitchFamily="2" charset="-78"/>
                <a:hlinkClick r:id="rId4">
                  <a:extLst>
                    <a:ext uri="{A12FA001-AC4F-418D-AE19-62706E023703}">
                      <ahyp:hlinkClr xmlns:ahyp="http://schemas.microsoft.com/office/drawing/2018/hyperlinkcolor" val="tx"/>
                    </a:ext>
                  </a:extLst>
                </a:hlinkClick>
              </a:rPr>
              <a:t>٢</a:t>
            </a:r>
            <a:r>
              <a:rPr lang="ar-IQ" sz="4000" dirty="0">
                <a:solidFill>
                  <a:srgbClr val="C1853C"/>
                </a:solidFill>
                <a:latin typeface="Sakkal Majalla" panose="02000000000000000000" pitchFamily="2" charset="-78"/>
                <a:cs typeface="Sakkal Majalla" panose="02000000000000000000" pitchFamily="2" charset="-78"/>
              </a:rPr>
              <a:t>﴾</a:t>
            </a:r>
            <a:endParaRPr lang="en-GB" sz="4000" dirty="0">
              <a:solidFill>
                <a:srgbClr val="C1853C"/>
              </a:solidFill>
              <a:latin typeface="Sakkal Majalla" panose="02000000000000000000" pitchFamily="2" charset="-78"/>
              <a:cs typeface="Sakkal Majalla" panose="02000000000000000000" pitchFamily="2" charset="-78"/>
            </a:endParaRPr>
          </a:p>
          <a:p>
            <a:pPr marL="0" indent="0" algn="r" rtl="1">
              <a:buNone/>
            </a:pPr>
            <a:endParaRPr lang="ar-IQ" dirty="0"/>
          </a:p>
          <a:p>
            <a:pPr marL="0" indent="0" algn="ctr" rtl="1">
              <a:buNone/>
            </a:pPr>
            <a:r>
              <a:rPr lang="ar-IQ" dirty="0"/>
              <a:t>‏</a:t>
            </a:r>
            <a:r>
              <a:rPr lang="ar-IQ" sz="4000" dirty="0">
                <a:solidFill>
                  <a:srgbClr val="C1853C"/>
                </a:solidFill>
                <a:latin typeface="Sakkal Majalla" panose="02000000000000000000" pitchFamily="2" charset="-78"/>
                <a:cs typeface="Sakkal Majalla" panose="02000000000000000000" pitchFamily="2" charset="-78"/>
              </a:rPr>
              <a:t>"‏ إِنَّ أَعْظَمَ الأَيَّامِ عِنْدَ اللَّهِ تَبَارَكَ وَتَعَالَى </a:t>
            </a:r>
            <a:endParaRPr lang="en-US" sz="4000" dirty="0">
              <a:solidFill>
                <a:srgbClr val="C1853C"/>
              </a:solidFill>
              <a:latin typeface="Sakkal Majalla" panose="02000000000000000000" pitchFamily="2" charset="-78"/>
              <a:cs typeface="Sakkal Majalla" panose="02000000000000000000" pitchFamily="2" charset="-78"/>
            </a:endParaRPr>
          </a:p>
          <a:p>
            <a:pPr marL="0" indent="0" algn="ctr" rtl="1">
              <a:buNone/>
            </a:pPr>
            <a:r>
              <a:rPr lang="ar-IQ" sz="4000" dirty="0">
                <a:solidFill>
                  <a:srgbClr val="C1853C"/>
                </a:solidFill>
                <a:latin typeface="Sakkal Majalla" panose="02000000000000000000" pitchFamily="2" charset="-78"/>
                <a:cs typeface="Sakkal Majalla" panose="02000000000000000000" pitchFamily="2" charset="-78"/>
              </a:rPr>
              <a:t>يَوْمُ النَّحْرِ ثُمَّ يَوْمُ الْقَرِّ ‏"‏ </a:t>
            </a:r>
            <a:endParaRPr lang="en-GB" sz="4000" dirty="0">
              <a:solidFill>
                <a:srgbClr val="C1853C"/>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4711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14E8-7E59-4E55-AEDA-0399D08EF98C}"/>
              </a:ext>
            </a:extLst>
          </p:cNvPr>
          <p:cNvSpPr>
            <a:spLocks noGrp="1"/>
          </p:cNvSpPr>
          <p:nvPr>
            <p:ph type="title"/>
          </p:nvPr>
        </p:nvSpPr>
        <p:spPr/>
        <p:txBody>
          <a:bodyPr/>
          <a:lstStyle/>
          <a:p>
            <a:r>
              <a:rPr lang="en-GB" dirty="0"/>
              <a:t>Actions:</a:t>
            </a:r>
          </a:p>
        </p:txBody>
      </p:sp>
      <p:sp>
        <p:nvSpPr>
          <p:cNvPr id="3" name="Content Placeholder 2">
            <a:extLst>
              <a:ext uri="{FF2B5EF4-FFF2-40B4-BE49-F238E27FC236}">
                <a16:creationId xmlns:a16="http://schemas.microsoft.com/office/drawing/2014/main" id="{CD8A6888-A01E-4F26-9E07-06ADDE1B48CF}"/>
              </a:ext>
            </a:extLst>
          </p:cNvPr>
          <p:cNvSpPr>
            <a:spLocks noGrp="1"/>
          </p:cNvSpPr>
          <p:nvPr>
            <p:ph idx="1"/>
          </p:nvPr>
        </p:nvSpPr>
        <p:spPr>
          <a:xfrm>
            <a:off x="628650" y="1825625"/>
            <a:ext cx="7886700" cy="4893830"/>
          </a:xfrm>
        </p:spPr>
        <p:txBody>
          <a:bodyPr>
            <a:normAutofit fontScale="77500" lnSpcReduction="20000"/>
          </a:bodyPr>
          <a:lstStyle/>
          <a:p>
            <a:pPr marL="0" indent="0" algn="l">
              <a:lnSpc>
                <a:spcPct val="110000"/>
              </a:lnSpc>
              <a:buNone/>
            </a:pPr>
            <a:r>
              <a:rPr lang="en-GB" dirty="0"/>
              <a:t>[A] What specific actions should we carry out in these 10 days?</a:t>
            </a:r>
          </a:p>
          <a:p>
            <a:pPr marL="0" indent="0" algn="l">
              <a:lnSpc>
                <a:spcPct val="120000"/>
              </a:lnSpc>
              <a:buNone/>
            </a:pPr>
            <a:endParaRPr lang="en-GB" dirty="0"/>
          </a:p>
          <a:p>
            <a:pPr marL="0" indent="0">
              <a:lnSpc>
                <a:spcPct val="120000"/>
              </a:lnSpc>
              <a:buNone/>
            </a:pPr>
            <a:r>
              <a:rPr lang="en-GB" sz="4300" dirty="0">
                <a:solidFill>
                  <a:srgbClr val="C1853C"/>
                </a:solidFill>
              </a:rPr>
              <a:t>1. Dhikr: </a:t>
            </a:r>
            <a:r>
              <a:rPr lang="en-GB" sz="4100" dirty="0">
                <a:solidFill>
                  <a:srgbClr val="C1853C"/>
                </a:solidFill>
              </a:rPr>
              <a:t>[HALLMARK OF THESE DAYS!]</a:t>
            </a:r>
          </a:p>
          <a:p>
            <a:pPr marL="0" indent="0">
              <a:lnSpc>
                <a:spcPct val="110000"/>
              </a:lnSpc>
              <a:buNone/>
            </a:pPr>
            <a:r>
              <a:rPr lang="en-GB" dirty="0">
                <a:solidFill>
                  <a:srgbClr val="0C5830"/>
                </a:solidFill>
              </a:rPr>
              <a:t>“There are no days greater in the sight of Allah or in which good deeds are more beloved to Him than these 10 days. So recite a great deal of </a:t>
            </a:r>
            <a:r>
              <a:rPr lang="en-GB" dirty="0" err="1">
                <a:solidFill>
                  <a:srgbClr val="0C5830"/>
                </a:solidFill>
              </a:rPr>
              <a:t>tahlīl</a:t>
            </a:r>
            <a:r>
              <a:rPr lang="en-GB" dirty="0">
                <a:solidFill>
                  <a:srgbClr val="0C5830"/>
                </a:solidFill>
              </a:rPr>
              <a:t>, </a:t>
            </a:r>
            <a:r>
              <a:rPr lang="en-GB" dirty="0" err="1">
                <a:solidFill>
                  <a:srgbClr val="0C5830"/>
                </a:solidFill>
              </a:rPr>
              <a:t>takbīr</a:t>
            </a:r>
            <a:r>
              <a:rPr lang="en-GB" dirty="0">
                <a:solidFill>
                  <a:srgbClr val="0C5830"/>
                </a:solidFill>
              </a:rPr>
              <a:t> and </a:t>
            </a:r>
            <a:r>
              <a:rPr lang="en-GB" dirty="0" err="1">
                <a:solidFill>
                  <a:srgbClr val="0C5830"/>
                </a:solidFill>
              </a:rPr>
              <a:t>taḥmīd</a:t>
            </a:r>
            <a:r>
              <a:rPr lang="en-GB" dirty="0">
                <a:solidFill>
                  <a:srgbClr val="0C5830"/>
                </a:solidFill>
              </a:rPr>
              <a:t>.”  (Ahmad)</a:t>
            </a:r>
            <a:endParaRPr lang="en-GB" dirty="0"/>
          </a:p>
          <a:p>
            <a:pPr marL="0" indent="0" algn="r" rtl="1">
              <a:buNone/>
            </a:pPr>
            <a:endParaRPr lang="en-GB" sz="4700" dirty="0"/>
          </a:p>
          <a:p>
            <a:pPr marL="0" indent="0" algn="l">
              <a:buNone/>
            </a:pPr>
            <a:r>
              <a:rPr lang="en-GB" sz="4300" dirty="0">
                <a:solidFill>
                  <a:srgbClr val="C1853C"/>
                </a:solidFill>
              </a:rPr>
              <a:t>2.  Fast</a:t>
            </a:r>
            <a:endParaRPr lang="en-GB" sz="4300" dirty="0">
              <a:solidFill>
                <a:srgbClr val="0C5830"/>
              </a:solidFill>
            </a:endParaRPr>
          </a:p>
        </p:txBody>
      </p:sp>
    </p:spTree>
    <p:extLst>
      <p:ext uri="{BB962C8B-B14F-4D97-AF65-F5344CB8AC3E}">
        <p14:creationId xmlns:p14="http://schemas.microsoft.com/office/powerpoint/2010/main" val="15463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6746-8BD0-4876-8916-5ADA23C280A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9EAD802-EA57-4D7B-BF4B-208742D9109C}"/>
              </a:ext>
            </a:extLst>
          </p:cNvPr>
          <p:cNvSpPr>
            <a:spLocks noGrp="1"/>
          </p:cNvSpPr>
          <p:nvPr>
            <p:ph idx="1"/>
          </p:nvPr>
        </p:nvSpPr>
        <p:spPr>
          <a:xfrm>
            <a:off x="471516" y="2226324"/>
            <a:ext cx="2770447" cy="4351338"/>
          </a:xfrm>
        </p:spPr>
        <p:txBody>
          <a:bodyPr>
            <a:normAutofit/>
          </a:bodyPr>
          <a:lstStyle/>
          <a:p>
            <a:pPr marL="0" indent="0">
              <a:buNone/>
            </a:pPr>
            <a:r>
              <a:rPr lang="en-GB" sz="4000" dirty="0">
                <a:solidFill>
                  <a:srgbClr val="C1853C"/>
                </a:solidFill>
              </a:rPr>
              <a:t>3. Qurbani</a:t>
            </a:r>
          </a:p>
          <a:p>
            <a:pPr marL="0" indent="0">
              <a:buNone/>
            </a:pPr>
            <a:r>
              <a:rPr lang="en-GB" sz="4000" dirty="0">
                <a:solidFill>
                  <a:srgbClr val="C1853C"/>
                </a:solidFill>
              </a:rPr>
              <a:t>4. Qur’an</a:t>
            </a:r>
          </a:p>
          <a:p>
            <a:pPr marL="0" indent="0">
              <a:buNone/>
            </a:pPr>
            <a:r>
              <a:rPr lang="en-GB" sz="4000" dirty="0">
                <a:solidFill>
                  <a:srgbClr val="C1853C"/>
                </a:solidFill>
              </a:rPr>
              <a:t>5. Charity</a:t>
            </a:r>
          </a:p>
          <a:p>
            <a:pPr marL="0" indent="0">
              <a:buNone/>
            </a:pPr>
            <a:r>
              <a:rPr lang="en-GB" sz="4000" dirty="0">
                <a:solidFill>
                  <a:srgbClr val="C1853C"/>
                </a:solidFill>
              </a:rPr>
              <a:t>6. </a:t>
            </a:r>
            <a:r>
              <a:rPr lang="en-GB" sz="4000" dirty="0" err="1">
                <a:solidFill>
                  <a:srgbClr val="C1853C"/>
                </a:solidFill>
              </a:rPr>
              <a:t>Du‘a</a:t>
            </a:r>
            <a:endParaRPr lang="en-GB" sz="4000" dirty="0">
              <a:solidFill>
                <a:srgbClr val="C1853C"/>
              </a:solidFill>
            </a:endParaRPr>
          </a:p>
        </p:txBody>
      </p:sp>
      <p:pic>
        <p:nvPicPr>
          <p:cNvPr id="4" name="Picture 3">
            <a:extLst>
              <a:ext uri="{FF2B5EF4-FFF2-40B4-BE49-F238E27FC236}">
                <a16:creationId xmlns:a16="http://schemas.microsoft.com/office/drawing/2014/main" id="{662AC880-96AB-4223-9E17-B1801E875A09}"/>
              </a:ext>
            </a:extLst>
          </p:cNvPr>
          <p:cNvPicPr>
            <a:picLocks noChangeAspect="1"/>
          </p:cNvPicPr>
          <p:nvPr/>
        </p:nvPicPr>
        <p:blipFill>
          <a:blip r:embed="rId2"/>
          <a:stretch>
            <a:fillRect/>
          </a:stretch>
        </p:blipFill>
        <p:spPr>
          <a:xfrm>
            <a:off x="3241963" y="2226324"/>
            <a:ext cx="5679902" cy="3549939"/>
          </a:xfrm>
          <a:prstGeom prst="rect">
            <a:avLst/>
          </a:prstGeom>
        </p:spPr>
      </p:pic>
    </p:spTree>
    <p:extLst>
      <p:ext uri="{BB962C8B-B14F-4D97-AF65-F5344CB8AC3E}">
        <p14:creationId xmlns:p14="http://schemas.microsoft.com/office/powerpoint/2010/main" val="248720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DE188B7-81C0-4C44-B69D-E26454A9E4FA}"/>
              </a:ext>
            </a:extLst>
          </p:cNvPr>
          <p:cNvPicPr>
            <a:picLocks noGrp="1" noChangeAspect="1"/>
          </p:cNvPicPr>
          <p:nvPr>
            <p:ph idx="1"/>
          </p:nvPr>
        </p:nvPicPr>
        <p:blipFill>
          <a:blip r:embed="rId3"/>
          <a:stretch>
            <a:fillRect/>
          </a:stretch>
        </p:blipFill>
        <p:spPr>
          <a:xfrm>
            <a:off x="0" y="-1"/>
            <a:ext cx="9229776" cy="6858001"/>
          </a:xfrm>
          <a:prstGeom prst="rect">
            <a:avLst/>
          </a:prstGeom>
        </p:spPr>
      </p:pic>
      <p:sp>
        <p:nvSpPr>
          <p:cNvPr id="2" name="Title 1">
            <a:extLst>
              <a:ext uri="{FF2B5EF4-FFF2-40B4-BE49-F238E27FC236}">
                <a16:creationId xmlns:a16="http://schemas.microsoft.com/office/drawing/2014/main" id="{DC795E43-3E7D-4927-AA38-FFFFF2F59FCB}"/>
              </a:ext>
            </a:extLst>
          </p:cNvPr>
          <p:cNvSpPr>
            <a:spLocks noGrp="1"/>
          </p:cNvSpPr>
          <p:nvPr>
            <p:ph type="title"/>
          </p:nvPr>
        </p:nvSpPr>
        <p:spPr>
          <a:solidFill>
            <a:srgbClr val="C1853C"/>
          </a:solidFill>
        </p:spPr>
        <p:txBody>
          <a:bodyPr/>
          <a:lstStyle/>
          <a:p>
            <a:r>
              <a:rPr lang="en-GB" dirty="0"/>
              <a:t>Attain the Reward of Hajj and ‘Umrah</a:t>
            </a:r>
          </a:p>
        </p:txBody>
      </p:sp>
    </p:spTree>
    <p:extLst>
      <p:ext uri="{BB962C8B-B14F-4D97-AF65-F5344CB8AC3E}">
        <p14:creationId xmlns:p14="http://schemas.microsoft.com/office/powerpoint/2010/main" val="236132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85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A2B4-AF3F-47D9-88FF-A91C0F0F2B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40C62AC-FF9D-47DF-BDF0-011309B1C1EA}"/>
              </a:ext>
            </a:extLst>
          </p:cNvPr>
          <p:cNvSpPr>
            <a:spLocks noGrp="1"/>
          </p:cNvSpPr>
          <p:nvPr>
            <p:ph idx="1"/>
          </p:nvPr>
        </p:nvSpPr>
        <p:spPr/>
        <p:txBody>
          <a:bodyPr>
            <a:normAutofit fontScale="92500" lnSpcReduction="10000"/>
          </a:bodyPr>
          <a:lstStyle/>
          <a:p>
            <a:pPr marL="0" indent="0" algn="ctr">
              <a:buNone/>
            </a:pPr>
            <a:endParaRPr lang="en-GB" sz="8000" dirty="0">
              <a:solidFill>
                <a:srgbClr val="0C5830"/>
              </a:solidFill>
              <a:latin typeface="Rockwell Nova" panose="02060503020205020403" pitchFamily="18" charset="0"/>
            </a:endParaRPr>
          </a:p>
          <a:p>
            <a:pPr marL="0" indent="0" algn="ctr">
              <a:buNone/>
            </a:pPr>
            <a:r>
              <a:rPr lang="en-GB" sz="8000" dirty="0">
                <a:solidFill>
                  <a:srgbClr val="0C5830"/>
                </a:solidFill>
                <a:latin typeface="Rockwell Nova" panose="02060503020205020403" pitchFamily="18" charset="0"/>
              </a:rPr>
              <a:t>Part II: </a:t>
            </a:r>
          </a:p>
          <a:p>
            <a:pPr marL="0" indent="0" algn="ctr">
              <a:buNone/>
            </a:pPr>
            <a:r>
              <a:rPr lang="en-GB" sz="8000" dirty="0">
                <a:solidFill>
                  <a:srgbClr val="0C5830"/>
                </a:solidFill>
                <a:latin typeface="Rockwell Nova" panose="02060503020205020403" pitchFamily="18" charset="0"/>
              </a:rPr>
              <a:t>The Day </a:t>
            </a:r>
          </a:p>
          <a:p>
            <a:pPr marL="0" indent="0" algn="ctr">
              <a:buNone/>
            </a:pPr>
            <a:r>
              <a:rPr lang="en-GB" sz="8000" dirty="0">
                <a:solidFill>
                  <a:srgbClr val="0C5830"/>
                </a:solidFill>
                <a:latin typeface="Rockwell Nova" panose="02060503020205020403" pitchFamily="18" charset="0"/>
              </a:rPr>
              <a:t>of ‘</a:t>
            </a:r>
            <a:r>
              <a:rPr lang="en-GB" sz="8000" dirty="0" err="1">
                <a:solidFill>
                  <a:srgbClr val="0C5830"/>
                </a:solidFill>
                <a:latin typeface="Rockwell Nova" panose="02060503020205020403" pitchFamily="18" charset="0"/>
              </a:rPr>
              <a:t>Arafah</a:t>
            </a:r>
            <a:endParaRPr lang="en-GB" sz="8000" dirty="0">
              <a:solidFill>
                <a:srgbClr val="0C5830"/>
              </a:solidFill>
              <a:latin typeface="Rockwell Nova" panose="02060503020205020403" pitchFamily="18" charset="0"/>
            </a:endParaRPr>
          </a:p>
        </p:txBody>
      </p:sp>
    </p:spTree>
    <p:extLst>
      <p:ext uri="{BB962C8B-B14F-4D97-AF65-F5344CB8AC3E}">
        <p14:creationId xmlns:p14="http://schemas.microsoft.com/office/powerpoint/2010/main" val="42555416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21631</TotalTime>
  <Words>1750</Words>
  <Application>Microsoft Office PowerPoint</Application>
  <PresentationFormat>On-screen Show (4:3)</PresentationFormat>
  <Paragraphs>143</Paragraphs>
  <Slides>16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Sakkal Majalla</vt:lpstr>
      <vt:lpstr>Mulish</vt:lpstr>
      <vt:lpstr>Rockwell Nova</vt:lpstr>
      <vt:lpstr>Cabin</vt:lpstr>
      <vt:lpstr>Tw Cen MT</vt:lpstr>
      <vt:lpstr>Calibri</vt:lpstr>
      <vt:lpstr>Arial</vt:lpstr>
      <vt:lpstr>KFGQPC Arabic Symbols 01</vt:lpstr>
      <vt:lpstr>Rockwell Nova Light</vt:lpstr>
      <vt:lpstr>Office Theme</vt:lpstr>
      <vt:lpstr>The 10 Days of Dhul Hijjah</vt:lpstr>
      <vt:lpstr>Quick Quiz</vt:lpstr>
      <vt:lpstr>[A]</vt:lpstr>
      <vt:lpstr>The Best Days</vt:lpstr>
      <vt:lpstr>Special Days</vt:lpstr>
      <vt:lpstr>Actions:</vt:lpstr>
      <vt:lpstr>PowerPoint Presentation</vt:lpstr>
      <vt:lpstr>Attain the Reward of Hajj and ‘Umrah</vt:lpstr>
      <vt:lpstr>PowerPoint Presentation</vt:lpstr>
      <vt:lpstr>[A]</vt:lpstr>
      <vt:lpstr>The Day of Arafah: Virtues</vt:lpstr>
      <vt:lpstr>PowerPoint Presentation</vt:lpstr>
      <vt:lpstr>PowerPoint Presentation</vt:lpstr>
      <vt:lpstr>Day of ‘Arafah</vt:lpstr>
      <vt:lpstr>The Takbirat of Tashriq </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UH</cp:lastModifiedBy>
  <cp:revision>39</cp:revision>
  <dcterms:created xsi:type="dcterms:W3CDTF">2019-07-24T10:53:28Z</dcterms:created>
  <dcterms:modified xsi:type="dcterms:W3CDTF">2021-07-11T15:20:27Z</dcterms:modified>
</cp:coreProperties>
</file>